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 id="2147485394" r:id="rId2"/>
    <p:sldMasterId id="2147486786" r:id="rId3"/>
    <p:sldMasterId id="2147486903" r:id="rId4"/>
  </p:sldMasterIdLst>
  <p:notesMasterIdLst>
    <p:notesMasterId r:id="rId64"/>
  </p:notesMasterIdLst>
  <p:handoutMasterIdLst>
    <p:handoutMasterId r:id="rId65"/>
  </p:handoutMasterIdLst>
  <p:sldIdLst>
    <p:sldId id="256" r:id="rId5"/>
    <p:sldId id="440" r:id="rId6"/>
    <p:sldId id="268" r:id="rId7"/>
    <p:sldId id="272" r:id="rId8"/>
    <p:sldId id="274" r:id="rId9"/>
    <p:sldId id="339" r:id="rId10"/>
    <p:sldId id="277" r:id="rId11"/>
    <p:sldId id="278" r:id="rId12"/>
    <p:sldId id="279" r:id="rId13"/>
    <p:sldId id="280" r:id="rId14"/>
    <p:sldId id="281" r:id="rId15"/>
    <p:sldId id="282" r:id="rId16"/>
    <p:sldId id="283" r:id="rId17"/>
    <p:sldId id="284" r:id="rId18"/>
    <p:sldId id="287" r:id="rId19"/>
    <p:sldId id="332" r:id="rId20"/>
    <p:sldId id="334" r:id="rId21"/>
    <p:sldId id="385" r:id="rId22"/>
    <p:sldId id="286" r:id="rId23"/>
    <p:sldId id="450" r:id="rId24"/>
    <p:sldId id="451" r:id="rId25"/>
    <p:sldId id="452" r:id="rId26"/>
    <p:sldId id="453" r:id="rId27"/>
    <p:sldId id="454" r:id="rId28"/>
    <p:sldId id="455" r:id="rId29"/>
    <p:sldId id="463" r:id="rId30"/>
    <p:sldId id="456" r:id="rId31"/>
    <p:sldId id="457" r:id="rId32"/>
    <p:sldId id="458" r:id="rId33"/>
    <p:sldId id="459" r:id="rId34"/>
    <p:sldId id="460" r:id="rId35"/>
    <p:sldId id="461" r:id="rId36"/>
    <p:sldId id="399" r:id="rId37"/>
    <p:sldId id="415" r:id="rId38"/>
    <p:sldId id="416" r:id="rId39"/>
    <p:sldId id="428" r:id="rId40"/>
    <p:sldId id="429" r:id="rId41"/>
    <p:sldId id="418" r:id="rId42"/>
    <p:sldId id="420" r:id="rId43"/>
    <p:sldId id="421" r:id="rId44"/>
    <p:sldId id="431" r:id="rId45"/>
    <p:sldId id="364" r:id="rId46"/>
    <p:sldId id="368" r:id="rId47"/>
    <p:sldId id="412" r:id="rId48"/>
    <p:sldId id="369" r:id="rId49"/>
    <p:sldId id="413" r:id="rId50"/>
    <p:sldId id="384" r:id="rId51"/>
    <p:sldId id="366" r:id="rId52"/>
    <p:sldId id="367" r:id="rId53"/>
    <p:sldId id="432" r:id="rId54"/>
    <p:sldId id="433" r:id="rId55"/>
    <p:sldId id="414" r:id="rId56"/>
    <p:sldId id="441" r:id="rId57"/>
    <p:sldId id="442" r:id="rId58"/>
    <p:sldId id="443" r:id="rId59"/>
    <p:sldId id="321" r:id="rId60"/>
    <p:sldId id="322" r:id="rId61"/>
    <p:sldId id="323" r:id="rId62"/>
    <p:sldId id="324" r:id="rId63"/>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F18F23"/>
    <a:srgbClr val="DFEFFD"/>
    <a:srgbClr val="C96F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422" autoAdjust="0"/>
    <p:restoredTop sz="94743" autoAdjust="0"/>
  </p:normalViewPr>
  <p:slideViewPr>
    <p:cSldViewPr>
      <p:cViewPr>
        <p:scale>
          <a:sx n="120" d="100"/>
          <a:sy n="120" d="100"/>
        </p:scale>
        <p:origin x="-13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9108"/>
    </p:cViewPr>
  </p:sorterViewPr>
  <p:notesViewPr>
    <p:cSldViewPr>
      <p:cViewPr varScale="1">
        <p:scale>
          <a:sx n="87" d="100"/>
          <a:sy n="87" d="100"/>
        </p:scale>
        <p:origin x="-2074" y="-96"/>
      </p:cViewPr>
      <p:guideLst>
        <p:guide orient="horz" pos="2209"/>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iagrams/_rels/data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BA049E-DF52-460F-B443-92DD44D13F98}" type="doc">
      <dgm:prSet loTypeId="urn:microsoft.com/office/officeart/2005/8/layout/hList7" loCatId="list" qsTypeId="urn:microsoft.com/office/officeart/2005/8/quickstyle/simple1" qsCatId="simple" csTypeId="urn:microsoft.com/office/officeart/2005/8/colors/accent1_2" csCatId="accent1" phldr="1"/>
      <dgm:spPr/>
    </dgm:pt>
    <dgm:pt modelId="{F37BCD85-359C-45DF-ADF4-1BE1623AE421}">
      <dgm:prSet phldrT="[Text]" custT="1"/>
      <dgm:spPr>
        <a:solidFill>
          <a:srgbClr val="002060"/>
        </a:solidFill>
      </dgm:spPr>
      <dgm:t>
        <a:bodyPr/>
        <a:lstStyle/>
        <a:p>
          <a:endParaRPr lang="en-US" sz="1600" b="1" dirty="0" smtClean="0"/>
        </a:p>
        <a:p>
          <a:r>
            <a:rPr lang="en-US" sz="1600" b="1" dirty="0" smtClean="0">
              <a:latin typeface="Tw Cen MT" panose="020B0602020104020603" pitchFamily="34" charset="0"/>
            </a:rPr>
            <a:t>KNOW YOUR AGENCY</a:t>
          </a:r>
        </a:p>
        <a:p>
          <a:r>
            <a:rPr lang="en-US" sz="1600" dirty="0" smtClean="0">
              <a:latin typeface="Tw Cen MT" panose="020B0602020104020603" pitchFamily="34" charset="0"/>
            </a:rPr>
            <a:t>Do your Research</a:t>
          </a:r>
        </a:p>
        <a:p>
          <a:r>
            <a:rPr lang="en-US" sz="1600" dirty="0" smtClean="0">
              <a:solidFill>
                <a:srgbClr val="FFFF00"/>
              </a:solidFill>
              <a:latin typeface="Tw Cen MT" panose="020B0602020104020603" pitchFamily="34" charset="0"/>
            </a:rPr>
            <a:t>Understand opportunities &amp; priorities</a:t>
          </a:r>
        </a:p>
        <a:p>
          <a:r>
            <a:rPr lang="en-US" sz="1600" dirty="0" smtClean="0">
              <a:latin typeface="Tw Cen MT" panose="020B0602020104020603" pitchFamily="34" charset="0"/>
            </a:rPr>
            <a:t>Understand administrative requirements</a:t>
          </a:r>
        </a:p>
        <a:p>
          <a:r>
            <a:rPr lang="en-US" sz="1600" dirty="0" smtClean="0">
              <a:solidFill>
                <a:srgbClr val="FFFF00"/>
              </a:solidFill>
              <a:latin typeface="Tw Cen MT" panose="020B0602020104020603" pitchFamily="34" charset="0"/>
            </a:rPr>
            <a:t>Develop relationships with agency staff</a:t>
          </a:r>
        </a:p>
        <a:p>
          <a:r>
            <a:rPr lang="en-US" sz="1600" dirty="0" smtClean="0">
              <a:latin typeface="Tw Cen MT" panose="020B0602020104020603" pitchFamily="34" charset="0"/>
            </a:rPr>
            <a:t>Register with BAVN</a:t>
          </a:r>
        </a:p>
        <a:p>
          <a:r>
            <a:rPr lang="en-US" sz="1600" dirty="0" smtClean="0">
              <a:solidFill>
                <a:srgbClr val="FFFF00"/>
              </a:solidFill>
              <a:latin typeface="Tw Cen MT" panose="020B0602020104020603" pitchFamily="34" charset="0"/>
            </a:rPr>
            <a:t>Attend workshops hosted by agency</a:t>
          </a:r>
        </a:p>
        <a:p>
          <a:endParaRPr lang="en-US" sz="1400" dirty="0"/>
        </a:p>
      </dgm:t>
    </dgm:pt>
    <dgm:pt modelId="{EE13C90C-4194-499F-BEE1-67D44F4425E2}" type="parTrans" cxnId="{340B9282-1977-43D3-8E60-93A75F8BB180}">
      <dgm:prSet/>
      <dgm:spPr/>
      <dgm:t>
        <a:bodyPr/>
        <a:lstStyle/>
        <a:p>
          <a:endParaRPr lang="en-US"/>
        </a:p>
      </dgm:t>
    </dgm:pt>
    <dgm:pt modelId="{A8900D42-6908-4CA9-B56C-4D94A632D428}" type="sibTrans" cxnId="{340B9282-1977-43D3-8E60-93A75F8BB180}">
      <dgm:prSet/>
      <dgm:spPr/>
      <dgm:t>
        <a:bodyPr/>
        <a:lstStyle/>
        <a:p>
          <a:endParaRPr lang="en-US"/>
        </a:p>
      </dgm:t>
    </dgm:pt>
    <dgm:pt modelId="{3098FE42-8D08-4030-89D8-7D16E8D97318}">
      <dgm:prSet phldrT="[Text]" custT="1"/>
      <dgm:spPr>
        <a:solidFill>
          <a:srgbClr val="002060"/>
        </a:solidFill>
      </dgm:spPr>
      <dgm:t>
        <a:bodyPr/>
        <a:lstStyle/>
        <a:p>
          <a:endParaRPr lang="en-US" sz="1600" b="1" dirty="0" smtClean="0"/>
        </a:p>
        <a:p>
          <a:endParaRPr lang="en-US" sz="1600" b="1" dirty="0" smtClean="0">
            <a:latin typeface="Tw Cen MT" panose="020B0602020104020603" pitchFamily="34" charset="0"/>
          </a:endParaRPr>
        </a:p>
        <a:p>
          <a:endParaRPr lang="en-US" sz="1600" b="1" dirty="0" smtClean="0">
            <a:latin typeface="Tw Cen MT" panose="020B0602020104020603" pitchFamily="34" charset="0"/>
          </a:endParaRPr>
        </a:p>
        <a:p>
          <a:r>
            <a:rPr lang="en-US" sz="1600" b="1" dirty="0" smtClean="0">
              <a:latin typeface="Tw Cen MT" panose="020B0602020104020603" pitchFamily="34" charset="0"/>
            </a:rPr>
            <a:t>STAY READY</a:t>
          </a:r>
          <a:endParaRPr lang="en-US" sz="1600" b="0" dirty="0" smtClean="0">
            <a:latin typeface="Tw Cen MT" panose="020B0602020104020603" pitchFamily="34" charset="0"/>
          </a:endParaRPr>
        </a:p>
        <a:p>
          <a:r>
            <a:rPr lang="en-US" sz="1600" b="0" dirty="0" smtClean="0">
              <a:solidFill>
                <a:srgbClr val="FFFF00"/>
              </a:solidFill>
              <a:latin typeface="Tw Cen MT" panose="020B0602020104020603" pitchFamily="34" charset="0"/>
            </a:rPr>
            <a:t>Get (STAY) certified</a:t>
          </a:r>
        </a:p>
        <a:p>
          <a:r>
            <a:rPr lang="en-US" sz="1600" b="0" dirty="0" smtClean="0">
              <a:latin typeface="Tw Cen MT" panose="020B0602020104020603" pitchFamily="34" charset="0"/>
            </a:rPr>
            <a:t>Focus your business- do one thing &amp; do it well</a:t>
          </a:r>
        </a:p>
        <a:p>
          <a:r>
            <a:rPr lang="en-US" sz="1600" b="0" dirty="0" smtClean="0">
              <a:solidFill>
                <a:srgbClr val="FFFF00"/>
              </a:solidFill>
              <a:latin typeface="Tw Cen MT" panose="020B0602020104020603" pitchFamily="34" charset="0"/>
            </a:rPr>
            <a:t>Build your capacity- look for training and mentor opportunities</a:t>
          </a:r>
        </a:p>
        <a:p>
          <a:r>
            <a:rPr lang="en-US" sz="1600" b="0" dirty="0" smtClean="0">
              <a:latin typeface="Tw Cen MT" panose="020B0602020104020603" pitchFamily="34" charset="0"/>
            </a:rPr>
            <a:t>Understand your finances- understand bonding, cash flow, insurance, taxes, credit</a:t>
          </a:r>
        </a:p>
        <a:p>
          <a:r>
            <a:rPr lang="en-US" sz="1600" b="0" dirty="0" smtClean="0">
              <a:solidFill>
                <a:srgbClr val="FFFF00"/>
              </a:solidFill>
              <a:latin typeface="Tw Cen MT" panose="020B0602020104020603" pitchFamily="34" charset="0"/>
            </a:rPr>
            <a:t>Network</a:t>
          </a:r>
        </a:p>
        <a:p>
          <a:r>
            <a:rPr lang="en-US" sz="1600" b="0" dirty="0" smtClean="0">
              <a:latin typeface="Tw Cen MT" panose="020B0602020104020603" pitchFamily="34" charset="0"/>
            </a:rPr>
            <a:t>Use the Project Labor Agreement to you Advantage</a:t>
          </a:r>
        </a:p>
        <a:p>
          <a:endParaRPr lang="en-US" sz="1600" dirty="0" smtClean="0"/>
        </a:p>
        <a:p>
          <a:endParaRPr lang="en-US" sz="1600" dirty="0"/>
        </a:p>
      </dgm:t>
    </dgm:pt>
    <dgm:pt modelId="{02C5D4E4-E42C-49F6-8162-9A6574AF4AED}" type="parTrans" cxnId="{799A83C1-3DBE-488B-853C-3E1580A43E38}">
      <dgm:prSet/>
      <dgm:spPr/>
      <dgm:t>
        <a:bodyPr/>
        <a:lstStyle/>
        <a:p>
          <a:endParaRPr lang="en-US"/>
        </a:p>
      </dgm:t>
    </dgm:pt>
    <dgm:pt modelId="{ABBE85EB-8C29-443D-8E47-B25F166D264F}" type="sibTrans" cxnId="{799A83C1-3DBE-488B-853C-3E1580A43E38}">
      <dgm:prSet/>
      <dgm:spPr/>
      <dgm:t>
        <a:bodyPr/>
        <a:lstStyle/>
        <a:p>
          <a:endParaRPr lang="en-US"/>
        </a:p>
      </dgm:t>
    </dgm:pt>
    <dgm:pt modelId="{033ED9F4-C71A-4795-82B8-183474DC956D}">
      <dgm:prSet phldrT="[Text]" custT="1"/>
      <dgm:spPr>
        <a:solidFill>
          <a:srgbClr val="002060"/>
        </a:solidFill>
      </dgm:spPr>
      <dgm:t>
        <a:bodyPr/>
        <a:lstStyle/>
        <a:p>
          <a:endParaRPr lang="en-US" sz="1600" b="0" dirty="0" smtClean="0"/>
        </a:p>
        <a:p>
          <a:endParaRPr lang="en-US" sz="1600" b="1" dirty="0" smtClean="0"/>
        </a:p>
        <a:p>
          <a:r>
            <a:rPr lang="en-US" sz="1600" b="1" dirty="0" smtClean="0">
              <a:latin typeface="Tw Cen MT" panose="020B0602020104020603" pitchFamily="34" charset="0"/>
            </a:rPr>
            <a:t>KNOW YOUR CUSTOMER</a:t>
          </a:r>
        </a:p>
        <a:p>
          <a:r>
            <a:rPr lang="en-US" sz="1600" b="0" dirty="0" smtClean="0">
              <a:solidFill>
                <a:srgbClr val="FFFF00"/>
              </a:solidFill>
              <a:latin typeface="Tw Cen MT" panose="020B0602020104020603" pitchFamily="34" charset="0"/>
            </a:rPr>
            <a:t>Understand the project: design, procurement and bid package schedule</a:t>
          </a:r>
        </a:p>
        <a:p>
          <a:r>
            <a:rPr lang="en-US" sz="1600" b="0" dirty="0" smtClean="0">
              <a:latin typeface="Tw Cen MT" panose="020B0602020104020603" pitchFamily="34" charset="0"/>
            </a:rPr>
            <a:t>Understand your contract</a:t>
          </a:r>
        </a:p>
        <a:p>
          <a:r>
            <a:rPr lang="en-US" sz="1600" b="0" dirty="0" smtClean="0">
              <a:solidFill>
                <a:srgbClr val="FFFF00"/>
              </a:solidFill>
              <a:latin typeface="Tw Cen MT" panose="020B0602020104020603" pitchFamily="34" charset="0"/>
            </a:rPr>
            <a:t>Plan for “the gap”</a:t>
          </a:r>
        </a:p>
        <a:p>
          <a:r>
            <a:rPr lang="en-US" sz="1600" b="0" dirty="0" smtClean="0">
              <a:latin typeface="Tw Cen MT" panose="020B0602020104020603" pitchFamily="34" charset="0"/>
            </a:rPr>
            <a:t>Develop relationships with your prime</a:t>
          </a:r>
        </a:p>
        <a:p>
          <a:r>
            <a:rPr lang="en-US" sz="1600" b="0" dirty="0" smtClean="0">
              <a:solidFill>
                <a:srgbClr val="FFFF00"/>
              </a:solidFill>
              <a:latin typeface="Tw Cen MT" panose="020B0602020104020603" pitchFamily="34" charset="0"/>
            </a:rPr>
            <a:t>Be careful about your bid- Bid to make a PROFIT</a:t>
          </a:r>
        </a:p>
        <a:p>
          <a:endParaRPr lang="en-US" sz="1600" b="0" dirty="0" smtClean="0">
            <a:solidFill>
              <a:srgbClr val="FFFF00"/>
            </a:solidFill>
            <a:latin typeface="Tw Cen MT" panose="020B0602020104020603" pitchFamily="34" charset="0"/>
          </a:endParaRPr>
        </a:p>
        <a:p>
          <a:endParaRPr lang="en-US" sz="1600" b="1" dirty="0" smtClean="0"/>
        </a:p>
        <a:p>
          <a:endParaRPr lang="en-US" sz="1600" b="1" dirty="0"/>
        </a:p>
      </dgm:t>
    </dgm:pt>
    <dgm:pt modelId="{A0EF1D13-1173-4E72-B2A1-1A07AA9D9B3F}" type="parTrans" cxnId="{BB59A2AA-E5B8-421D-9458-22589D74CC98}">
      <dgm:prSet/>
      <dgm:spPr/>
      <dgm:t>
        <a:bodyPr/>
        <a:lstStyle/>
        <a:p>
          <a:endParaRPr lang="en-US"/>
        </a:p>
      </dgm:t>
    </dgm:pt>
    <dgm:pt modelId="{1E4650BC-69B7-402C-B623-C859EB96E583}" type="sibTrans" cxnId="{BB59A2AA-E5B8-421D-9458-22589D74CC98}">
      <dgm:prSet/>
      <dgm:spPr/>
      <dgm:t>
        <a:bodyPr/>
        <a:lstStyle/>
        <a:p>
          <a:endParaRPr lang="en-US"/>
        </a:p>
      </dgm:t>
    </dgm:pt>
    <dgm:pt modelId="{3C312E04-3CA1-4F1E-8AC3-D7FFAA8C196E}" type="pres">
      <dgm:prSet presAssocID="{B7BA049E-DF52-460F-B443-92DD44D13F98}" presName="Name0" presStyleCnt="0">
        <dgm:presLayoutVars>
          <dgm:dir/>
          <dgm:resizeHandles val="exact"/>
        </dgm:presLayoutVars>
      </dgm:prSet>
      <dgm:spPr/>
    </dgm:pt>
    <dgm:pt modelId="{BF9069D4-298C-4B71-B094-EEDCFBB47E26}" type="pres">
      <dgm:prSet presAssocID="{B7BA049E-DF52-460F-B443-92DD44D13F98}" presName="fgShape" presStyleLbl="fgShp" presStyleIdx="0" presStyleCnt="1" custScaleX="94012" custScaleY="15727" custLinFactNeighborX="-347" custLinFactNeighborY="54550"/>
      <dgm:spPr>
        <a:solidFill>
          <a:srgbClr val="002060"/>
        </a:solidFill>
        <a:ln>
          <a:solidFill>
            <a:srgbClr val="002060"/>
          </a:solidFill>
        </a:ln>
      </dgm:spPr>
    </dgm:pt>
    <dgm:pt modelId="{FF2A7BAB-6B1F-4E9B-A430-CAF7D5A88A32}" type="pres">
      <dgm:prSet presAssocID="{B7BA049E-DF52-460F-B443-92DD44D13F98}" presName="linComp" presStyleCnt="0"/>
      <dgm:spPr/>
    </dgm:pt>
    <dgm:pt modelId="{55C14F3A-C6FC-4D89-A72B-A486600C9E3D}" type="pres">
      <dgm:prSet presAssocID="{F37BCD85-359C-45DF-ADF4-1BE1623AE421}" presName="compNode" presStyleCnt="0"/>
      <dgm:spPr/>
    </dgm:pt>
    <dgm:pt modelId="{2F713885-1C61-4D80-8457-CA858C81CF14}" type="pres">
      <dgm:prSet presAssocID="{F37BCD85-359C-45DF-ADF4-1BE1623AE421}" presName="bkgdShape" presStyleLbl="node1" presStyleIdx="0" presStyleCnt="3"/>
      <dgm:spPr/>
      <dgm:t>
        <a:bodyPr/>
        <a:lstStyle/>
        <a:p>
          <a:endParaRPr lang="en-US"/>
        </a:p>
      </dgm:t>
    </dgm:pt>
    <dgm:pt modelId="{88ECAAC5-5288-48D8-82A7-6B6167E600E9}" type="pres">
      <dgm:prSet presAssocID="{F37BCD85-359C-45DF-ADF4-1BE1623AE421}" presName="nodeTx" presStyleLbl="node1" presStyleIdx="0" presStyleCnt="3">
        <dgm:presLayoutVars>
          <dgm:bulletEnabled val="1"/>
        </dgm:presLayoutVars>
      </dgm:prSet>
      <dgm:spPr/>
      <dgm:t>
        <a:bodyPr/>
        <a:lstStyle/>
        <a:p>
          <a:endParaRPr lang="en-US"/>
        </a:p>
      </dgm:t>
    </dgm:pt>
    <dgm:pt modelId="{F237E3E6-AEC1-4BB5-8E6E-6316BCCAEFB7}" type="pres">
      <dgm:prSet presAssocID="{F37BCD85-359C-45DF-ADF4-1BE1623AE421}" presName="invisiNode" presStyleLbl="node1" presStyleIdx="0" presStyleCnt="3"/>
      <dgm:spPr/>
    </dgm:pt>
    <dgm:pt modelId="{9B159F1D-8D3B-4E17-99D5-9F873A5E24EA}" type="pres">
      <dgm:prSet presAssocID="{F37BCD85-359C-45DF-ADF4-1BE1623AE421}" presName="imagNode" presStyleLbl="fgImgPlace1" presStyleIdx="0" presStyleCnt="3" custScaleX="78485" custScaleY="80801" custLinFactNeighborX="-691" custLinFactNeighborY="-2761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8DFC16A9-1B25-45BA-BF8A-4F28E619E492}" type="pres">
      <dgm:prSet presAssocID="{A8900D42-6908-4CA9-B56C-4D94A632D428}" presName="sibTrans" presStyleLbl="sibTrans2D1" presStyleIdx="0" presStyleCnt="0"/>
      <dgm:spPr/>
      <dgm:t>
        <a:bodyPr/>
        <a:lstStyle/>
        <a:p>
          <a:endParaRPr lang="en-US"/>
        </a:p>
      </dgm:t>
    </dgm:pt>
    <dgm:pt modelId="{08A3AC9B-A970-4BB6-823A-CB0AA206E307}" type="pres">
      <dgm:prSet presAssocID="{3098FE42-8D08-4030-89D8-7D16E8D97318}" presName="compNode" presStyleCnt="0"/>
      <dgm:spPr/>
    </dgm:pt>
    <dgm:pt modelId="{4F59F61B-7A5F-431F-AD48-8E443B131B5E}" type="pres">
      <dgm:prSet presAssocID="{3098FE42-8D08-4030-89D8-7D16E8D97318}" presName="bkgdShape" presStyleLbl="node1" presStyleIdx="1" presStyleCnt="3" custLinFactNeighborY="-1414"/>
      <dgm:spPr/>
      <dgm:t>
        <a:bodyPr/>
        <a:lstStyle/>
        <a:p>
          <a:endParaRPr lang="en-US"/>
        </a:p>
      </dgm:t>
    </dgm:pt>
    <dgm:pt modelId="{C8CBCEE2-D5E6-4945-AFF1-D0AD86A9F51D}" type="pres">
      <dgm:prSet presAssocID="{3098FE42-8D08-4030-89D8-7D16E8D97318}" presName="nodeTx" presStyleLbl="node1" presStyleIdx="1" presStyleCnt="3">
        <dgm:presLayoutVars>
          <dgm:bulletEnabled val="1"/>
        </dgm:presLayoutVars>
      </dgm:prSet>
      <dgm:spPr/>
      <dgm:t>
        <a:bodyPr/>
        <a:lstStyle/>
        <a:p>
          <a:endParaRPr lang="en-US"/>
        </a:p>
      </dgm:t>
    </dgm:pt>
    <dgm:pt modelId="{882D9EF3-7F6A-40F9-A0D4-310A8C9AAA66}" type="pres">
      <dgm:prSet presAssocID="{3098FE42-8D08-4030-89D8-7D16E8D97318}" presName="invisiNode" presStyleLbl="node1" presStyleIdx="1" presStyleCnt="3"/>
      <dgm:spPr/>
    </dgm:pt>
    <dgm:pt modelId="{99AC9C4A-2F78-4162-A46A-7705B2517641}" type="pres">
      <dgm:prSet presAssocID="{3098FE42-8D08-4030-89D8-7D16E8D97318}" presName="imagNode" presStyleLbl="fgImgPlace1" presStyleIdx="1" presStyleCnt="3" custScaleX="79217" custScaleY="77272" custLinFactNeighborX="99" custLinFactNeighborY="-25978"/>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E787750F-724C-47C9-BFBD-B3472428E8D0}" type="pres">
      <dgm:prSet presAssocID="{ABBE85EB-8C29-443D-8E47-B25F166D264F}" presName="sibTrans" presStyleLbl="sibTrans2D1" presStyleIdx="0" presStyleCnt="0"/>
      <dgm:spPr/>
      <dgm:t>
        <a:bodyPr/>
        <a:lstStyle/>
        <a:p>
          <a:endParaRPr lang="en-US"/>
        </a:p>
      </dgm:t>
    </dgm:pt>
    <dgm:pt modelId="{444E946E-44E3-4620-AD92-59DA4C1A025E}" type="pres">
      <dgm:prSet presAssocID="{033ED9F4-C71A-4795-82B8-183474DC956D}" presName="compNode" presStyleCnt="0"/>
      <dgm:spPr/>
    </dgm:pt>
    <dgm:pt modelId="{3FECF11C-19BD-4E1C-BF10-580D5F88FFC4}" type="pres">
      <dgm:prSet presAssocID="{033ED9F4-C71A-4795-82B8-183474DC956D}" presName="bkgdShape" presStyleLbl="node1" presStyleIdx="2" presStyleCnt="3" custLinFactNeighborX="4344" custLinFactNeighborY="846"/>
      <dgm:spPr/>
      <dgm:t>
        <a:bodyPr/>
        <a:lstStyle/>
        <a:p>
          <a:endParaRPr lang="en-US"/>
        </a:p>
      </dgm:t>
    </dgm:pt>
    <dgm:pt modelId="{B4620A7F-88B7-4E25-BAE6-987075A4F19D}" type="pres">
      <dgm:prSet presAssocID="{033ED9F4-C71A-4795-82B8-183474DC956D}" presName="nodeTx" presStyleLbl="node1" presStyleIdx="2" presStyleCnt="3">
        <dgm:presLayoutVars>
          <dgm:bulletEnabled val="1"/>
        </dgm:presLayoutVars>
      </dgm:prSet>
      <dgm:spPr/>
      <dgm:t>
        <a:bodyPr/>
        <a:lstStyle/>
        <a:p>
          <a:endParaRPr lang="en-US"/>
        </a:p>
      </dgm:t>
    </dgm:pt>
    <dgm:pt modelId="{063C3A2F-A2CD-4387-AC75-3A89B53303DF}" type="pres">
      <dgm:prSet presAssocID="{033ED9F4-C71A-4795-82B8-183474DC956D}" presName="invisiNode" presStyleLbl="node1" presStyleIdx="2" presStyleCnt="3"/>
      <dgm:spPr/>
    </dgm:pt>
    <dgm:pt modelId="{307CF471-FF29-412B-84D8-B9E4E85D5876}" type="pres">
      <dgm:prSet presAssocID="{033ED9F4-C71A-4795-82B8-183474DC956D}" presName="imagNode" presStyleLbl="fgImgPlace1" presStyleIdx="2" presStyleCnt="3" custScaleX="79449" custScaleY="75846" custLinFactNeighborX="838" custLinFactNeighborY="-25265"/>
      <dgm:spPr>
        <a:blipFill>
          <a:blip xmlns:r="http://schemas.openxmlformats.org/officeDocument/2006/relationships" r:embed="rId3">
            <a:extLst>
              <a:ext uri="{28A0092B-C50C-407E-A947-70E740481C1C}">
                <a14:useLocalDpi xmlns:a14="http://schemas.microsoft.com/office/drawing/2010/main" val="0"/>
              </a:ext>
            </a:extLst>
          </a:blip>
          <a:srcRect/>
          <a:stretch>
            <a:fillRect l="-27000" r="-27000"/>
          </a:stretch>
        </a:blipFill>
      </dgm:spPr>
    </dgm:pt>
  </dgm:ptLst>
  <dgm:cxnLst>
    <dgm:cxn modelId="{A7E97B89-016B-494B-8576-5E8195877819}" type="presOf" srcId="{ABBE85EB-8C29-443D-8E47-B25F166D264F}" destId="{E787750F-724C-47C9-BFBD-B3472428E8D0}" srcOrd="0" destOrd="0" presId="urn:microsoft.com/office/officeart/2005/8/layout/hList7"/>
    <dgm:cxn modelId="{99946DAB-94A0-4191-BB52-8076A48554C1}" type="presOf" srcId="{033ED9F4-C71A-4795-82B8-183474DC956D}" destId="{3FECF11C-19BD-4E1C-BF10-580D5F88FFC4}" srcOrd="0" destOrd="0" presId="urn:microsoft.com/office/officeart/2005/8/layout/hList7"/>
    <dgm:cxn modelId="{799A83C1-3DBE-488B-853C-3E1580A43E38}" srcId="{B7BA049E-DF52-460F-B443-92DD44D13F98}" destId="{3098FE42-8D08-4030-89D8-7D16E8D97318}" srcOrd="1" destOrd="0" parTransId="{02C5D4E4-E42C-49F6-8162-9A6574AF4AED}" sibTransId="{ABBE85EB-8C29-443D-8E47-B25F166D264F}"/>
    <dgm:cxn modelId="{60E91137-234D-45BA-98EB-D64C750426B7}" type="presOf" srcId="{B7BA049E-DF52-460F-B443-92DD44D13F98}" destId="{3C312E04-3CA1-4F1E-8AC3-D7FFAA8C196E}" srcOrd="0" destOrd="0" presId="urn:microsoft.com/office/officeart/2005/8/layout/hList7"/>
    <dgm:cxn modelId="{EFD416B0-847B-4C76-87A2-A82FFE64A424}" type="presOf" srcId="{033ED9F4-C71A-4795-82B8-183474DC956D}" destId="{B4620A7F-88B7-4E25-BAE6-987075A4F19D}" srcOrd="1" destOrd="0" presId="urn:microsoft.com/office/officeart/2005/8/layout/hList7"/>
    <dgm:cxn modelId="{56FEB131-4FD6-4AA1-A7BD-9260DAA2BD05}" type="presOf" srcId="{A8900D42-6908-4CA9-B56C-4D94A632D428}" destId="{8DFC16A9-1B25-45BA-BF8A-4F28E619E492}" srcOrd="0" destOrd="0" presId="urn:microsoft.com/office/officeart/2005/8/layout/hList7"/>
    <dgm:cxn modelId="{340B9282-1977-43D3-8E60-93A75F8BB180}" srcId="{B7BA049E-DF52-460F-B443-92DD44D13F98}" destId="{F37BCD85-359C-45DF-ADF4-1BE1623AE421}" srcOrd="0" destOrd="0" parTransId="{EE13C90C-4194-499F-BEE1-67D44F4425E2}" sibTransId="{A8900D42-6908-4CA9-B56C-4D94A632D428}"/>
    <dgm:cxn modelId="{A5F12FB4-B770-4448-A88C-68FA91AD3049}" type="presOf" srcId="{3098FE42-8D08-4030-89D8-7D16E8D97318}" destId="{4F59F61B-7A5F-431F-AD48-8E443B131B5E}" srcOrd="0" destOrd="0" presId="urn:microsoft.com/office/officeart/2005/8/layout/hList7"/>
    <dgm:cxn modelId="{73A7EDCD-B611-4E37-8C05-F20729B38271}" type="presOf" srcId="{F37BCD85-359C-45DF-ADF4-1BE1623AE421}" destId="{2F713885-1C61-4D80-8457-CA858C81CF14}" srcOrd="0" destOrd="0" presId="urn:microsoft.com/office/officeart/2005/8/layout/hList7"/>
    <dgm:cxn modelId="{8C940CF7-614A-4DDE-B8F0-9163F4CA93EC}" type="presOf" srcId="{F37BCD85-359C-45DF-ADF4-1BE1623AE421}" destId="{88ECAAC5-5288-48D8-82A7-6B6167E600E9}" srcOrd="1" destOrd="0" presId="urn:microsoft.com/office/officeart/2005/8/layout/hList7"/>
    <dgm:cxn modelId="{BB59A2AA-E5B8-421D-9458-22589D74CC98}" srcId="{B7BA049E-DF52-460F-B443-92DD44D13F98}" destId="{033ED9F4-C71A-4795-82B8-183474DC956D}" srcOrd="2" destOrd="0" parTransId="{A0EF1D13-1173-4E72-B2A1-1A07AA9D9B3F}" sibTransId="{1E4650BC-69B7-402C-B623-C859EB96E583}"/>
    <dgm:cxn modelId="{B1E0626F-DFFF-4539-8D2D-B54A229B71AB}" type="presOf" srcId="{3098FE42-8D08-4030-89D8-7D16E8D97318}" destId="{C8CBCEE2-D5E6-4945-AFF1-D0AD86A9F51D}" srcOrd="1" destOrd="0" presId="urn:microsoft.com/office/officeart/2005/8/layout/hList7"/>
    <dgm:cxn modelId="{CAC926FA-20BF-4278-91A3-0E851CB16E50}" type="presParOf" srcId="{3C312E04-3CA1-4F1E-8AC3-D7FFAA8C196E}" destId="{BF9069D4-298C-4B71-B094-EEDCFBB47E26}" srcOrd="0" destOrd="0" presId="urn:microsoft.com/office/officeart/2005/8/layout/hList7"/>
    <dgm:cxn modelId="{B12C8032-8C07-4690-919B-47A663BDDD82}" type="presParOf" srcId="{3C312E04-3CA1-4F1E-8AC3-D7FFAA8C196E}" destId="{FF2A7BAB-6B1F-4E9B-A430-CAF7D5A88A32}" srcOrd="1" destOrd="0" presId="urn:microsoft.com/office/officeart/2005/8/layout/hList7"/>
    <dgm:cxn modelId="{05ED37E1-6BD0-4F31-A3A7-C48EA9AD6C30}" type="presParOf" srcId="{FF2A7BAB-6B1F-4E9B-A430-CAF7D5A88A32}" destId="{55C14F3A-C6FC-4D89-A72B-A486600C9E3D}" srcOrd="0" destOrd="0" presId="urn:microsoft.com/office/officeart/2005/8/layout/hList7"/>
    <dgm:cxn modelId="{F37BA56D-F6C6-4FEF-A9B5-A072BED7E123}" type="presParOf" srcId="{55C14F3A-C6FC-4D89-A72B-A486600C9E3D}" destId="{2F713885-1C61-4D80-8457-CA858C81CF14}" srcOrd="0" destOrd="0" presId="urn:microsoft.com/office/officeart/2005/8/layout/hList7"/>
    <dgm:cxn modelId="{BE3DBFF6-567C-4882-A339-D8F81A20BA64}" type="presParOf" srcId="{55C14F3A-C6FC-4D89-A72B-A486600C9E3D}" destId="{88ECAAC5-5288-48D8-82A7-6B6167E600E9}" srcOrd="1" destOrd="0" presId="urn:microsoft.com/office/officeart/2005/8/layout/hList7"/>
    <dgm:cxn modelId="{8BFF2FE8-839A-4131-8041-99E63C2AA3DE}" type="presParOf" srcId="{55C14F3A-C6FC-4D89-A72B-A486600C9E3D}" destId="{F237E3E6-AEC1-4BB5-8E6E-6316BCCAEFB7}" srcOrd="2" destOrd="0" presId="urn:microsoft.com/office/officeart/2005/8/layout/hList7"/>
    <dgm:cxn modelId="{0964AEC2-FEB3-4A3C-AD97-3C59C40F7059}" type="presParOf" srcId="{55C14F3A-C6FC-4D89-A72B-A486600C9E3D}" destId="{9B159F1D-8D3B-4E17-99D5-9F873A5E24EA}" srcOrd="3" destOrd="0" presId="urn:microsoft.com/office/officeart/2005/8/layout/hList7"/>
    <dgm:cxn modelId="{FFDBE7A7-E9E5-4054-B55C-CE57CE9B1F13}" type="presParOf" srcId="{FF2A7BAB-6B1F-4E9B-A430-CAF7D5A88A32}" destId="{8DFC16A9-1B25-45BA-BF8A-4F28E619E492}" srcOrd="1" destOrd="0" presId="urn:microsoft.com/office/officeart/2005/8/layout/hList7"/>
    <dgm:cxn modelId="{F45AA6F4-EE98-4A38-A4DD-CDD4EF85B5B6}" type="presParOf" srcId="{FF2A7BAB-6B1F-4E9B-A430-CAF7D5A88A32}" destId="{08A3AC9B-A970-4BB6-823A-CB0AA206E307}" srcOrd="2" destOrd="0" presId="urn:microsoft.com/office/officeart/2005/8/layout/hList7"/>
    <dgm:cxn modelId="{3970AAD6-EAB6-4AF4-843E-3088D68D3FA2}" type="presParOf" srcId="{08A3AC9B-A970-4BB6-823A-CB0AA206E307}" destId="{4F59F61B-7A5F-431F-AD48-8E443B131B5E}" srcOrd="0" destOrd="0" presId="urn:microsoft.com/office/officeart/2005/8/layout/hList7"/>
    <dgm:cxn modelId="{C249A132-7B5F-4AAB-BC86-E0DC86D4CD83}" type="presParOf" srcId="{08A3AC9B-A970-4BB6-823A-CB0AA206E307}" destId="{C8CBCEE2-D5E6-4945-AFF1-D0AD86A9F51D}" srcOrd="1" destOrd="0" presId="urn:microsoft.com/office/officeart/2005/8/layout/hList7"/>
    <dgm:cxn modelId="{E94C9966-89BC-42BD-9557-7DEDA6E07FE5}" type="presParOf" srcId="{08A3AC9B-A970-4BB6-823A-CB0AA206E307}" destId="{882D9EF3-7F6A-40F9-A0D4-310A8C9AAA66}" srcOrd="2" destOrd="0" presId="urn:microsoft.com/office/officeart/2005/8/layout/hList7"/>
    <dgm:cxn modelId="{C58E8BDD-23E8-49C5-870B-51DE74AC90FE}" type="presParOf" srcId="{08A3AC9B-A970-4BB6-823A-CB0AA206E307}" destId="{99AC9C4A-2F78-4162-A46A-7705B2517641}" srcOrd="3" destOrd="0" presId="urn:microsoft.com/office/officeart/2005/8/layout/hList7"/>
    <dgm:cxn modelId="{4E9A2D57-1EBC-443F-93CB-BAAC890B9796}" type="presParOf" srcId="{FF2A7BAB-6B1F-4E9B-A430-CAF7D5A88A32}" destId="{E787750F-724C-47C9-BFBD-B3472428E8D0}" srcOrd="3" destOrd="0" presId="urn:microsoft.com/office/officeart/2005/8/layout/hList7"/>
    <dgm:cxn modelId="{2E8EDE64-FFA1-4D25-BA55-08117BE0B3ED}" type="presParOf" srcId="{FF2A7BAB-6B1F-4E9B-A430-CAF7D5A88A32}" destId="{444E946E-44E3-4620-AD92-59DA4C1A025E}" srcOrd="4" destOrd="0" presId="urn:microsoft.com/office/officeart/2005/8/layout/hList7"/>
    <dgm:cxn modelId="{2534CAD7-75DB-4F41-A7B7-F28B007A55C2}" type="presParOf" srcId="{444E946E-44E3-4620-AD92-59DA4C1A025E}" destId="{3FECF11C-19BD-4E1C-BF10-580D5F88FFC4}" srcOrd="0" destOrd="0" presId="urn:microsoft.com/office/officeart/2005/8/layout/hList7"/>
    <dgm:cxn modelId="{7235C1D8-13EA-4248-AC7B-406172E895F9}" type="presParOf" srcId="{444E946E-44E3-4620-AD92-59DA4C1A025E}" destId="{B4620A7F-88B7-4E25-BAE6-987075A4F19D}" srcOrd="1" destOrd="0" presId="urn:microsoft.com/office/officeart/2005/8/layout/hList7"/>
    <dgm:cxn modelId="{8C4023B8-B19A-4C4A-A9D3-FCE2A9CBC102}" type="presParOf" srcId="{444E946E-44E3-4620-AD92-59DA4C1A025E}" destId="{063C3A2F-A2CD-4387-AC75-3A89B53303DF}" srcOrd="2" destOrd="0" presId="urn:microsoft.com/office/officeart/2005/8/layout/hList7"/>
    <dgm:cxn modelId="{89938F40-C0AE-4B22-B4CE-0B5C34146E20}" type="presParOf" srcId="{444E946E-44E3-4620-AD92-59DA4C1A025E}" destId="{307CF471-FF29-412B-84D8-B9E4E85D5876}"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13885-1C61-4D80-8457-CA858C81CF14}">
      <dsp:nvSpPr>
        <dsp:cNvPr id="0" name=""/>
        <dsp:cNvSpPr/>
      </dsp:nvSpPr>
      <dsp:spPr>
        <a:xfrm>
          <a:off x="1240" y="0"/>
          <a:ext cx="1930212" cy="5947361"/>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b="1" kern="1200" dirty="0" smtClean="0"/>
        </a:p>
        <a:p>
          <a:pPr lvl="0" algn="ctr" defTabSz="711200">
            <a:lnSpc>
              <a:spcPct val="90000"/>
            </a:lnSpc>
            <a:spcBef>
              <a:spcPct val="0"/>
            </a:spcBef>
            <a:spcAft>
              <a:spcPct val="35000"/>
            </a:spcAft>
          </a:pPr>
          <a:r>
            <a:rPr lang="en-US" sz="1600" b="1" kern="1200" dirty="0" smtClean="0">
              <a:latin typeface="Tw Cen MT" panose="020B0602020104020603" pitchFamily="34" charset="0"/>
            </a:rPr>
            <a:t>KNOW YOUR AGENCY</a:t>
          </a:r>
        </a:p>
        <a:p>
          <a:pPr lvl="0" algn="ctr" defTabSz="711200">
            <a:lnSpc>
              <a:spcPct val="90000"/>
            </a:lnSpc>
            <a:spcBef>
              <a:spcPct val="0"/>
            </a:spcBef>
            <a:spcAft>
              <a:spcPct val="35000"/>
            </a:spcAft>
          </a:pPr>
          <a:r>
            <a:rPr lang="en-US" sz="1600" kern="1200" dirty="0" smtClean="0">
              <a:latin typeface="Tw Cen MT" panose="020B0602020104020603" pitchFamily="34" charset="0"/>
            </a:rPr>
            <a:t>Do your Research</a:t>
          </a:r>
        </a:p>
        <a:p>
          <a:pPr lvl="0" algn="ctr" defTabSz="711200">
            <a:lnSpc>
              <a:spcPct val="90000"/>
            </a:lnSpc>
            <a:spcBef>
              <a:spcPct val="0"/>
            </a:spcBef>
            <a:spcAft>
              <a:spcPct val="35000"/>
            </a:spcAft>
          </a:pPr>
          <a:r>
            <a:rPr lang="en-US" sz="1600" kern="1200" dirty="0" smtClean="0">
              <a:solidFill>
                <a:srgbClr val="FFFF00"/>
              </a:solidFill>
              <a:latin typeface="Tw Cen MT" panose="020B0602020104020603" pitchFamily="34" charset="0"/>
            </a:rPr>
            <a:t>Understand opportunities &amp; priorities</a:t>
          </a:r>
        </a:p>
        <a:p>
          <a:pPr lvl="0" algn="ctr" defTabSz="711200">
            <a:lnSpc>
              <a:spcPct val="90000"/>
            </a:lnSpc>
            <a:spcBef>
              <a:spcPct val="0"/>
            </a:spcBef>
            <a:spcAft>
              <a:spcPct val="35000"/>
            </a:spcAft>
          </a:pPr>
          <a:r>
            <a:rPr lang="en-US" sz="1600" kern="1200" dirty="0" smtClean="0">
              <a:latin typeface="Tw Cen MT" panose="020B0602020104020603" pitchFamily="34" charset="0"/>
            </a:rPr>
            <a:t>Understand administrative requirements</a:t>
          </a:r>
        </a:p>
        <a:p>
          <a:pPr lvl="0" algn="ctr" defTabSz="711200">
            <a:lnSpc>
              <a:spcPct val="90000"/>
            </a:lnSpc>
            <a:spcBef>
              <a:spcPct val="0"/>
            </a:spcBef>
            <a:spcAft>
              <a:spcPct val="35000"/>
            </a:spcAft>
          </a:pPr>
          <a:r>
            <a:rPr lang="en-US" sz="1600" kern="1200" dirty="0" smtClean="0">
              <a:solidFill>
                <a:srgbClr val="FFFF00"/>
              </a:solidFill>
              <a:latin typeface="Tw Cen MT" panose="020B0602020104020603" pitchFamily="34" charset="0"/>
            </a:rPr>
            <a:t>Develop relationships with agency staff</a:t>
          </a:r>
        </a:p>
        <a:p>
          <a:pPr lvl="0" algn="ctr" defTabSz="711200">
            <a:lnSpc>
              <a:spcPct val="90000"/>
            </a:lnSpc>
            <a:spcBef>
              <a:spcPct val="0"/>
            </a:spcBef>
            <a:spcAft>
              <a:spcPct val="35000"/>
            </a:spcAft>
          </a:pPr>
          <a:r>
            <a:rPr lang="en-US" sz="1600" kern="1200" dirty="0" smtClean="0">
              <a:latin typeface="Tw Cen MT" panose="020B0602020104020603" pitchFamily="34" charset="0"/>
            </a:rPr>
            <a:t>Register with BAVN</a:t>
          </a:r>
        </a:p>
        <a:p>
          <a:pPr lvl="0" algn="ctr" defTabSz="711200">
            <a:lnSpc>
              <a:spcPct val="90000"/>
            </a:lnSpc>
            <a:spcBef>
              <a:spcPct val="0"/>
            </a:spcBef>
            <a:spcAft>
              <a:spcPct val="35000"/>
            </a:spcAft>
          </a:pPr>
          <a:r>
            <a:rPr lang="en-US" sz="1600" kern="1200" dirty="0" smtClean="0">
              <a:solidFill>
                <a:srgbClr val="FFFF00"/>
              </a:solidFill>
              <a:latin typeface="Tw Cen MT" panose="020B0602020104020603" pitchFamily="34" charset="0"/>
            </a:rPr>
            <a:t>Attend workshops hosted by agency</a:t>
          </a:r>
        </a:p>
        <a:p>
          <a:pPr lvl="0" algn="ctr" defTabSz="711200">
            <a:lnSpc>
              <a:spcPct val="90000"/>
            </a:lnSpc>
            <a:spcBef>
              <a:spcPct val="0"/>
            </a:spcBef>
            <a:spcAft>
              <a:spcPct val="35000"/>
            </a:spcAft>
          </a:pPr>
          <a:endParaRPr lang="en-US" sz="1400" kern="1200" dirty="0"/>
        </a:p>
      </dsp:txBody>
      <dsp:txXfrm>
        <a:off x="1240" y="2378944"/>
        <a:ext cx="1930212" cy="2378944"/>
      </dsp:txXfrm>
    </dsp:sp>
    <dsp:sp modelId="{9B159F1D-8D3B-4E17-99D5-9F873A5E24EA}">
      <dsp:nvSpPr>
        <dsp:cNvPr id="0" name=""/>
        <dsp:cNvSpPr/>
      </dsp:nvSpPr>
      <dsp:spPr>
        <a:xfrm>
          <a:off x="241793" y="0"/>
          <a:ext cx="1424031" cy="16002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59F61B-7A5F-431F-AD48-8E443B131B5E}">
      <dsp:nvSpPr>
        <dsp:cNvPr id="0" name=""/>
        <dsp:cNvSpPr/>
      </dsp:nvSpPr>
      <dsp:spPr>
        <a:xfrm>
          <a:off x="1989360" y="0"/>
          <a:ext cx="1930212" cy="5947361"/>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b="1" kern="1200" dirty="0" smtClean="0"/>
        </a:p>
        <a:p>
          <a:pPr lvl="0" algn="ctr" defTabSz="711200">
            <a:lnSpc>
              <a:spcPct val="90000"/>
            </a:lnSpc>
            <a:spcBef>
              <a:spcPct val="0"/>
            </a:spcBef>
            <a:spcAft>
              <a:spcPct val="35000"/>
            </a:spcAft>
          </a:pPr>
          <a:endParaRPr lang="en-US" sz="1600" b="1" kern="1200" dirty="0" smtClean="0">
            <a:latin typeface="Tw Cen MT" panose="020B0602020104020603" pitchFamily="34" charset="0"/>
          </a:endParaRPr>
        </a:p>
        <a:p>
          <a:pPr lvl="0" algn="ctr" defTabSz="711200">
            <a:lnSpc>
              <a:spcPct val="90000"/>
            </a:lnSpc>
            <a:spcBef>
              <a:spcPct val="0"/>
            </a:spcBef>
            <a:spcAft>
              <a:spcPct val="35000"/>
            </a:spcAft>
          </a:pPr>
          <a:endParaRPr lang="en-US" sz="1600" b="1" kern="1200" dirty="0" smtClean="0">
            <a:latin typeface="Tw Cen MT" panose="020B0602020104020603" pitchFamily="34" charset="0"/>
          </a:endParaRPr>
        </a:p>
        <a:p>
          <a:pPr lvl="0" algn="ctr" defTabSz="711200">
            <a:lnSpc>
              <a:spcPct val="90000"/>
            </a:lnSpc>
            <a:spcBef>
              <a:spcPct val="0"/>
            </a:spcBef>
            <a:spcAft>
              <a:spcPct val="35000"/>
            </a:spcAft>
          </a:pPr>
          <a:r>
            <a:rPr lang="en-US" sz="1600" b="1" kern="1200" dirty="0" smtClean="0">
              <a:latin typeface="Tw Cen MT" panose="020B0602020104020603" pitchFamily="34" charset="0"/>
            </a:rPr>
            <a:t>STAY READY</a:t>
          </a:r>
          <a:endParaRPr lang="en-US" sz="1600" b="0" kern="1200" dirty="0" smtClean="0">
            <a:latin typeface="Tw Cen MT" panose="020B0602020104020603" pitchFamily="34" charset="0"/>
          </a:endParaRPr>
        </a:p>
        <a:p>
          <a:pPr lvl="0" algn="ctr" defTabSz="711200">
            <a:lnSpc>
              <a:spcPct val="90000"/>
            </a:lnSpc>
            <a:spcBef>
              <a:spcPct val="0"/>
            </a:spcBef>
            <a:spcAft>
              <a:spcPct val="35000"/>
            </a:spcAft>
          </a:pPr>
          <a:r>
            <a:rPr lang="en-US" sz="1600" b="0" kern="1200" dirty="0" smtClean="0">
              <a:solidFill>
                <a:srgbClr val="FFFF00"/>
              </a:solidFill>
              <a:latin typeface="Tw Cen MT" panose="020B0602020104020603" pitchFamily="34" charset="0"/>
            </a:rPr>
            <a:t>Get (STAY) certified</a:t>
          </a:r>
        </a:p>
        <a:p>
          <a:pPr lvl="0" algn="ctr" defTabSz="711200">
            <a:lnSpc>
              <a:spcPct val="90000"/>
            </a:lnSpc>
            <a:spcBef>
              <a:spcPct val="0"/>
            </a:spcBef>
            <a:spcAft>
              <a:spcPct val="35000"/>
            </a:spcAft>
          </a:pPr>
          <a:r>
            <a:rPr lang="en-US" sz="1600" b="0" kern="1200" dirty="0" smtClean="0">
              <a:latin typeface="Tw Cen MT" panose="020B0602020104020603" pitchFamily="34" charset="0"/>
            </a:rPr>
            <a:t>Focus your business- do one thing &amp; do it well</a:t>
          </a:r>
        </a:p>
        <a:p>
          <a:pPr lvl="0" algn="ctr" defTabSz="711200">
            <a:lnSpc>
              <a:spcPct val="90000"/>
            </a:lnSpc>
            <a:spcBef>
              <a:spcPct val="0"/>
            </a:spcBef>
            <a:spcAft>
              <a:spcPct val="35000"/>
            </a:spcAft>
          </a:pPr>
          <a:r>
            <a:rPr lang="en-US" sz="1600" b="0" kern="1200" dirty="0" smtClean="0">
              <a:solidFill>
                <a:srgbClr val="FFFF00"/>
              </a:solidFill>
              <a:latin typeface="Tw Cen MT" panose="020B0602020104020603" pitchFamily="34" charset="0"/>
            </a:rPr>
            <a:t>Build your capacity- look for training and mentor opportunities</a:t>
          </a:r>
        </a:p>
        <a:p>
          <a:pPr lvl="0" algn="ctr" defTabSz="711200">
            <a:lnSpc>
              <a:spcPct val="90000"/>
            </a:lnSpc>
            <a:spcBef>
              <a:spcPct val="0"/>
            </a:spcBef>
            <a:spcAft>
              <a:spcPct val="35000"/>
            </a:spcAft>
          </a:pPr>
          <a:r>
            <a:rPr lang="en-US" sz="1600" b="0" kern="1200" dirty="0" smtClean="0">
              <a:latin typeface="Tw Cen MT" panose="020B0602020104020603" pitchFamily="34" charset="0"/>
            </a:rPr>
            <a:t>Understand your finances- understand bonding, cash flow, insurance, taxes, credit</a:t>
          </a:r>
        </a:p>
        <a:p>
          <a:pPr lvl="0" algn="ctr" defTabSz="711200">
            <a:lnSpc>
              <a:spcPct val="90000"/>
            </a:lnSpc>
            <a:spcBef>
              <a:spcPct val="0"/>
            </a:spcBef>
            <a:spcAft>
              <a:spcPct val="35000"/>
            </a:spcAft>
          </a:pPr>
          <a:r>
            <a:rPr lang="en-US" sz="1600" b="0" kern="1200" dirty="0" smtClean="0">
              <a:solidFill>
                <a:srgbClr val="FFFF00"/>
              </a:solidFill>
              <a:latin typeface="Tw Cen MT" panose="020B0602020104020603" pitchFamily="34" charset="0"/>
            </a:rPr>
            <a:t>Network</a:t>
          </a:r>
        </a:p>
        <a:p>
          <a:pPr lvl="0" algn="ctr" defTabSz="711200">
            <a:lnSpc>
              <a:spcPct val="90000"/>
            </a:lnSpc>
            <a:spcBef>
              <a:spcPct val="0"/>
            </a:spcBef>
            <a:spcAft>
              <a:spcPct val="35000"/>
            </a:spcAft>
          </a:pPr>
          <a:r>
            <a:rPr lang="en-US" sz="1600" b="0" kern="1200" dirty="0" smtClean="0">
              <a:latin typeface="Tw Cen MT" panose="020B0602020104020603" pitchFamily="34" charset="0"/>
            </a:rPr>
            <a:t>Use the Project Labor Agreement to you Advantage</a:t>
          </a:r>
        </a:p>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endParaRPr lang="en-US" sz="1600" kern="1200" dirty="0"/>
        </a:p>
      </dsp:txBody>
      <dsp:txXfrm>
        <a:off x="1989360" y="2378944"/>
        <a:ext cx="1930212" cy="2378944"/>
      </dsp:txXfrm>
    </dsp:sp>
    <dsp:sp modelId="{99AC9C4A-2F78-4162-A46A-7705B2517641}">
      <dsp:nvSpPr>
        <dsp:cNvPr id="0" name=""/>
        <dsp:cNvSpPr/>
      </dsp:nvSpPr>
      <dsp:spPr>
        <a:xfrm>
          <a:off x="2237606" y="67415"/>
          <a:ext cx="1437313" cy="153034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ECF11C-19BD-4E1C-BF10-580D5F88FFC4}">
      <dsp:nvSpPr>
        <dsp:cNvPr id="0" name=""/>
        <dsp:cNvSpPr/>
      </dsp:nvSpPr>
      <dsp:spPr>
        <a:xfrm>
          <a:off x="3978720" y="0"/>
          <a:ext cx="1930212" cy="5947361"/>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b="0" kern="1200" dirty="0" smtClean="0"/>
        </a:p>
        <a:p>
          <a:pPr lvl="0" algn="ctr" defTabSz="711200">
            <a:lnSpc>
              <a:spcPct val="90000"/>
            </a:lnSpc>
            <a:spcBef>
              <a:spcPct val="0"/>
            </a:spcBef>
            <a:spcAft>
              <a:spcPct val="35000"/>
            </a:spcAft>
          </a:pPr>
          <a:endParaRPr lang="en-US" sz="1600" b="1" kern="1200" dirty="0" smtClean="0"/>
        </a:p>
        <a:p>
          <a:pPr lvl="0" algn="ctr" defTabSz="711200">
            <a:lnSpc>
              <a:spcPct val="90000"/>
            </a:lnSpc>
            <a:spcBef>
              <a:spcPct val="0"/>
            </a:spcBef>
            <a:spcAft>
              <a:spcPct val="35000"/>
            </a:spcAft>
          </a:pPr>
          <a:r>
            <a:rPr lang="en-US" sz="1600" b="1" kern="1200" dirty="0" smtClean="0">
              <a:latin typeface="Tw Cen MT" panose="020B0602020104020603" pitchFamily="34" charset="0"/>
            </a:rPr>
            <a:t>KNOW YOUR CUSTOMER</a:t>
          </a:r>
        </a:p>
        <a:p>
          <a:pPr lvl="0" algn="ctr" defTabSz="711200">
            <a:lnSpc>
              <a:spcPct val="90000"/>
            </a:lnSpc>
            <a:spcBef>
              <a:spcPct val="0"/>
            </a:spcBef>
            <a:spcAft>
              <a:spcPct val="35000"/>
            </a:spcAft>
          </a:pPr>
          <a:r>
            <a:rPr lang="en-US" sz="1600" b="0" kern="1200" dirty="0" smtClean="0">
              <a:solidFill>
                <a:srgbClr val="FFFF00"/>
              </a:solidFill>
              <a:latin typeface="Tw Cen MT" panose="020B0602020104020603" pitchFamily="34" charset="0"/>
            </a:rPr>
            <a:t>Understand the project: design, procurement and bid package schedule</a:t>
          </a:r>
        </a:p>
        <a:p>
          <a:pPr lvl="0" algn="ctr" defTabSz="711200">
            <a:lnSpc>
              <a:spcPct val="90000"/>
            </a:lnSpc>
            <a:spcBef>
              <a:spcPct val="0"/>
            </a:spcBef>
            <a:spcAft>
              <a:spcPct val="35000"/>
            </a:spcAft>
          </a:pPr>
          <a:r>
            <a:rPr lang="en-US" sz="1600" b="0" kern="1200" dirty="0" smtClean="0">
              <a:latin typeface="Tw Cen MT" panose="020B0602020104020603" pitchFamily="34" charset="0"/>
            </a:rPr>
            <a:t>Understand your contract</a:t>
          </a:r>
        </a:p>
        <a:p>
          <a:pPr lvl="0" algn="ctr" defTabSz="711200">
            <a:lnSpc>
              <a:spcPct val="90000"/>
            </a:lnSpc>
            <a:spcBef>
              <a:spcPct val="0"/>
            </a:spcBef>
            <a:spcAft>
              <a:spcPct val="35000"/>
            </a:spcAft>
          </a:pPr>
          <a:r>
            <a:rPr lang="en-US" sz="1600" b="0" kern="1200" dirty="0" smtClean="0">
              <a:solidFill>
                <a:srgbClr val="FFFF00"/>
              </a:solidFill>
              <a:latin typeface="Tw Cen MT" panose="020B0602020104020603" pitchFamily="34" charset="0"/>
            </a:rPr>
            <a:t>Plan for “the gap”</a:t>
          </a:r>
        </a:p>
        <a:p>
          <a:pPr lvl="0" algn="ctr" defTabSz="711200">
            <a:lnSpc>
              <a:spcPct val="90000"/>
            </a:lnSpc>
            <a:spcBef>
              <a:spcPct val="0"/>
            </a:spcBef>
            <a:spcAft>
              <a:spcPct val="35000"/>
            </a:spcAft>
          </a:pPr>
          <a:r>
            <a:rPr lang="en-US" sz="1600" b="0" kern="1200" dirty="0" smtClean="0">
              <a:latin typeface="Tw Cen MT" panose="020B0602020104020603" pitchFamily="34" charset="0"/>
            </a:rPr>
            <a:t>Develop relationships with your prime</a:t>
          </a:r>
        </a:p>
        <a:p>
          <a:pPr lvl="0" algn="ctr" defTabSz="711200">
            <a:lnSpc>
              <a:spcPct val="90000"/>
            </a:lnSpc>
            <a:spcBef>
              <a:spcPct val="0"/>
            </a:spcBef>
            <a:spcAft>
              <a:spcPct val="35000"/>
            </a:spcAft>
          </a:pPr>
          <a:r>
            <a:rPr lang="en-US" sz="1600" b="0" kern="1200" dirty="0" smtClean="0">
              <a:solidFill>
                <a:srgbClr val="FFFF00"/>
              </a:solidFill>
              <a:latin typeface="Tw Cen MT" panose="020B0602020104020603" pitchFamily="34" charset="0"/>
            </a:rPr>
            <a:t>Be careful about your bid- Bid to make a PROFIT</a:t>
          </a:r>
        </a:p>
        <a:p>
          <a:pPr lvl="0" algn="ctr" defTabSz="711200">
            <a:lnSpc>
              <a:spcPct val="90000"/>
            </a:lnSpc>
            <a:spcBef>
              <a:spcPct val="0"/>
            </a:spcBef>
            <a:spcAft>
              <a:spcPct val="35000"/>
            </a:spcAft>
          </a:pPr>
          <a:endParaRPr lang="en-US" sz="1600" b="0" kern="1200" dirty="0" smtClean="0">
            <a:solidFill>
              <a:srgbClr val="FFFF00"/>
            </a:solidFill>
            <a:latin typeface="Tw Cen MT" panose="020B0602020104020603" pitchFamily="34" charset="0"/>
          </a:endParaRPr>
        </a:p>
        <a:p>
          <a:pPr lvl="0" algn="ctr" defTabSz="711200">
            <a:lnSpc>
              <a:spcPct val="90000"/>
            </a:lnSpc>
            <a:spcBef>
              <a:spcPct val="0"/>
            </a:spcBef>
            <a:spcAft>
              <a:spcPct val="35000"/>
            </a:spcAft>
          </a:pPr>
          <a:endParaRPr lang="en-US" sz="1600" b="1" kern="1200" dirty="0" smtClean="0"/>
        </a:p>
        <a:p>
          <a:pPr lvl="0" algn="ctr" defTabSz="711200">
            <a:lnSpc>
              <a:spcPct val="90000"/>
            </a:lnSpc>
            <a:spcBef>
              <a:spcPct val="0"/>
            </a:spcBef>
            <a:spcAft>
              <a:spcPct val="35000"/>
            </a:spcAft>
          </a:pPr>
          <a:endParaRPr lang="en-US" sz="1600" b="1" kern="1200" dirty="0"/>
        </a:p>
      </dsp:txBody>
      <dsp:txXfrm>
        <a:off x="3978720" y="2378944"/>
        <a:ext cx="1930212" cy="2378944"/>
      </dsp:txXfrm>
    </dsp:sp>
    <dsp:sp modelId="{307CF471-FF29-412B-84D8-B9E4E85D5876}">
      <dsp:nvSpPr>
        <dsp:cNvPr id="0" name=""/>
        <dsp:cNvSpPr/>
      </dsp:nvSpPr>
      <dsp:spPr>
        <a:xfrm>
          <a:off x="4237029" y="95657"/>
          <a:ext cx="1441522" cy="150210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9069D4-298C-4B71-B094-EEDCFBB47E26}">
      <dsp:nvSpPr>
        <dsp:cNvPr id="0" name=""/>
        <dsp:cNvSpPr/>
      </dsp:nvSpPr>
      <dsp:spPr>
        <a:xfrm>
          <a:off x="380254" y="5620433"/>
          <a:ext cx="5110697" cy="140301"/>
        </a:xfrm>
        <a:prstGeom prst="leftRightArrow">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104451" name="Rectangle 3"/>
          <p:cNvSpPr>
            <a:spLocks noGrp="1" noChangeArrowheads="1"/>
          </p:cNvSpPr>
          <p:nvPr>
            <p:ph type="dt" sz="quarter"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104452" name="Rectangle 4"/>
          <p:cNvSpPr>
            <a:spLocks noGrp="1" noChangeArrowheads="1"/>
          </p:cNvSpPr>
          <p:nvPr>
            <p:ph type="ftr" sz="quarter" idx="2"/>
          </p:nvPr>
        </p:nvSpPr>
        <p:spPr bwMode="auto">
          <a:xfrm>
            <a:off x="0"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104453" name="Rectangle 5"/>
          <p:cNvSpPr>
            <a:spLocks noGrp="1" noChangeArrowheads="1"/>
          </p:cNvSpPr>
          <p:nvPr>
            <p:ph type="sldNum" sz="quarter" idx="3"/>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b" anchorCtr="0" compatLnSpc="1">
            <a:prstTxWarp prst="textNoShape">
              <a:avLst/>
            </a:prstTxWarp>
          </a:bodyPr>
          <a:lstStyle>
            <a:lvl1pPr algn="r">
              <a:defRPr sz="1200">
                <a:latin typeface="Arial" charset="0"/>
                <a:cs typeface="+mn-cs"/>
              </a:defRPr>
            </a:lvl1pPr>
          </a:lstStyle>
          <a:p>
            <a:pPr>
              <a:defRPr/>
            </a:pPr>
            <a:fld id="{77A71177-6015-43D8-B6D5-D7085F3E42F3}" type="slidenum">
              <a:rPr lang="en-US"/>
              <a:pPr>
                <a:defRPr/>
              </a:pPr>
              <a:t>‹#›</a:t>
            </a:fld>
            <a:endParaRPr lang="en-US" dirty="0"/>
          </a:p>
        </p:txBody>
      </p:sp>
    </p:spTree>
    <p:extLst>
      <p:ext uri="{BB962C8B-B14F-4D97-AF65-F5344CB8AC3E}">
        <p14:creationId xmlns:p14="http://schemas.microsoft.com/office/powerpoint/2010/main" val="1046441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15363" name="Rectangle 3"/>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94212" name="Rectangle 4"/>
          <p:cNvSpPr>
            <a:spLocks noGrp="1" noRot="1" noChangeAspect="1" noChangeArrowheads="1" noTextEdit="1"/>
          </p:cNvSpPr>
          <p:nvPr>
            <p:ph type="sldImg" idx="2"/>
          </p:nvPr>
        </p:nvSpPr>
        <p:spPr bwMode="auto">
          <a:xfrm>
            <a:off x="2897188" y="525463"/>
            <a:ext cx="3502025" cy="26273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930275" y="3330575"/>
            <a:ext cx="7435850"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15367" name="Rectangle 7"/>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b" anchorCtr="0" compatLnSpc="1">
            <a:prstTxWarp prst="textNoShape">
              <a:avLst/>
            </a:prstTxWarp>
          </a:bodyPr>
          <a:lstStyle>
            <a:lvl1pPr algn="r">
              <a:defRPr sz="1200">
                <a:latin typeface="Arial" charset="0"/>
                <a:cs typeface="+mn-cs"/>
              </a:defRPr>
            </a:lvl1pPr>
          </a:lstStyle>
          <a:p>
            <a:pPr>
              <a:defRPr/>
            </a:pPr>
            <a:fld id="{033F948D-7FDA-4A4A-B5E3-FF3E314A675C}" type="slidenum">
              <a:rPr lang="en-US"/>
              <a:pPr>
                <a:defRPr/>
              </a:pPr>
              <a:t>‹#›</a:t>
            </a:fld>
            <a:endParaRPr lang="en-US" dirty="0"/>
          </a:p>
        </p:txBody>
      </p:sp>
    </p:spTree>
    <p:extLst>
      <p:ext uri="{BB962C8B-B14F-4D97-AF65-F5344CB8AC3E}">
        <p14:creationId xmlns:p14="http://schemas.microsoft.com/office/powerpoint/2010/main" val="2739394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997EBE9C-1512-4448-A7D1-EA86C7AEE4BC}"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434EF9FF-EFA4-4803-A86C-8AAE2ECFB954}" type="slidenum">
              <a:rPr lang="en-US" altLang="en-US" smtClean="0"/>
              <a:pPr eaLnBrk="1" hangingPunct="1">
                <a:spcBef>
                  <a:spcPct val="0"/>
                </a:spcBef>
                <a:defRPr/>
              </a:pPr>
              <a:t>10</a:t>
            </a:fld>
            <a:endParaRPr lang="en-US" altLang="en-US" dirty="0" smtClean="0"/>
          </a:p>
        </p:txBody>
      </p:sp>
      <p:sp>
        <p:nvSpPr>
          <p:cNvPr id="104451" name="Rectangle 2"/>
          <p:cNvSpPr>
            <a:spLocks noGrp="1" noRot="1" noChangeAspect="1" noChangeArrowheads="1" noTextEdit="1"/>
          </p:cNvSpPr>
          <p:nvPr>
            <p:ph type="sldImg"/>
          </p:nvPr>
        </p:nvSpPr>
        <p:spPr>
          <a:xfrm>
            <a:off x="2903538" y="525463"/>
            <a:ext cx="3500437" cy="2627312"/>
          </a:xfrm>
          <a:ln/>
        </p:spPr>
      </p:sp>
      <p:sp>
        <p:nvSpPr>
          <p:cNvPr id="104452" name="Rectangle 3"/>
          <p:cNvSpPr>
            <a:spLocks noGrp="1" noChangeArrowheads="1"/>
          </p:cNvSpPr>
          <p:nvPr>
            <p:ph type="body" idx="1"/>
          </p:nvPr>
        </p:nvSpPr>
        <p:spPr>
          <a:xfrm>
            <a:off x="1239838" y="3328988"/>
            <a:ext cx="6816725" cy="3154362"/>
          </a:xfrm>
          <a:noFill/>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571081DF-268C-4765-8420-0E1E7D2108B8}" type="slidenum">
              <a:rPr lang="en-US" altLang="en-US" smtClean="0"/>
              <a:pPr eaLnBrk="1" hangingPunct="1">
                <a:spcBef>
                  <a:spcPct val="0"/>
                </a:spcBef>
                <a:defRPr/>
              </a:pPr>
              <a:t>11</a:t>
            </a:fld>
            <a:endParaRPr lang="en-US" altLang="en-US" dirty="0" smtClean="0"/>
          </a:p>
        </p:txBody>
      </p:sp>
      <p:sp>
        <p:nvSpPr>
          <p:cNvPr id="105475" name="Rectangle 2"/>
          <p:cNvSpPr>
            <a:spLocks noGrp="1" noRot="1" noChangeAspect="1" noChangeArrowheads="1" noTextEdit="1"/>
          </p:cNvSpPr>
          <p:nvPr>
            <p:ph type="sldImg"/>
          </p:nvPr>
        </p:nvSpPr>
        <p:spPr>
          <a:xfrm>
            <a:off x="2903538" y="525463"/>
            <a:ext cx="3500437" cy="2627312"/>
          </a:xfrm>
          <a:ln/>
        </p:spPr>
      </p:sp>
      <p:sp>
        <p:nvSpPr>
          <p:cNvPr id="105476" name="Rectangle 3"/>
          <p:cNvSpPr>
            <a:spLocks noGrp="1" noChangeArrowheads="1"/>
          </p:cNvSpPr>
          <p:nvPr>
            <p:ph type="body" idx="1"/>
          </p:nvPr>
        </p:nvSpPr>
        <p:spPr>
          <a:xfrm>
            <a:off x="1239838" y="3328988"/>
            <a:ext cx="6816725" cy="3154362"/>
          </a:xfrm>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0C44C358-EE93-4BD6-9F03-49B10D1BC479}" type="slidenum">
              <a:rPr lang="en-US" altLang="en-US" smtClean="0"/>
              <a:pPr eaLnBrk="1" hangingPunct="1">
                <a:spcBef>
                  <a:spcPct val="0"/>
                </a:spcBef>
                <a:defRPr/>
              </a:pPr>
              <a:t>12</a:t>
            </a:fld>
            <a:endParaRPr lang="en-US" altLang="en-US" dirty="0" smtClean="0"/>
          </a:p>
        </p:txBody>
      </p:sp>
      <p:sp>
        <p:nvSpPr>
          <p:cNvPr id="106499" name="Rectangle 2"/>
          <p:cNvSpPr>
            <a:spLocks noGrp="1" noRot="1" noChangeAspect="1" noChangeArrowheads="1" noTextEdit="1"/>
          </p:cNvSpPr>
          <p:nvPr>
            <p:ph type="sldImg"/>
          </p:nvPr>
        </p:nvSpPr>
        <p:spPr>
          <a:xfrm>
            <a:off x="2903538" y="525463"/>
            <a:ext cx="3500437" cy="2627312"/>
          </a:xfrm>
          <a:ln/>
        </p:spPr>
      </p:sp>
      <p:sp>
        <p:nvSpPr>
          <p:cNvPr id="106500" name="Rectangle 3"/>
          <p:cNvSpPr>
            <a:spLocks noGrp="1" noChangeArrowheads="1"/>
          </p:cNvSpPr>
          <p:nvPr>
            <p:ph type="body" idx="1"/>
          </p:nvPr>
        </p:nvSpPr>
        <p:spPr>
          <a:xfrm>
            <a:off x="1239838" y="3328988"/>
            <a:ext cx="6816725" cy="3154362"/>
          </a:xfrm>
          <a:noFill/>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9729DDD0-0A46-4B8F-BD4A-1B5A5FD5224E}" type="slidenum">
              <a:rPr lang="en-US" altLang="en-US" smtClean="0"/>
              <a:pPr eaLnBrk="1" hangingPunct="1">
                <a:spcBef>
                  <a:spcPct val="0"/>
                </a:spcBef>
                <a:defRPr/>
              </a:pPr>
              <a:t>13</a:t>
            </a:fld>
            <a:endParaRPr lang="en-US" altLang="en-US" dirty="0" smtClean="0"/>
          </a:p>
        </p:txBody>
      </p:sp>
      <p:sp>
        <p:nvSpPr>
          <p:cNvPr id="107523" name="Rectangle 2"/>
          <p:cNvSpPr>
            <a:spLocks noGrp="1" noRot="1" noChangeAspect="1" noChangeArrowheads="1" noTextEdit="1"/>
          </p:cNvSpPr>
          <p:nvPr>
            <p:ph type="sldImg"/>
          </p:nvPr>
        </p:nvSpPr>
        <p:spPr>
          <a:xfrm>
            <a:off x="2903538" y="525463"/>
            <a:ext cx="3500437" cy="2627312"/>
          </a:xfrm>
          <a:ln/>
        </p:spPr>
      </p:sp>
      <p:sp>
        <p:nvSpPr>
          <p:cNvPr id="107524" name="Rectangle 3"/>
          <p:cNvSpPr>
            <a:spLocks noGrp="1" noChangeArrowheads="1"/>
          </p:cNvSpPr>
          <p:nvPr>
            <p:ph type="body" idx="1"/>
          </p:nvPr>
        </p:nvSpPr>
        <p:spPr>
          <a:xfrm>
            <a:off x="1239838" y="3328988"/>
            <a:ext cx="6816725" cy="3154362"/>
          </a:xfrm>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A7BB43AB-78EB-4474-8B01-5C2B7BCC9C80}" type="slidenum">
              <a:rPr lang="en-US" altLang="en-US" smtClean="0"/>
              <a:pPr eaLnBrk="1" hangingPunct="1">
                <a:spcBef>
                  <a:spcPct val="0"/>
                </a:spcBef>
                <a:defRPr/>
              </a:pPr>
              <a:t>14</a:t>
            </a:fld>
            <a:endParaRPr lang="en-US" altLang="en-US" dirty="0" smtClean="0"/>
          </a:p>
        </p:txBody>
      </p:sp>
      <p:sp>
        <p:nvSpPr>
          <p:cNvPr id="108547" name="Rectangle 2"/>
          <p:cNvSpPr>
            <a:spLocks noGrp="1" noRot="1" noChangeAspect="1" noChangeArrowheads="1" noTextEdit="1"/>
          </p:cNvSpPr>
          <p:nvPr>
            <p:ph type="sldImg"/>
          </p:nvPr>
        </p:nvSpPr>
        <p:spPr>
          <a:xfrm>
            <a:off x="2903538" y="525463"/>
            <a:ext cx="3500437" cy="2627312"/>
          </a:xfrm>
          <a:ln/>
        </p:spPr>
      </p:sp>
      <p:sp>
        <p:nvSpPr>
          <p:cNvPr id="108548" name="Rectangle 3"/>
          <p:cNvSpPr>
            <a:spLocks noGrp="1" noChangeArrowheads="1"/>
          </p:cNvSpPr>
          <p:nvPr>
            <p:ph type="body" idx="1"/>
          </p:nvPr>
        </p:nvSpPr>
        <p:spPr>
          <a:xfrm>
            <a:off x="1239838" y="3328988"/>
            <a:ext cx="6816725" cy="3154362"/>
          </a:xfrm>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872D32C7-F0EF-4674-816E-2BAD54FFCC23}" type="slidenum">
              <a:rPr lang="en-US" altLang="en-US" smtClean="0"/>
              <a:pPr eaLnBrk="1" hangingPunct="1">
                <a:spcBef>
                  <a:spcPct val="0"/>
                </a:spcBef>
                <a:defRPr/>
              </a:pPr>
              <a:t>15</a:t>
            </a:fld>
            <a:endParaRPr lang="en-US" altLang="en-US" dirty="0" smtClean="0"/>
          </a:p>
        </p:txBody>
      </p:sp>
      <p:sp>
        <p:nvSpPr>
          <p:cNvPr id="109571" name="Rectangle 2"/>
          <p:cNvSpPr>
            <a:spLocks noGrp="1" noRot="1" noChangeAspect="1" noChangeArrowheads="1" noTextEdit="1"/>
          </p:cNvSpPr>
          <p:nvPr>
            <p:ph type="sldImg"/>
          </p:nvPr>
        </p:nvSpPr>
        <p:spPr>
          <a:xfrm>
            <a:off x="2903538" y="525463"/>
            <a:ext cx="3500437" cy="2627312"/>
          </a:xfrm>
          <a:ln/>
        </p:spPr>
      </p:sp>
      <p:sp>
        <p:nvSpPr>
          <p:cNvPr id="109572" name="Rectangle 3"/>
          <p:cNvSpPr>
            <a:spLocks noGrp="1" noChangeArrowheads="1"/>
          </p:cNvSpPr>
          <p:nvPr>
            <p:ph type="body" idx="1"/>
          </p:nvPr>
        </p:nvSpPr>
        <p:spPr>
          <a:xfrm>
            <a:off x="1239838" y="3328988"/>
            <a:ext cx="6816725" cy="3154362"/>
          </a:xfrm>
          <a:noFill/>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A3FB93DC-F1F4-4F85-9466-247A223A6333}" type="slidenum">
              <a:rPr lang="en-US" altLang="en-US" smtClean="0"/>
              <a:pPr eaLnBrk="1" hangingPunct="1">
                <a:spcBef>
                  <a:spcPct val="0"/>
                </a:spcBef>
                <a:defRPr/>
              </a:pPr>
              <a:t>16</a:t>
            </a:fld>
            <a:endParaRPr lang="en-US" altLang="en-US" dirty="0" smtClean="0"/>
          </a:p>
        </p:txBody>
      </p:sp>
      <p:sp>
        <p:nvSpPr>
          <p:cNvPr id="110595" name="Rectangle 2"/>
          <p:cNvSpPr>
            <a:spLocks noGrp="1" noRot="1" noChangeAspect="1" noChangeArrowheads="1" noTextEdit="1"/>
          </p:cNvSpPr>
          <p:nvPr>
            <p:ph type="sldImg"/>
          </p:nvPr>
        </p:nvSpPr>
        <p:spPr>
          <a:xfrm>
            <a:off x="2903538" y="525463"/>
            <a:ext cx="3500437" cy="2627312"/>
          </a:xfrm>
          <a:ln/>
        </p:spPr>
      </p:sp>
      <p:sp>
        <p:nvSpPr>
          <p:cNvPr id="110596" name="Rectangle 3"/>
          <p:cNvSpPr>
            <a:spLocks noGrp="1" noChangeArrowheads="1"/>
          </p:cNvSpPr>
          <p:nvPr>
            <p:ph type="body" idx="1"/>
          </p:nvPr>
        </p:nvSpPr>
        <p:spPr>
          <a:xfrm>
            <a:off x="1239838" y="3328988"/>
            <a:ext cx="6816725" cy="3154362"/>
          </a:xfrm>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8BA5510B-D2C8-4390-B44E-527613B2A081}" type="slidenum">
              <a:rPr lang="en-US" altLang="en-US" smtClean="0"/>
              <a:pPr eaLnBrk="1" hangingPunct="1">
                <a:spcBef>
                  <a:spcPct val="0"/>
                </a:spcBef>
                <a:defRPr/>
              </a:pPr>
              <a:t>17</a:t>
            </a:fld>
            <a:endParaRPr lang="en-US" altLang="en-US" dirty="0" smtClean="0"/>
          </a:p>
        </p:txBody>
      </p:sp>
      <p:sp>
        <p:nvSpPr>
          <p:cNvPr id="111619" name="Rectangle 2"/>
          <p:cNvSpPr>
            <a:spLocks noGrp="1" noRot="1" noChangeAspect="1" noChangeArrowheads="1" noTextEdit="1"/>
          </p:cNvSpPr>
          <p:nvPr>
            <p:ph type="sldImg"/>
          </p:nvPr>
        </p:nvSpPr>
        <p:spPr>
          <a:xfrm>
            <a:off x="2903538" y="525463"/>
            <a:ext cx="3500437" cy="2627312"/>
          </a:xfrm>
          <a:ln/>
        </p:spPr>
      </p:sp>
      <p:sp>
        <p:nvSpPr>
          <p:cNvPr id="111620" name="Rectangle 3"/>
          <p:cNvSpPr>
            <a:spLocks noGrp="1" noChangeArrowheads="1"/>
          </p:cNvSpPr>
          <p:nvPr>
            <p:ph type="body" idx="1"/>
          </p:nvPr>
        </p:nvSpPr>
        <p:spPr>
          <a:xfrm>
            <a:off x="1239838" y="3328988"/>
            <a:ext cx="6816725" cy="3154362"/>
          </a:xfrm>
          <a:noFill/>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A00AE6CB-6ADF-4175-A868-152326B8F789}"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BC41F45B-A34D-46D8-AD14-AA02371B8F97}" type="slidenum">
              <a:rPr lang="en-US" altLang="en-US" smtClean="0"/>
              <a:pPr eaLnBrk="1" hangingPunct="1">
                <a:spcBef>
                  <a:spcPct val="0"/>
                </a:spcBef>
                <a:defRPr/>
              </a:pPr>
              <a:t>19</a:t>
            </a:fld>
            <a:endParaRPr lang="en-US" altLang="en-US" dirty="0" smtClean="0"/>
          </a:p>
        </p:txBody>
      </p:sp>
      <p:sp>
        <p:nvSpPr>
          <p:cNvPr id="113667" name="Rectangle 2"/>
          <p:cNvSpPr>
            <a:spLocks noGrp="1" noRot="1" noChangeAspect="1" noChangeArrowheads="1" noTextEdit="1"/>
          </p:cNvSpPr>
          <p:nvPr>
            <p:ph type="sldImg"/>
          </p:nvPr>
        </p:nvSpPr>
        <p:spPr>
          <a:xfrm>
            <a:off x="2903538" y="525463"/>
            <a:ext cx="3500437" cy="2627312"/>
          </a:xfrm>
          <a:ln/>
        </p:spPr>
      </p:sp>
      <p:sp>
        <p:nvSpPr>
          <p:cNvPr id="113668" name="Rectangle 3"/>
          <p:cNvSpPr>
            <a:spLocks noGrp="1" noChangeArrowheads="1"/>
          </p:cNvSpPr>
          <p:nvPr>
            <p:ph type="body" idx="1"/>
          </p:nvPr>
        </p:nvSpPr>
        <p:spPr>
          <a:xfrm>
            <a:off x="1239838" y="3328988"/>
            <a:ext cx="6816725" cy="3154362"/>
          </a:xfrm>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endParaRPr lang="en-US" altLang="en-US" smtClean="0"/>
          </a:p>
        </p:txBody>
      </p:sp>
      <p:sp>
        <p:nvSpPr>
          <p:cNvPr id="98308" name="Slide Number Placeholder 3"/>
          <p:cNvSpPr>
            <a:spLocks noGrp="1"/>
          </p:cNvSpPr>
          <p:nvPr>
            <p:ph type="sldNum" sz="quarter" idx="5"/>
          </p:nvPr>
        </p:nvSpPr>
        <p:spPr/>
        <p:txBody>
          <a:bodyPr/>
          <a:lstStyle>
            <a:lvl1pPr>
              <a:spcBef>
                <a:spcPct val="30000"/>
              </a:spcBef>
              <a:defRPr sz="1200">
                <a:solidFill>
                  <a:schemeClr val="tx1"/>
                </a:solidFill>
                <a:latin typeface="Arial" charset="0"/>
              </a:defRPr>
            </a:lvl1pPr>
            <a:lvl2pPr marL="742837" indent="-285706">
              <a:spcBef>
                <a:spcPct val="30000"/>
              </a:spcBef>
              <a:defRPr sz="1200">
                <a:solidFill>
                  <a:schemeClr val="tx1"/>
                </a:solidFill>
                <a:latin typeface="Arial" charset="0"/>
              </a:defRPr>
            </a:lvl2pPr>
            <a:lvl3pPr marL="1142828" indent="-228565">
              <a:spcBef>
                <a:spcPct val="30000"/>
              </a:spcBef>
              <a:defRPr sz="1200">
                <a:solidFill>
                  <a:schemeClr val="tx1"/>
                </a:solidFill>
                <a:latin typeface="Arial" charset="0"/>
              </a:defRPr>
            </a:lvl3pPr>
            <a:lvl4pPr marL="1599957" indent="-228565">
              <a:spcBef>
                <a:spcPct val="30000"/>
              </a:spcBef>
              <a:defRPr sz="1200">
                <a:solidFill>
                  <a:schemeClr val="tx1"/>
                </a:solidFill>
                <a:latin typeface="Arial" charset="0"/>
              </a:defRPr>
            </a:lvl4pPr>
            <a:lvl5pPr marL="2057088" indent="-228565">
              <a:spcBef>
                <a:spcPct val="30000"/>
              </a:spcBef>
              <a:defRPr sz="1200">
                <a:solidFill>
                  <a:schemeClr val="tx1"/>
                </a:solidFill>
                <a:latin typeface="Arial" charset="0"/>
              </a:defRPr>
            </a:lvl5pPr>
            <a:lvl6pPr marL="2514220" indent="-228565" eaLnBrk="0" fontAlgn="base" hangingPunct="0">
              <a:spcBef>
                <a:spcPct val="30000"/>
              </a:spcBef>
              <a:spcAft>
                <a:spcPct val="0"/>
              </a:spcAft>
              <a:defRPr sz="1200">
                <a:solidFill>
                  <a:schemeClr val="tx1"/>
                </a:solidFill>
                <a:latin typeface="Arial" charset="0"/>
              </a:defRPr>
            </a:lvl6pPr>
            <a:lvl7pPr marL="2971349" indent="-228565" eaLnBrk="0" fontAlgn="base" hangingPunct="0">
              <a:spcBef>
                <a:spcPct val="30000"/>
              </a:spcBef>
              <a:spcAft>
                <a:spcPct val="0"/>
              </a:spcAft>
              <a:defRPr sz="1200">
                <a:solidFill>
                  <a:schemeClr val="tx1"/>
                </a:solidFill>
                <a:latin typeface="Arial" charset="0"/>
              </a:defRPr>
            </a:lvl7pPr>
            <a:lvl8pPr marL="3428480" indent="-228565" eaLnBrk="0" fontAlgn="base" hangingPunct="0">
              <a:spcBef>
                <a:spcPct val="30000"/>
              </a:spcBef>
              <a:spcAft>
                <a:spcPct val="0"/>
              </a:spcAft>
              <a:defRPr sz="1200">
                <a:solidFill>
                  <a:schemeClr val="tx1"/>
                </a:solidFill>
                <a:latin typeface="Arial" charset="0"/>
              </a:defRPr>
            </a:lvl8pPr>
            <a:lvl9pPr marL="3885612" indent="-228565" eaLnBrk="0" fontAlgn="base" hangingPunct="0">
              <a:spcBef>
                <a:spcPct val="30000"/>
              </a:spcBef>
              <a:spcAft>
                <a:spcPct val="0"/>
              </a:spcAft>
              <a:defRPr sz="1200">
                <a:solidFill>
                  <a:schemeClr val="tx1"/>
                </a:solidFill>
                <a:latin typeface="Arial" charset="0"/>
              </a:defRPr>
            </a:lvl9pPr>
          </a:lstStyle>
          <a:p>
            <a:pPr>
              <a:spcBef>
                <a:spcPct val="0"/>
              </a:spcBef>
              <a:defRPr/>
            </a:pPr>
            <a:fld id="{1CF482A6-9B73-438C-9087-562E8C28F7A7}" type="slidenum">
              <a:rPr lang="en-US" altLang="en-US" smtClean="0"/>
              <a:pPr>
                <a:spcBef>
                  <a:spcPct val="0"/>
                </a:spcBef>
                <a:defRPr/>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2895600" y="525463"/>
            <a:ext cx="3505200" cy="2628900"/>
          </a:xfrm>
          <a:ln/>
        </p:spPr>
      </p:sp>
      <p:sp>
        <p:nvSpPr>
          <p:cNvPr id="114691" name="Notes Placeholder 2"/>
          <p:cNvSpPr>
            <a:spLocks noGrp="1"/>
          </p:cNvSpPr>
          <p:nvPr>
            <p:ph type="body" idx="1"/>
          </p:nvPr>
        </p:nvSpPr>
        <p:spPr>
          <a:noFill/>
        </p:spPr>
        <p:txBody>
          <a:bodyPr/>
          <a:lstStyle/>
          <a:p>
            <a:r>
              <a:rPr lang="en-US" altLang="en-US" smtClean="0"/>
              <a:t>Now we want to share with you a short DRAFT video introducing how the BJSR team is putting INCLUSIVITY into action. </a:t>
            </a:r>
          </a:p>
        </p:txBody>
      </p:sp>
      <p:sp>
        <p:nvSpPr>
          <p:cNvPr id="4" name="Slide Number Placeholder 3"/>
          <p:cNvSpPr>
            <a:spLocks noGrp="1"/>
          </p:cNvSpPr>
          <p:nvPr>
            <p:ph type="sldNum" sz="quarter" idx="5"/>
          </p:nvPr>
        </p:nvSpPr>
        <p:spPr/>
        <p:txBody>
          <a:bodyPr/>
          <a:lstStyle/>
          <a:p>
            <a:pPr>
              <a:defRPr/>
            </a:pPr>
            <a:fld id="{6A4C4C79-26C8-467F-A30A-662FA2356DEB}" type="slidenum">
              <a:rPr lang="en-US">
                <a:solidFill>
                  <a:prstClr val="black"/>
                </a:solidFill>
              </a:rPr>
              <a:pPr>
                <a:def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xfrm>
            <a:off x="2895600" y="525463"/>
            <a:ext cx="3505200" cy="2628900"/>
          </a:xfrm>
          <a:ln/>
        </p:spPr>
      </p:sp>
      <p:sp>
        <p:nvSpPr>
          <p:cNvPr id="115715" name="Notes Placeholder 2"/>
          <p:cNvSpPr>
            <a:spLocks noGrp="1"/>
          </p:cNvSpPr>
          <p:nvPr>
            <p:ph type="body" idx="1"/>
          </p:nvPr>
        </p:nvSpPr>
        <p:spPr>
          <a:noFill/>
        </p:spPr>
        <p:txBody>
          <a:bodyPr/>
          <a:lstStyle/>
          <a:p>
            <a:r>
              <a:rPr lang="en-US" altLang="en-US" smtClean="0"/>
              <a:t>Women HireLAX grads speak to tapping into the underrepresented populations</a:t>
            </a:r>
          </a:p>
          <a:p>
            <a:r>
              <a:rPr lang="en-US" altLang="en-US" smtClean="0"/>
              <a:t>4 key partners: South Bay WIB, County of LA with Foster Youth, LA Urban League, and LA Unified School District</a:t>
            </a:r>
          </a:p>
        </p:txBody>
      </p:sp>
      <p:sp>
        <p:nvSpPr>
          <p:cNvPr id="4" name="Slide Number Placeholder 3"/>
          <p:cNvSpPr>
            <a:spLocks noGrp="1"/>
          </p:cNvSpPr>
          <p:nvPr>
            <p:ph type="sldNum" sz="quarter" idx="5"/>
          </p:nvPr>
        </p:nvSpPr>
        <p:spPr/>
        <p:txBody>
          <a:bodyPr/>
          <a:lstStyle/>
          <a:p>
            <a:pPr>
              <a:defRPr/>
            </a:pPr>
            <a:fld id="{608C6218-3D3C-4974-8115-63E8C54C59F3}" type="slidenum">
              <a:rPr lang="en-US">
                <a:solidFill>
                  <a:prstClr val="black"/>
                </a:solidFill>
              </a:rPr>
              <a:pPr>
                <a:defRPr/>
              </a:p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xfrm>
            <a:off x="2895600" y="525463"/>
            <a:ext cx="3505200" cy="2628900"/>
          </a:xfrm>
          <a:ln/>
        </p:spPr>
      </p:sp>
      <p:sp>
        <p:nvSpPr>
          <p:cNvPr id="116739"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51114D2F-A65A-413F-AE81-5E74FA54A228}" type="slidenum">
              <a:rPr lang="en-US">
                <a:solidFill>
                  <a:prstClr val="black"/>
                </a:solidFill>
              </a:rPr>
              <a:pPr>
                <a:def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2895600" y="525463"/>
            <a:ext cx="3505200" cy="2628900"/>
          </a:xfrm>
          <a:ln/>
        </p:spPr>
      </p:sp>
      <p:sp>
        <p:nvSpPr>
          <p:cNvPr id="117763" name="Notes Placeholder 2"/>
          <p:cNvSpPr>
            <a:spLocks noGrp="1"/>
          </p:cNvSpPr>
          <p:nvPr>
            <p:ph type="body" idx="1"/>
          </p:nvPr>
        </p:nvSpPr>
        <p:spPr>
          <a:noFill/>
        </p:spPr>
        <p:txBody>
          <a:bodyPr/>
          <a:lstStyle/>
          <a:p>
            <a:r>
              <a:rPr lang="en-US" altLang="en-US" smtClean="0"/>
              <a:t>Women HireLAX grads speak to tapping into the underrepresented populations</a:t>
            </a:r>
          </a:p>
          <a:p>
            <a:r>
              <a:rPr lang="en-US" altLang="en-US" smtClean="0"/>
              <a:t>4 key partners: South Bay WIB, County of LA with Foster Youth, LA Urban League, and LA Unified School District</a:t>
            </a:r>
          </a:p>
        </p:txBody>
      </p:sp>
      <p:sp>
        <p:nvSpPr>
          <p:cNvPr id="4" name="Slide Number Placeholder 3"/>
          <p:cNvSpPr>
            <a:spLocks noGrp="1"/>
          </p:cNvSpPr>
          <p:nvPr>
            <p:ph type="sldNum" sz="quarter" idx="5"/>
          </p:nvPr>
        </p:nvSpPr>
        <p:spPr/>
        <p:txBody>
          <a:bodyPr/>
          <a:lstStyle/>
          <a:p>
            <a:pPr>
              <a:defRPr/>
            </a:pPr>
            <a:fld id="{EC373BD5-8869-4E3A-AF77-770A81FE007F}" type="slidenum">
              <a:rPr lang="en-US">
                <a:solidFill>
                  <a:prstClr val="black"/>
                </a:solidFill>
              </a:rPr>
              <a:pPr>
                <a:defRPr/>
              </a:p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2895600" y="525463"/>
            <a:ext cx="3505200" cy="2628900"/>
          </a:xfrm>
          <a:ln/>
        </p:spPr>
      </p:sp>
      <p:sp>
        <p:nvSpPr>
          <p:cNvPr id="3" name="Notes Placeholder 2"/>
          <p:cNvSpPr>
            <a:spLocks noGrp="1"/>
          </p:cNvSpPr>
          <p:nvPr>
            <p:ph type="body" idx="1"/>
          </p:nvPr>
        </p:nvSpPr>
        <p:spPr/>
        <p:txBody>
          <a:bodyPr/>
          <a:lstStyle/>
          <a:p>
            <a:pPr>
              <a:defRPr/>
            </a:pPr>
            <a:r>
              <a:rPr lang="en-US" b="1" dirty="0" smtClean="0">
                <a:latin typeface="+mn-lt"/>
              </a:rPr>
              <a:t>BUSINESS ENTERPRISE PROGRAM</a:t>
            </a:r>
            <a:endParaRPr lang="en-US" dirty="0" smtClean="0">
              <a:latin typeface="+mn-lt"/>
            </a:endParaRPr>
          </a:p>
          <a:p>
            <a:pPr>
              <a:defRPr/>
            </a:pPr>
            <a:r>
              <a:rPr lang="en-US" dirty="0" smtClean="0">
                <a:latin typeface="+mn-lt"/>
              </a:rPr>
              <a:t> </a:t>
            </a:r>
            <a:r>
              <a:rPr lang="en-US" b="1" dirty="0" smtClean="0">
                <a:latin typeface="+mn-lt"/>
              </a:rPr>
              <a:t>BUSINESS ENTERPRISE PROGRAM</a:t>
            </a:r>
            <a:endParaRPr lang="en-US" dirty="0" smtClean="0">
              <a:latin typeface="+mn-lt"/>
            </a:endParaRPr>
          </a:p>
          <a:p>
            <a:pPr>
              <a:defRPr/>
            </a:pPr>
            <a:r>
              <a:rPr lang="en-US" dirty="0" smtClean="0">
                <a:latin typeface="+mn-lt"/>
              </a:rPr>
              <a:t> </a:t>
            </a:r>
          </a:p>
          <a:p>
            <a:pPr>
              <a:defRPr/>
            </a:pPr>
            <a:r>
              <a:rPr lang="en-US" dirty="0" smtClean="0">
                <a:latin typeface="+mn-lt"/>
              </a:rPr>
              <a:t>Small and Local Business (SLB)</a:t>
            </a:r>
          </a:p>
          <a:p>
            <a:pPr>
              <a:defRPr/>
            </a:pPr>
            <a:r>
              <a:rPr lang="en-US" dirty="0" smtClean="0">
                <a:latin typeface="+mn-lt"/>
              </a:rPr>
              <a:t> </a:t>
            </a:r>
          </a:p>
          <a:p>
            <a:pPr>
              <a:defRPr/>
            </a:pPr>
            <a:r>
              <a:rPr lang="en-US" dirty="0" smtClean="0">
                <a:latin typeface="+mn-lt"/>
              </a:rPr>
              <a:t>Used for bids under $100,000 in value.</a:t>
            </a:r>
          </a:p>
          <a:p>
            <a:pPr>
              <a:defRPr/>
            </a:pPr>
            <a:r>
              <a:rPr lang="en-US" dirty="0" smtClean="0">
                <a:latin typeface="+mn-lt"/>
              </a:rPr>
              <a:t>Principal office located in the County of Los Angeles</a:t>
            </a:r>
          </a:p>
          <a:p>
            <a:pPr>
              <a:defRPr/>
            </a:pPr>
            <a:r>
              <a:rPr lang="en-US" dirty="0" smtClean="0">
                <a:latin typeface="+mn-lt"/>
              </a:rPr>
              <a:t>Gross receipts (including affiliates) for the previous fiscal year must be less than $3 million</a:t>
            </a:r>
          </a:p>
          <a:p>
            <a:pPr>
              <a:defRPr/>
            </a:pPr>
            <a:r>
              <a:rPr lang="en-US" dirty="0" smtClean="0">
                <a:latin typeface="+mn-lt"/>
              </a:rPr>
              <a:t>Valid City of Los Angeles Business Tax Registration Certificate</a:t>
            </a:r>
          </a:p>
          <a:p>
            <a:pPr>
              <a:defRPr/>
            </a:pPr>
            <a:r>
              <a:rPr lang="en-US" dirty="0" smtClean="0">
                <a:latin typeface="+mn-lt"/>
              </a:rPr>
              <a:t>Certified SLB responsible bidders given a 10% deduction on their bid amount to determine the lowest bidder (bidder is paid their full amount)</a:t>
            </a:r>
          </a:p>
          <a:p>
            <a:pPr>
              <a:defRPr/>
            </a:pPr>
            <a:r>
              <a:rPr lang="en-US" dirty="0" smtClean="0">
                <a:latin typeface="+mn-lt"/>
              </a:rPr>
              <a:t>Local Business Preference Program (LBPP)</a:t>
            </a:r>
          </a:p>
          <a:p>
            <a:pPr>
              <a:defRPr/>
            </a:pPr>
            <a:r>
              <a:rPr lang="en-US" dirty="0" smtClean="0">
                <a:latin typeface="+mn-lt"/>
              </a:rPr>
              <a:t> </a:t>
            </a:r>
          </a:p>
          <a:p>
            <a:pPr>
              <a:defRPr/>
            </a:pPr>
            <a:r>
              <a:rPr lang="en-US" dirty="0" smtClean="0">
                <a:latin typeface="+mn-lt"/>
              </a:rPr>
              <a:t>Procurement of Goods, Equipment, and Services, including Construction, valued in excess of $150,000.</a:t>
            </a:r>
          </a:p>
          <a:p>
            <a:pPr>
              <a:defRPr/>
            </a:pPr>
            <a:r>
              <a:rPr lang="en-US" dirty="0" smtClean="0">
                <a:latin typeface="+mn-lt"/>
              </a:rPr>
              <a:t>8% preference applied to bids and proposals of Local Business Enterprise (LBE) certified companies </a:t>
            </a:r>
            <a:r>
              <a:rPr lang="en-US" b="1" i="1" u="sng" dirty="0" smtClean="0">
                <a:latin typeface="+mn-lt"/>
              </a:rPr>
              <a:t>or</a:t>
            </a:r>
            <a:r>
              <a:rPr lang="en-US" dirty="0" smtClean="0">
                <a:latin typeface="+mn-lt"/>
              </a:rPr>
              <a:t> a preference of up to 5% applied for LBE certified Subcontractor(s) that perform work under the contract, up to $1M</a:t>
            </a:r>
          </a:p>
          <a:p>
            <a:pPr>
              <a:defRPr/>
            </a:pPr>
            <a:r>
              <a:rPr lang="en-US" dirty="0" smtClean="0">
                <a:latin typeface="+mn-lt"/>
              </a:rPr>
              <a:t>LBPP does not apply to contracts that involve the expenditure of funds that are not entirely within LAWA’s control (i.e. grants, federal funds)</a:t>
            </a:r>
          </a:p>
          <a:p>
            <a:pPr>
              <a:defRPr/>
            </a:pPr>
            <a:r>
              <a:rPr lang="en-US" dirty="0" smtClean="0">
                <a:latin typeface="+mn-lt"/>
              </a:rPr>
              <a:t>Small Business Enterprise (SBE)</a:t>
            </a:r>
          </a:p>
          <a:p>
            <a:pPr>
              <a:defRPr/>
            </a:pPr>
            <a:r>
              <a:rPr lang="en-US" dirty="0" smtClean="0">
                <a:latin typeface="+mn-lt"/>
              </a:rPr>
              <a:t>Local Small Business Enterprise (LSBE)</a:t>
            </a:r>
          </a:p>
          <a:p>
            <a:pPr>
              <a:defRPr/>
            </a:pPr>
            <a:r>
              <a:rPr lang="en-US" dirty="0" smtClean="0">
                <a:latin typeface="+mn-lt"/>
              </a:rPr>
              <a:t>Disabled Veterans Business Enterprise (DVBE)</a:t>
            </a:r>
          </a:p>
          <a:p>
            <a:pPr>
              <a:defRPr/>
            </a:pPr>
            <a:r>
              <a:rPr lang="en-US" dirty="0" smtClean="0">
                <a:latin typeface="+mn-lt"/>
              </a:rPr>
              <a:t>MANDATORY on Construction, professional and non-professional projects valued over $150,000.</a:t>
            </a:r>
          </a:p>
          <a:p>
            <a:pPr>
              <a:defRPr/>
            </a:pPr>
            <a:r>
              <a:rPr lang="en-US" dirty="0" smtClean="0">
                <a:latin typeface="+mn-lt"/>
              </a:rPr>
              <a:t>Independently owned and operated SBE Firm meets small business criteria set forth by the Small Business Administration (8a) Business Development Program or State DGS Small Business Program, whichever is higher</a:t>
            </a:r>
          </a:p>
          <a:p>
            <a:pPr lvl="1">
              <a:defRPr/>
            </a:pPr>
            <a:r>
              <a:rPr lang="en-US" dirty="0" smtClean="0">
                <a:latin typeface="+mn-lt"/>
              </a:rPr>
              <a:t>DVBE Certification from U.S. Department of Veterans Affairs and/or State of California</a:t>
            </a:r>
          </a:p>
          <a:p>
            <a:pPr>
              <a:defRPr/>
            </a:pPr>
            <a:r>
              <a:rPr lang="en-US" dirty="0" smtClean="0">
                <a:latin typeface="+mn-lt"/>
              </a:rPr>
              <a:t>Disadvantaged Business Enterprise (DBE)</a:t>
            </a:r>
          </a:p>
          <a:p>
            <a:pPr>
              <a:defRPr/>
            </a:pPr>
            <a:r>
              <a:rPr lang="en-US" dirty="0" smtClean="0">
                <a:latin typeface="+mn-lt"/>
              </a:rPr>
              <a:t> </a:t>
            </a:r>
          </a:p>
          <a:p>
            <a:pPr lvl="1">
              <a:defRPr/>
            </a:pPr>
            <a:r>
              <a:rPr lang="en-US" dirty="0" smtClean="0">
                <a:latin typeface="+mn-lt"/>
              </a:rPr>
              <a:t>Federal Program – applies to projects using Federal funds as required by Code of Federal Regulations 49, Part 26 </a:t>
            </a:r>
          </a:p>
          <a:p>
            <a:pPr lvl="1">
              <a:defRPr/>
            </a:pPr>
            <a:r>
              <a:rPr lang="en-US" dirty="0" smtClean="0">
                <a:latin typeface="+mn-lt"/>
              </a:rPr>
              <a:t>DBE goal is set on a project-by-project basis</a:t>
            </a:r>
          </a:p>
          <a:p>
            <a:pPr lvl="1">
              <a:defRPr/>
            </a:pPr>
            <a:r>
              <a:rPr lang="en-US" dirty="0" smtClean="0">
                <a:latin typeface="+mn-lt"/>
              </a:rPr>
              <a:t>Good Faith Effort documentation is required only if DBE participation proposed is lower than LAWA’s goal for the project</a:t>
            </a:r>
          </a:p>
          <a:p>
            <a:pPr>
              <a:defRPr/>
            </a:pPr>
            <a:r>
              <a:rPr lang="en-US" dirty="0" smtClean="0">
                <a:latin typeface="+mn-lt"/>
              </a:rPr>
              <a:t> </a:t>
            </a:r>
          </a:p>
          <a:p>
            <a:pPr>
              <a:defRPr/>
            </a:pPr>
            <a:r>
              <a:rPr lang="en-US" dirty="0" smtClean="0">
                <a:latin typeface="+mn-lt"/>
              </a:rPr>
              <a:t>Airport Concessions Disadvantaged Business Enterprise (ACDBE)</a:t>
            </a:r>
          </a:p>
          <a:p>
            <a:pPr>
              <a:defRPr/>
            </a:pPr>
            <a:r>
              <a:rPr lang="en-US" dirty="0" smtClean="0">
                <a:latin typeface="+mn-lt"/>
              </a:rPr>
              <a:t> </a:t>
            </a:r>
          </a:p>
          <a:p>
            <a:pPr lvl="1">
              <a:defRPr/>
            </a:pPr>
            <a:r>
              <a:rPr lang="en-US" dirty="0" smtClean="0">
                <a:latin typeface="+mn-lt"/>
              </a:rPr>
              <a:t>Required by Code of Federal Regulations 49, Parts 23 for airport activities considered Concessions</a:t>
            </a:r>
          </a:p>
          <a:p>
            <a:pPr lvl="1">
              <a:defRPr/>
            </a:pPr>
            <a:r>
              <a:rPr lang="en-US" dirty="0" smtClean="0">
                <a:latin typeface="+mn-lt"/>
              </a:rPr>
              <a:t>Goal is established by LAWA on a project-by-project basis</a:t>
            </a:r>
          </a:p>
          <a:p>
            <a:pPr lvl="1">
              <a:defRPr/>
            </a:pPr>
            <a:r>
              <a:rPr lang="en-US" dirty="0" smtClean="0">
                <a:latin typeface="+mn-lt"/>
              </a:rPr>
              <a:t>Prime Contractor must submit documentation of their “Good Faith Effort” to obtain certified ACDBE subcontractors (75/100 points)  </a:t>
            </a:r>
          </a:p>
          <a:p>
            <a:pPr lvl="1">
              <a:defRPr/>
            </a:pPr>
            <a:r>
              <a:rPr lang="en-US" dirty="0" smtClean="0">
                <a:latin typeface="+mn-lt"/>
              </a:rPr>
              <a:t>No GFE documentation required when Prime Contractor is a Certified ACDBE </a:t>
            </a:r>
            <a:r>
              <a:rPr lang="en-US" b="1" i="1" dirty="0" smtClean="0">
                <a:latin typeface="+mn-lt"/>
              </a:rPr>
              <a:t>or</a:t>
            </a:r>
            <a:endParaRPr lang="en-US" dirty="0" smtClean="0">
              <a:latin typeface="+mn-lt"/>
            </a:endParaRPr>
          </a:p>
          <a:p>
            <a:pPr lvl="1">
              <a:defRPr/>
            </a:pPr>
            <a:r>
              <a:rPr lang="en-US" dirty="0" smtClean="0">
                <a:latin typeface="+mn-lt"/>
              </a:rPr>
              <a:t>Prime Contractor meets or exceeds the goal with a pre-determined team of Certified ACDBE subcontractors</a:t>
            </a:r>
          </a:p>
          <a:p>
            <a:pPr>
              <a:defRPr/>
            </a:pPr>
            <a:r>
              <a:rPr lang="en-US" dirty="0" smtClean="0">
                <a:latin typeface="+mn-lt"/>
              </a:rPr>
              <a:t> </a:t>
            </a:r>
          </a:p>
          <a:p>
            <a:pPr>
              <a:defRPr/>
            </a:pPr>
            <a:endParaRPr lang="en-US" dirty="0" smtClean="0">
              <a:latin typeface="+mn-lt"/>
            </a:endParaRPr>
          </a:p>
          <a:p>
            <a:pPr>
              <a:defRPr/>
            </a:pPr>
            <a:r>
              <a:rPr lang="en-US" dirty="0" smtClean="0">
                <a:latin typeface="+mn-lt"/>
              </a:rPr>
              <a:t>Small and Local Business (SLB)</a:t>
            </a:r>
          </a:p>
          <a:p>
            <a:pPr>
              <a:defRPr/>
            </a:pPr>
            <a:r>
              <a:rPr lang="en-US" dirty="0" smtClean="0">
                <a:latin typeface="+mn-lt"/>
              </a:rPr>
              <a:t> </a:t>
            </a:r>
          </a:p>
          <a:p>
            <a:pPr>
              <a:defRPr/>
            </a:pPr>
            <a:r>
              <a:rPr lang="en-US" dirty="0" smtClean="0">
                <a:latin typeface="+mn-lt"/>
              </a:rPr>
              <a:t>Used for bids under $100,000 in value.</a:t>
            </a:r>
          </a:p>
          <a:p>
            <a:pPr>
              <a:defRPr/>
            </a:pPr>
            <a:r>
              <a:rPr lang="en-US" dirty="0" smtClean="0">
                <a:latin typeface="+mn-lt"/>
              </a:rPr>
              <a:t>Principal office located in the County of Los Angeles</a:t>
            </a:r>
          </a:p>
          <a:p>
            <a:pPr>
              <a:defRPr/>
            </a:pPr>
            <a:r>
              <a:rPr lang="en-US" dirty="0" smtClean="0">
                <a:latin typeface="+mn-lt"/>
              </a:rPr>
              <a:t>Gross receipts (including affiliates) for the previous fiscal year must be less than $3 million</a:t>
            </a:r>
          </a:p>
          <a:p>
            <a:pPr>
              <a:defRPr/>
            </a:pPr>
            <a:r>
              <a:rPr lang="en-US" dirty="0" smtClean="0">
                <a:latin typeface="+mn-lt"/>
              </a:rPr>
              <a:t>Valid City of Los Angeles Business Tax Registration Certificate</a:t>
            </a:r>
          </a:p>
          <a:p>
            <a:pPr>
              <a:defRPr/>
            </a:pPr>
            <a:r>
              <a:rPr lang="en-US" dirty="0" smtClean="0">
                <a:latin typeface="+mn-lt"/>
              </a:rPr>
              <a:t>Certified SLB responsible bidders given a 10% deduction on their bid amount to determine the lowest bidder (bidder is paid their full amount)</a:t>
            </a:r>
          </a:p>
          <a:p>
            <a:pPr>
              <a:defRPr/>
            </a:pPr>
            <a:r>
              <a:rPr lang="en-US" dirty="0" smtClean="0">
                <a:latin typeface="+mn-lt"/>
              </a:rPr>
              <a:t>Local Business Preference Program (LBPP)</a:t>
            </a:r>
          </a:p>
          <a:p>
            <a:pPr>
              <a:defRPr/>
            </a:pPr>
            <a:r>
              <a:rPr lang="en-US" dirty="0" smtClean="0">
                <a:latin typeface="+mn-lt"/>
              </a:rPr>
              <a:t> </a:t>
            </a:r>
          </a:p>
          <a:p>
            <a:pPr>
              <a:defRPr/>
            </a:pPr>
            <a:r>
              <a:rPr lang="en-US" dirty="0" smtClean="0">
                <a:latin typeface="+mn-lt"/>
              </a:rPr>
              <a:t>Procurement of Goods, Equipment, and Services, including Construction, valued in excess of $150,000.</a:t>
            </a:r>
          </a:p>
          <a:p>
            <a:pPr>
              <a:defRPr/>
            </a:pPr>
            <a:r>
              <a:rPr lang="en-US" dirty="0" smtClean="0">
                <a:latin typeface="+mn-lt"/>
              </a:rPr>
              <a:t>8% preference applied to bids and proposals of Local Business Enterprise (LBE) certified companies </a:t>
            </a:r>
            <a:r>
              <a:rPr lang="en-US" b="1" i="1" u="sng" dirty="0" smtClean="0">
                <a:latin typeface="+mn-lt"/>
              </a:rPr>
              <a:t>or</a:t>
            </a:r>
            <a:r>
              <a:rPr lang="en-US" dirty="0" smtClean="0">
                <a:latin typeface="+mn-lt"/>
              </a:rPr>
              <a:t> a preference of up to 5% applied for LBE certified Subcontractor(s) that perform work under the contract, up to $1M</a:t>
            </a:r>
          </a:p>
          <a:p>
            <a:pPr>
              <a:defRPr/>
            </a:pPr>
            <a:r>
              <a:rPr lang="en-US" dirty="0" smtClean="0">
                <a:latin typeface="+mn-lt"/>
              </a:rPr>
              <a:t>LBPP does not apply to contracts that involve the expenditure of funds that are not entirely within LAWA’s control (i.e. grants, federal funds)</a:t>
            </a:r>
          </a:p>
          <a:p>
            <a:pPr>
              <a:defRPr/>
            </a:pPr>
            <a:r>
              <a:rPr lang="en-US" dirty="0" smtClean="0">
                <a:latin typeface="+mn-lt"/>
              </a:rPr>
              <a:t>Small Business Enterprise (SBE)</a:t>
            </a:r>
          </a:p>
          <a:p>
            <a:pPr>
              <a:defRPr/>
            </a:pPr>
            <a:r>
              <a:rPr lang="en-US" dirty="0" smtClean="0">
                <a:latin typeface="+mn-lt"/>
              </a:rPr>
              <a:t>Local Small Business Enterprise (LSBE)</a:t>
            </a:r>
          </a:p>
          <a:p>
            <a:pPr>
              <a:defRPr/>
            </a:pPr>
            <a:r>
              <a:rPr lang="en-US" dirty="0" smtClean="0">
                <a:latin typeface="+mn-lt"/>
              </a:rPr>
              <a:t>Disabled Veterans Business Enterprise (DVBE)</a:t>
            </a:r>
          </a:p>
          <a:p>
            <a:pPr>
              <a:defRPr/>
            </a:pPr>
            <a:r>
              <a:rPr lang="en-US" dirty="0" smtClean="0">
                <a:latin typeface="+mn-lt"/>
              </a:rPr>
              <a:t>MANDATORY on Construction, professional and non-professional projects valued over $150,000.</a:t>
            </a:r>
          </a:p>
          <a:p>
            <a:pPr>
              <a:defRPr/>
            </a:pPr>
            <a:r>
              <a:rPr lang="en-US" dirty="0" smtClean="0">
                <a:latin typeface="+mn-lt"/>
              </a:rPr>
              <a:t>Independently owned and operated SBE Firm meets small business criteria set forth by the Small Business Administration (8a) Business Development Program or State DGS Small Business Program, whichever is higher</a:t>
            </a:r>
          </a:p>
          <a:p>
            <a:pPr lvl="1">
              <a:defRPr/>
            </a:pPr>
            <a:r>
              <a:rPr lang="en-US" dirty="0" smtClean="0">
                <a:latin typeface="+mn-lt"/>
              </a:rPr>
              <a:t>DVBE Certification from U.S. Department of Veterans Affairs and/or State of California</a:t>
            </a:r>
          </a:p>
          <a:p>
            <a:pPr>
              <a:defRPr/>
            </a:pPr>
            <a:r>
              <a:rPr lang="en-US" dirty="0" smtClean="0">
                <a:latin typeface="+mn-lt"/>
              </a:rPr>
              <a:t>Disadvantaged Business Enterprise (DBE)</a:t>
            </a:r>
          </a:p>
          <a:p>
            <a:pPr>
              <a:defRPr/>
            </a:pPr>
            <a:r>
              <a:rPr lang="en-US" dirty="0" smtClean="0">
                <a:latin typeface="+mn-lt"/>
              </a:rPr>
              <a:t> </a:t>
            </a:r>
          </a:p>
          <a:p>
            <a:pPr lvl="1">
              <a:defRPr/>
            </a:pPr>
            <a:r>
              <a:rPr lang="en-US" dirty="0" smtClean="0">
                <a:latin typeface="+mn-lt"/>
              </a:rPr>
              <a:t>Federal Program – applies to projects using Federal funds as required by Code of Federal Regulations 49, Part 26 </a:t>
            </a:r>
          </a:p>
          <a:p>
            <a:pPr lvl="1">
              <a:defRPr/>
            </a:pPr>
            <a:r>
              <a:rPr lang="en-US" dirty="0" smtClean="0">
                <a:latin typeface="+mn-lt"/>
              </a:rPr>
              <a:t>DBE goal is set on a project-by-project basis</a:t>
            </a:r>
          </a:p>
          <a:p>
            <a:pPr lvl="1">
              <a:defRPr/>
            </a:pPr>
            <a:r>
              <a:rPr lang="en-US" dirty="0" smtClean="0">
                <a:latin typeface="+mn-lt"/>
              </a:rPr>
              <a:t>Good Faith Effort documentation is required only if DBE participation proposed is lower than LAWA’s goal for the project</a:t>
            </a:r>
          </a:p>
          <a:p>
            <a:pPr>
              <a:defRPr/>
            </a:pPr>
            <a:r>
              <a:rPr lang="en-US" dirty="0" smtClean="0">
                <a:latin typeface="+mn-lt"/>
              </a:rPr>
              <a:t> </a:t>
            </a:r>
          </a:p>
          <a:p>
            <a:pPr>
              <a:defRPr/>
            </a:pPr>
            <a:r>
              <a:rPr lang="en-US" dirty="0" smtClean="0">
                <a:latin typeface="+mn-lt"/>
              </a:rPr>
              <a:t>Airport Concessions Disadvantaged Business Enterprise (ACDBE)</a:t>
            </a:r>
          </a:p>
          <a:p>
            <a:pPr>
              <a:defRPr/>
            </a:pPr>
            <a:r>
              <a:rPr lang="en-US" dirty="0" smtClean="0">
                <a:latin typeface="+mn-lt"/>
              </a:rPr>
              <a:t> </a:t>
            </a:r>
          </a:p>
          <a:p>
            <a:pPr lvl="1">
              <a:defRPr/>
            </a:pPr>
            <a:r>
              <a:rPr lang="en-US" dirty="0" smtClean="0">
                <a:latin typeface="+mn-lt"/>
              </a:rPr>
              <a:t>Required by Code of Federal Regulations 49, Parts 23 for airport activities considered Concessions</a:t>
            </a:r>
          </a:p>
          <a:p>
            <a:pPr lvl="1">
              <a:defRPr/>
            </a:pPr>
            <a:r>
              <a:rPr lang="en-US" dirty="0" smtClean="0">
                <a:latin typeface="+mn-lt"/>
              </a:rPr>
              <a:t>Goal is established by LAWA on a project-by-project basis</a:t>
            </a:r>
          </a:p>
          <a:p>
            <a:pPr lvl="1">
              <a:defRPr/>
            </a:pPr>
            <a:r>
              <a:rPr lang="en-US" dirty="0" smtClean="0">
                <a:latin typeface="+mn-lt"/>
              </a:rPr>
              <a:t>Prime Contractor must submit documentation of their “Good Faith Effort” to obtain certified ACDBE subcontractors (75/100 points)  </a:t>
            </a:r>
          </a:p>
          <a:p>
            <a:pPr lvl="1">
              <a:defRPr/>
            </a:pPr>
            <a:r>
              <a:rPr lang="en-US" dirty="0" smtClean="0">
                <a:latin typeface="+mn-lt"/>
              </a:rPr>
              <a:t>No GFE documentation required when Prime Contractor is a Certified ACDBE </a:t>
            </a:r>
            <a:r>
              <a:rPr lang="en-US" b="1" i="1" dirty="0" smtClean="0">
                <a:latin typeface="+mn-lt"/>
              </a:rPr>
              <a:t>or</a:t>
            </a:r>
            <a:endParaRPr lang="en-US" dirty="0" smtClean="0">
              <a:latin typeface="+mn-lt"/>
            </a:endParaRPr>
          </a:p>
          <a:p>
            <a:pPr lvl="1">
              <a:defRPr/>
            </a:pPr>
            <a:r>
              <a:rPr lang="en-US" dirty="0" smtClean="0">
                <a:latin typeface="+mn-lt"/>
              </a:rPr>
              <a:t>Prime Contractor meets or exceeds the goal with a pre-determined team of Certified ACDBE subcontractors</a:t>
            </a:r>
          </a:p>
          <a:p>
            <a:pPr>
              <a:defRPr/>
            </a:pPr>
            <a:r>
              <a:rPr lang="en-US" dirty="0" smtClean="0">
                <a:latin typeface="+mn-lt"/>
              </a:rPr>
              <a:t> </a:t>
            </a:r>
          </a:p>
          <a:p>
            <a:pPr>
              <a:defRPr/>
            </a:pPr>
            <a:endParaRPr lang="en-US" dirty="0"/>
          </a:p>
        </p:txBody>
      </p:sp>
      <p:sp>
        <p:nvSpPr>
          <p:cNvPr id="4" name="Slide Number Placeholder 3"/>
          <p:cNvSpPr>
            <a:spLocks noGrp="1"/>
          </p:cNvSpPr>
          <p:nvPr>
            <p:ph type="sldNum" sz="quarter" idx="5"/>
          </p:nvPr>
        </p:nvSpPr>
        <p:spPr/>
        <p:txBody>
          <a:bodyPr/>
          <a:lstStyle/>
          <a:p>
            <a:pPr>
              <a:defRPr/>
            </a:pPr>
            <a:fld id="{BFE74318-4C07-4512-BFAD-5DD227C753C2}" type="slidenum">
              <a:rPr lang="en-US">
                <a:solidFill>
                  <a:prstClr val="black"/>
                </a:solidFill>
              </a:rPr>
              <a:pPr>
                <a:defRPr/>
              </a:pPr>
              <a:t>24</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xfrm>
            <a:off x="2895600" y="525463"/>
            <a:ext cx="3505200" cy="2628900"/>
          </a:xfrm>
          <a:ln/>
        </p:spPr>
      </p:sp>
      <p:sp>
        <p:nvSpPr>
          <p:cNvPr id="119811" name="Notes Placeholder 2"/>
          <p:cNvSpPr>
            <a:spLocks noGrp="1"/>
          </p:cNvSpPr>
          <p:nvPr>
            <p:ph type="body" idx="1"/>
          </p:nvPr>
        </p:nvSpPr>
        <p:spPr>
          <a:noFill/>
        </p:spPr>
        <p:txBody>
          <a:bodyPr/>
          <a:lstStyle/>
          <a:p>
            <a:r>
              <a:rPr lang="en-US" altLang="en-US" smtClean="0"/>
              <a:t>AM/ ALL </a:t>
            </a:r>
          </a:p>
          <a:p>
            <a:endParaRPr lang="en-US" altLang="en-US" smtClean="0"/>
          </a:p>
          <a:p>
            <a:r>
              <a:rPr lang="en-US" altLang="en-US" smtClean="0"/>
              <a:t>JEFF TIP: GO DOWNLOAD OLD RFP’S TO LEARN WHAT AN AGENCY DOES</a:t>
            </a:r>
          </a:p>
          <a:p>
            <a:endParaRPr lang="en-US" altLang="en-US" smtClean="0"/>
          </a:p>
          <a:p>
            <a:r>
              <a:rPr lang="en-US" altLang="en-US" smtClean="0"/>
              <a:t>JAMAAL TIP: TELL YOUR STORY– AS WHO YOU ARE, WHY LAWA/PRIME WOULD BENEFIT FROM WORKING WITH YOU. </a:t>
            </a:r>
          </a:p>
          <a:p>
            <a:endParaRPr lang="en-US" altLang="en-US" smtClean="0"/>
          </a:p>
          <a:p>
            <a:r>
              <a:rPr lang="en-US" altLang="en-US" smtClean="0"/>
              <a:t>- ALL JUMP IN- </a:t>
            </a:r>
          </a:p>
          <a:p>
            <a:endParaRPr lang="en-US" altLang="en-US" smtClean="0"/>
          </a:p>
        </p:txBody>
      </p:sp>
      <p:sp>
        <p:nvSpPr>
          <p:cNvPr id="4" name="Slide Number Placeholder 3"/>
          <p:cNvSpPr>
            <a:spLocks noGrp="1"/>
          </p:cNvSpPr>
          <p:nvPr>
            <p:ph type="sldNum" sz="quarter" idx="5"/>
          </p:nvPr>
        </p:nvSpPr>
        <p:spPr/>
        <p:txBody>
          <a:bodyPr/>
          <a:lstStyle/>
          <a:p>
            <a:pPr>
              <a:defRPr/>
            </a:pPr>
            <a:fld id="{F036D057-7530-43DC-9B98-EFC71BED64B0}" type="slidenum">
              <a:rPr lang="en-US">
                <a:solidFill>
                  <a:prstClr val="black"/>
                </a:solidFill>
              </a:rPr>
              <a:pPr>
                <a:defRPr/>
              </a:pPr>
              <a:t>25</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2895600" y="525463"/>
            <a:ext cx="3505200" cy="2628900"/>
          </a:xfrm>
          <a:ln/>
        </p:spPr>
      </p:sp>
      <p:sp>
        <p:nvSpPr>
          <p:cNvPr id="120835" name="Notes Placeholder 2"/>
          <p:cNvSpPr>
            <a:spLocks noGrp="1"/>
          </p:cNvSpPr>
          <p:nvPr>
            <p:ph type="body" idx="1"/>
          </p:nvPr>
        </p:nvSpPr>
        <p:spPr>
          <a:noFill/>
        </p:spPr>
        <p:txBody>
          <a:bodyPr/>
          <a:lstStyle/>
          <a:p>
            <a:r>
              <a:rPr lang="en-US" altLang="en-US" smtClean="0"/>
              <a:t>Now we want to share with you a short DRAFT video introducing how the BJSR team is putting INCLUSIVITY into action. </a:t>
            </a:r>
          </a:p>
        </p:txBody>
      </p:sp>
      <p:sp>
        <p:nvSpPr>
          <p:cNvPr id="4" name="Slide Number Placeholder 3"/>
          <p:cNvSpPr>
            <a:spLocks noGrp="1"/>
          </p:cNvSpPr>
          <p:nvPr>
            <p:ph type="sldNum" sz="quarter" idx="5"/>
          </p:nvPr>
        </p:nvSpPr>
        <p:spPr/>
        <p:txBody>
          <a:bodyPr/>
          <a:lstStyle/>
          <a:p>
            <a:pPr>
              <a:defRPr/>
            </a:pPr>
            <a:fld id="{CF7E513D-7564-4332-A897-F732F4021679}" type="slidenum">
              <a:rPr lang="en-US">
                <a:solidFill>
                  <a:prstClr val="black"/>
                </a:solidFill>
              </a:rPr>
              <a:pPr>
                <a:def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572B840A-F28B-4378-85A1-1C29C4D33ADB}" type="slidenum">
              <a:rPr lang="en-US">
                <a:solidFill>
                  <a:prstClr val="black"/>
                </a:solidFill>
              </a:rPr>
              <a:pPr>
                <a:defRPr/>
              </a:pPr>
              <a:t>27</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p:spPr>
        <p:txBody>
          <a:bodyPr/>
          <a:lstStyle/>
          <a:p>
            <a:endParaRPr lang="en-US" altLang="en-US" smtClean="0"/>
          </a:p>
        </p:txBody>
      </p:sp>
      <p:sp>
        <p:nvSpPr>
          <p:cNvPr id="122884" name="Slide Number Placeholder 3"/>
          <p:cNvSpPr>
            <a:spLocks noGrp="1"/>
          </p:cNvSpPr>
          <p:nvPr>
            <p:ph type="sldNum" sz="quarter" idx="5"/>
          </p:nvPr>
        </p:nvSpPr>
        <p:spPr>
          <a:noFill/>
        </p:spPr>
        <p:txBody>
          <a:bodyPr/>
          <a:lstStyle>
            <a:lvl1pPr defTabSz="947738" eaLnBrk="0" hangingPunct="0">
              <a:spcBef>
                <a:spcPct val="30000"/>
              </a:spcBef>
              <a:defRPr sz="1200">
                <a:solidFill>
                  <a:schemeClr val="tx1"/>
                </a:solidFill>
                <a:latin typeface="Arial" charset="0"/>
              </a:defRPr>
            </a:lvl1pPr>
            <a:lvl2pPr marL="755650" indent="-290513" defTabSz="947738" eaLnBrk="0" hangingPunct="0">
              <a:spcBef>
                <a:spcPct val="30000"/>
              </a:spcBef>
              <a:defRPr sz="1200">
                <a:solidFill>
                  <a:schemeClr val="tx1"/>
                </a:solidFill>
                <a:latin typeface="Arial" charset="0"/>
              </a:defRPr>
            </a:lvl2pPr>
            <a:lvl3pPr marL="1163638" indent="-231775" defTabSz="947738" eaLnBrk="0" hangingPunct="0">
              <a:spcBef>
                <a:spcPct val="30000"/>
              </a:spcBef>
              <a:defRPr sz="1200">
                <a:solidFill>
                  <a:schemeClr val="tx1"/>
                </a:solidFill>
                <a:latin typeface="Arial" charset="0"/>
              </a:defRPr>
            </a:lvl3pPr>
            <a:lvl4pPr marL="1628775" indent="-231775" defTabSz="947738" eaLnBrk="0" hangingPunct="0">
              <a:spcBef>
                <a:spcPct val="30000"/>
              </a:spcBef>
              <a:defRPr sz="1200">
                <a:solidFill>
                  <a:schemeClr val="tx1"/>
                </a:solidFill>
                <a:latin typeface="Arial" charset="0"/>
              </a:defRPr>
            </a:lvl4pPr>
            <a:lvl5pPr marL="2095500" indent="-231775" defTabSz="947738" eaLnBrk="0" hangingPunct="0">
              <a:spcBef>
                <a:spcPct val="30000"/>
              </a:spcBef>
              <a:defRPr sz="1200">
                <a:solidFill>
                  <a:schemeClr val="tx1"/>
                </a:solidFill>
                <a:latin typeface="Arial" charset="0"/>
              </a:defRPr>
            </a:lvl5pPr>
            <a:lvl6pPr marL="2552700" indent="-231775" defTabSz="947738" eaLnBrk="0" fontAlgn="base" hangingPunct="0">
              <a:spcBef>
                <a:spcPct val="30000"/>
              </a:spcBef>
              <a:spcAft>
                <a:spcPct val="0"/>
              </a:spcAft>
              <a:defRPr sz="1200">
                <a:solidFill>
                  <a:schemeClr val="tx1"/>
                </a:solidFill>
                <a:latin typeface="Arial" charset="0"/>
              </a:defRPr>
            </a:lvl6pPr>
            <a:lvl7pPr marL="3009900" indent="-231775" defTabSz="947738" eaLnBrk="0" fontAlgn="base" hangingPunct="0">
              <a:spcBef>
                <a:spcPct val="30000"/>
              </a:spcBef>
              <a:spcAft>
                <a:spcPct val="0"/>
              </a:spcAft>
              <a:defRPr sz="1200">
                <a:solidFill>
                  <a:schemeClr val="tx1"/>
                </a:solidFill>
                <a:latin typeface="Arial" charset="0"/>
              </a:defRPr>
            </a:lvl7pPr>
            <a:lvl8pPr marL="3467100" indent="-231775" defTabSz="947738" eaLnBrk="0" fontAlgn="base" hangingPunct="0">
              <a:spcBef>
                <a:spcPct val="30000"/>
              </a:spcBef>
              <a:spcAft>
                <a:spcPct val="0"/>
              </a:spcAft>
              <a:defRPr sz="1200">
                <a:solidFill>
                  <a:schemeClr val="tx1"/>
                </a:solidFill>
                <a:latin typeface="Arial" charset="0"/>
              </a:defRPr>
            </a:lvl8pPr>
            <a:lvl9pPr marL="3924300" indent="-231775" defTabSz="9477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B3E23C2-5CB1-415E-B057-ED83B46FDF08}" type="slidenum">
              <a:rPr lang="en-US" altLang="en-US" sz="1400" smtClean="0">
                <a:solidFill>
                  <a:srgbClr val="000000"/>
                </a:solidFill>
                <a:latin typeface="Times New Roman" pitchFamily="18" charset="0"/>
                <a:cs typeface="Times New Roman" pitchFamily="18" charset="0"/>
              </a:rPr>
              <a:pPr eaLnBrk="1" hangingPunct="1">
                <a:spcBef>
                  <a:spcPct val="0"/>
                </a:spcBef>
              </a:pPr>
              <a:t>32</a:t>
            </a:fld>
            <a:endParaRPr lang="en-US" altLang="en-US" sz="1400" smtClean="0">
              <a:solidFill>
                <a:srgbClr val="000000"/>
              </a:solidFill>
              <a:latin typeface="Times New Roman" pitchFamily="18" charset="0"/>
              <a:cs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5C262EFA-2581-499C-998F-66E791D24A6C}" type="slidenum">
              <a:rPr lang="en-US" altLang="en-US" smtClean="0"/>
              <a:pPr eaLnBrk="1" hangingPunct="1">
                <a:spcBef>
                  <a:spcPct val="0"/>
                </a:spcBef>
                <a:defRPr/>
              </a:pPr>
              <a:t>33</a:t>
            </a:fld>
            <a:endParaRPr lang="en-US" altLang="en-US" dirty="0" smtClean="0"/>
          </a:p>
        </p:txBody>
      </p:sp>
      <p:sp>
        <p:nvSpPr>
          <p:cNvPr id="123907" name="Rectangle 2"/>
          <p:cNvSpPr>
            <a:spLocks noGrp="1" noRot="1" noChangeAspect="1" noChangeArrowheads="1" noTextEdit="1"/>
          </p:cNvSpPr>
          <p:nvPr>
            <p:ph type="sldImg"/>
          </p:nvPr>
        </p:nvSpPr>
        <p:spPr>
          <a:xfrm>
            <a:off x="2903538" y="525463"/>
            <a:ext cx="3500437" cy="2627312"/>
          </a:xfrm>
          <a:ln/>
        </p:spPr>
      </p:sp>
      <p:sp>
        <p:nvSpPr>
          <p:cNvPr id="123908" name="Rectangle 3"/>
          <p:cNvSpPr>
            <a:spLocks noGrp="1" noChangeArrowheads="1"/>
          </p:cNvSpPr>
          <p:nvPr>
            <p:ph type="body" idx="1"/>
          </p:nvPr>
        </p:nvSpPr>
        <p:spPr>
          <a:xfrm>
            <a:off x="1239838" y="3328988"/>
            <a:ext cx="6816725" cy="3154362"/>
          </a:xfrm>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F10F5409-1FE0-4995-A305-8AA9FCA9CC65}" type="slidenum">
              <a:rPr lang="en-US" altLang="en-US" smtClean="0"/>
              <a:pPr eaLnBrk="1" hangingPunct="1">
                <a:spcBef>
                  <a:spcPct val="0"/>
                </a:spcBef>
                <a:defRPr/>
              </a:pPr>
              <a:t>3</a:t>
            </a:fld>
            <a:endParaRPr lang="en-US" altLang="en-US" dirty="0" smtClean="0"/>
          </a:p>
        </p:txBody>
      </p:sp>
      <p:sp>
        <p:nvSpPr>
          <p:cNvPr id="97283" name="Rectangle 2"/>
          <p:cNvSpPr>
            <a:spLocks noGrp="1" noRot="1" noChangeAspect="1" noChangeArrowheads="1" noTextEdit="1"/>
          </p:cNvSpPr>
          <p:nvPr>
            <p:ph type="sldImg"/>
          </p:nvPr>
        </p:nvSpPr>
        <p:spPr>
          <a:xfrm>
            <a:off x="2903538" y="525463"/>
            <a:ext cx="3500437" cy="2627312"/>
          </a:xfrm>
          <a:ln/>
        </p:spPr>
      </p:sp>
      <p:sp>
        <p:nvSpPr>
          <p:cNvPr id="97284" name="Rectangle 3"/>
          <p:cNvSpPr>
            <a:spLocks noGrp="1" noChangeArrowheads="1"/>
          </p:cNvSpPr>
          <p:nvPr>
            <p:ph type="body" idx="1"/>
          </p:nvPr>
        </p:nvSpPr>
        <p:spPr>
          <a:xfrm>
            <a:off x="1239838" y="3328988"/>
            <a:ext cx="6816725" cy="3154362"/>
          </a:xfrm>
          <a:noFill/>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1D42B103-D43D-4532-B787-E0E2666751C0}" type="slidenum">
              <a:rPr lang="en-US" smtClean="0"/>
              <a:pPr>
                <a:defRPr/>
              </a:pPr>
              <a:t>34</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00619B4F-6345-469C-902D-22456463949E}" type="slidenum">
              <a:rPr lang="en-US" smtClean="0">
                <a:solidFill>
                  <a:prstClr val="black"/>
                </a:solidFill>
              </a:rPr>
              <a:pPr>
                <a:defRPr/>
              </a:pPr>
              <a:t>35</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609507" indent="-609507">
              <a:lnSpc>
                <a:spcPct val="90000"/>
              </a:lnSpc>
              <a:defRPr/>
            </a:pPr>
            <a:r>
              <a:rPr lang="en-US" sz="2100" b="1" dirty="0">
                <a:solidFill>
                  <a:schemeClr val="hlink"/>
                </a:solidFill>
                <a:cs typeface="Arial" charset="0"/>
              </a:rPr>
              <a:t>Requirements:</a:t>
            </a:r>
            <a:endParaRPr lang="en-US" sz="2100" dirty="0">
              <a:solidFill>
                <a:schemeClr val="hlink"/>
              </a:solidFill>
              <a:cs typeface="Arial" charset="0"/>
            </a:endParaRPr>
          </a:p>
          <a:p>
            <a:pPr lvl="1">
              <a:lnSpc>
                <a:spcPct val="90000"/>
              </a:lnSpc>
              <a:buClr>
                <a:schemeClr val="tx2"/>
              </a:buClr>
              <a:buFontTx/>
              <a:buChar char="•"/>
              <a:defRPr/>
            </a:pPr>
            <a:r>
              <a:rPr lang="en-US" sz="1600" dirty="0">
                <a:cs typeface="Arial" charset="0"/>
              </a:rPr>
              <a:t>Must have workspace within the County of Los Angeles:</a:t>
            </a:r>
          </a:p>
          <a:p>
            <a:pPr lvl="2">
              <a:lnSpc>
                <a:spcPct val="90000"/>
              </a:lnSpc>
              <a:buClr>
                <a:schemeClr val="tx2"/>
              </a:buClr>
              <a:buFontTx/>
              <a:buChar char="•"/>
              <a:defRPr/>
            </a:pPr>
            <a:r>
              <a:rPr lang="en-US" dirty="0" smtClean="0">
                <a:latin typeface="Arial" panose="020B0604020202020204" pitchFamily="34" charset="0"/>
                <a:cs typeface="Arial" panose="020B0604020202020204" pitchFamily="34" charset="0"/>
              </a:rPr>
              <a:t>Headquartered (physically conducts and manages all operations) in the County; </a:t>
            </a:r>
            <a:r>
              <a:rPr lang="en-US" b="1" dirty="0" smtClean="0">
                <a:latin typeface="Arial" panose="020B0604020202020204" pitchFamily="34" charset="0"/>
                <a:cs typeface="Arial" panose="020B0604020202020204" pitchFamily="34" charset="0"/>
              </a:rPr>
              <a:t>OR</a:t>
            </a:r>
          </a:p>
          <a:p>
            <a:pPr lvl="2">
              <a:lnSpc>
                <a:spcPct val="90000"/>
              </a:lnSpc>
              <a:buClr>
                <a:schemeClr val="tx2"/>
              </a:buClr>
              <a:buFontTx/>
              <a:buChar char="•"/>
              <a:defRPr/>
            </a:pPr>
            <a:r>
              <a:rPr lang="en-US" dirty="0" smtClean="0">
                <a:latin typeface="Arial" panose="020B0604020202020204" pitchFamily="34" charset="0"/>
                <a:cs typeface="Arial" panose="020B0604020202020204" pitchFamily="34" charset="0"/>
              </a:rPr>
              <a:t>at least 50 of its full-time employees perform work within the boundaries of the County at least 60 percent of their total hours worked on annual basis; </a:t>
            </a:r>
            <a:r>
              <a:rPr lang="en-US" b="1" dirty="0" smtClean="0">
                <a:latin typeface="Arial" panose="020B0604020202020204" pitchFamily="34" charset="0"/>
                <a:cs typeface="Arial" panose="020B0604020202020204" pitchFamily="34" charset="0"/>
              </a:rPr>
              <a:t>OR</a:t>
            </a:r>
          </a:p>
          <a:p>
            <a:pPr lvl="2">
              <a:lnSpc>
                <a:spcPct val="90000"/>
              </a:lnSpc>
              <a:buClr>
                <a:schemeClr val="tx2"/>
              </a:buClr>
              <a:buFontTx/>
              <a:buChar char="•"/>
              <a:defRPr/>
            </a:pPr>
            <a:r>
              <a:rPr lang="en-US" dirty="0" smtClean="0">
                <a:latin typeface="Arial" panose="020B0604020202020204" pitchFamily="34" charset="0"/>
                <a:cs typeface="Arial" panose="020B0604020202020204" pitchFamily="34" charset="0"/>
              </a:rPr>
              <a:t>at least half of its full-time employees work within the boundaries of the County at a minimum of 60 percent of their total regular hours worked on annual basis.</a:t>
            </a:r>
            <a:endParaRPr lang="en-US" dirty="0" smtClean="0">
              <a:cs typeface="Arial" charset="0"/>
            </a:endParaRPr>
          </a:p>
          <a:p>
            <a:pPr lvl="1">
              <a:lnSpc>
                <a:spcPct val="90000"/>
              </a:lnSpc>
              <a:buClr>
                <a:schemeClr val="tx2"/>
              </a:buClr>
              <a:buFontTx/>
              <a:buChar char="•"/>
              <a:defRPr/>
            </a:pPr>
            <a:r>
              <a:rPr lang="en-US" sz="1600" dirty="0">
                <a:cs typeface="Arial" charset="0"/>
              </a:rPr>
              <a:t>City of Los Angeles Business Tax Registration Certificate</a:t>
            </a:r>
          </a:p>
          <a:p>
            <a:pPr lvl="1">
              <a:lnSpc>
                <a:spcPct val="90000"/>
              </a:lnSpc>
              <a:buClr>
                <a:schemeClr val="tx2"/>
              </a:buClr>
              <a:buFontTx/>
              <a:buChar char="•"/>
              <a:defRPr/>
            </a:pPr>
            <a:r>
              <a:rPr lang="en-US" sz="1600" dirty="0">
                <a:cs typeface="Arial" charset="0"/>
              </a:rPr>
              <a:t>Current on all City &amp; County taxes</a:t>
            </a:r>
          </a:p>
          <a:p>
            <a:pPr marL="609507" indent="-609507">
              <a:lnSpc>
                <a:spcPct val="90000"/>
              </a:lnSpc>
              <a:defRPr/>
            </a:pPr>
            <a:r>
              <a:rPr lang="en-US" sz="2100" b="1" dirty="0">
                <a:solidFill>
                  <a:schemeClr val="hlink"/>
                </a:solidFill>
                <a:cs typeface="Arial" charset="0"/>
              </a:rPr>
              <a:t>Advantage:</a:t>
            </a:r>
            <a:endParaRPr lang="en-US" sz="2100" dirty="0">
              <a:solidFill>
                <a:schemeClr val="hlink"/>
              </a:solidFill>
              <a:cs typeface="Arial" charset="0"/>
            </a:endParaRPr>
          </a:p>
          <a:p>
            <a:pPr lvl="1">
              <a:lnSpc>
                <a:spcPct val="90000"/>
              </a:lnSpc>
              <a:buClr>
                <a:schemeClr val="tx2"/>
              </a:buClr>
              <a:buFontTx/>
              <a:buChar char="•"/>
              <a:defRPr/>
            </a:pPr>
            <a:r>
              <a:rPr lang="en-US" sz="1600" dirty="0">
                <a:cs typeface="Arial" charset="0"/>
              </a:rPr>
              <a:t>Certified LBPPs on procurement contracts over $150,000 are given up to an 8% deduction on the bid amount or up to an 8% addition in points on the proposal scoring</a:t>
            </a:r>
          </a:p>
          <a:p>
            <a:pPr marL="609507" indent="-609507">
              <a:lnSpc>
                <a:spcPct val="90000"/>
              </a:lnSpc>
              <a:defRPr/>
            </a:pPr>
            <a:r>
              <a:rPr lang="en-US" sz="2100" b="1" dirty="0">
                <a:solidFill>
                  <a:schemeClr val="hlink"/>
                </a:solidFill>
                <a:cs typeface="Arial" charset="0"/>
              </a:rPr>
              <a:t>Process:</a:t>
            </a:r>
          </a:p>
          <a:p>
            <a:pPr lvl="1">
              <a:lnSpc>
                <a:spcPct val="90000"/>
              </a:lnSpc>
              <a:buClr>
                <a:schemeClr val="tx2"/>
              </a:buClr>
              <a:buFontTx/>
              <a:buChar char="•"/>
              <a:defRPr/>
            </a:pPr>
            <a:r>
              <a:rPr lang="en-US" sz="1600" dirty="0">
                <a:cs typeface="Arial" charset="0"/>
              </a:rPr>
              <a:t>Affidavit of Eligibility completed by local business &amp; verified by City of Los Angeles Public Works Bureau of Contract Administration</a:t>
            </a:r>
          </a:p>
          <a:p>
            <a:pPr lvl="1">
              <a:lnSpc>
                <a:spcPct val="90000"/>
              </a:lnSpc>
              <a:buClr>
                <a:schemeClr val="tx2"/>
              </a:buClr>
              <a:buFontTx/>
              <a:buChar char="•"/>
              <a:defRPr/>
            </a:pPr>
            <a:r>
              <a:rPr lang="en-US" sz="1600" dirty="0">
                <a:cs typeface="Arial" charset="0"/>
              </a:rPr>
              <a:t>Affidavit posted by Local Business on LABAVN </a:t>
            </a:r>
          </a:p>
          <a:p>
            <a:pPr lvl="1">
              <a:lnSpc>
                <a:spcPct val="90000"/>
              </a:lnSpc>
              <a:buClr>
                <a:schemeClr val="tx2"/>
              </a:buClr>
              <a:buFontTx/>
              <a:buChar char="•"/>
              <a:defRPr/>
            </a:pPr>
            <a:r>
              <a:rPr lang="en-US" sz="1600" dirty="0">
                <a:cs typeface="Arial" charset="0"/>
              </a:rPr>
              <a:t>Certification valid for five years</a:t>
            </a:r>
          </a:p>
          <a:p>
            <a:pPr>
              <a:defRPr/>
            </a:pPr>
            <a:endParaRPr lang="en-US" dirty="0"/>
          </a:p>
        </p:txBody>
      </p:sp>
      <p:sp>
        <p:nvSpPr>
          <p:cNvPr id="4" name="Slide Number Placeholder 3"/>
          <p:cNvSpPr>
            <a:spLocks noGrp="1"/>
          </p:cNvSpPr>
          <p:nvPr>
            <p:ph type="sldNum" sz="quarter" idx="5"/>
          </p:nvPr>
        </p:nvSpPr>
        <p:spPr/>
        <p:txBody>
          <a:bodyPr/>
          <a:lstStyle/>
          <a:p>
            <a:pPr>
              <a:defRPr/>
            </a:pPr>
            <a:fld id="{97270CE8-F818-4473-BDE2-5F78E2884C84}" type="slidenum">
              <a:rPr lang="en-US" smtClean="0">
                <a:solidFill>
                  <a:prstClr val="black"/>
                </a:solidFill>
              </a:rPr>
              <a:pPr>
                <a:defRPr/>
              </a:pPr>
              <a:t>36</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AA9A57FE-452C-49D8-A14C-172552A26FD8}" type="slidenum">
              <a:rPr lang="en-US" smtClean="0"/>
              <a:pPr>
                <a:defRPr/>
              </a:pPr>
              <a:t>37</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p:spPr>
        <p:txBody>
          <a:bodyPr/>
          <a:lstStyle/>
          <a:p>
            <a:pPr eaLnBrk="1" fontAlgn="ctr" hangingPunct="1"/>
            <a:r>
              <a:rPr lang="en-US" altLang="en-US" smtClean="0"/>
              <a:t>INDUSTRY LAWA SIZE STANDARD*</a:t>
            </a:r>
          </a:p>
          <a:p>
            <a:pPr eaLnBrk="1" fontAlgn="t" hangingPunct="1"/>
            <a:r>
              <a:rPr lang="en-US" altLang="en-US" smtClean="0"/>
              <a:t>General Building and Heavy Construction Contractors - $33.5 million</a:t>
            </a:r>
          </a:p>
          <a:p>
            <a:pPr eaLnBrk="1" fontAlgn="t" hangingPunct="1"/>
            <a:r>
              <a:rPr lang="en-US" altLang="en-US" smtClean="0"/>
              <a:t>Special Trade Construction Contractors - $14 million</a:t>
            </a:r>
          </a:p>
          <a:p>
            <a:pPr eaLnBrk="1" fontAlgn="t" hangingPunct="1"/>
            <a:r>
              <a:rPr lang="en-US" altLang="en-US" smtClean="0"/>
              <a:t>Most Manufacturing Industries - 500 employees</a:t>
            </a:r>
          </a:p>
          <a:p>
            <a:pPr eaLnBrk="1" fontAlgn="t" hangingPunct="1"/>
            <a:r>
              <a:rPr lang="en-US" altLang="en-US" smtClean="0"/>
              <a:t>Computer Programming, Data Processing &amp; Systems Design - $25 million</a:t>
            </a:r>
          </a:p>
          <a:p>
            <a:pPr eaLnBrk="1" fontAlgn="t" hangingPunct="1"/>
            <a:r>
              <a:rPr lang="en-US" altLang="en-US" smtClean="0"/>
              <a:t>Engineering Services - $14 million</a:t>
            </a:r>
          </a:p>
          <a:p>
            <a:pPr eaLnBrk="1" fontAlgn="t" hangingPunct="1"/>
            <a:r>
              <a:rPr lang="en-US" altLang="en-US" smtClean="0"/>
              <a:t>Environmental Consulting Services - $14 million</a:t>
            </a:r>
          </a:p>
          <a:p>
            <a:pPr eaLnBrk="1" fontAlgn="t" hangingPunct="1"/>
            <a:r>
              <a:rPr lang="en-US" altLang="en-US" smtClean="0"/>
              <a:t>Architectural Services - $14 million</a:t>
            </a:r>
          </a:p>
          <a:p>
            <a:pPr eaLnBrk="1" fontAlgn="t" hangingPunct="1"/>
            <a:r>
              <a:rPr lang="en-US" altLang="en-US" smtClean="0"/>
              <a:t>Financial Investments and Related Activities - $14 million</a:t>
            </a:r>
          </a:p>
          <a:p>
            <a:endParaRPr lang="en-US" altLang="en-US" smtClean="0"/>
          </a:p>
        </p:txBody>
      </p:sp>
      <p:sp>
        <p:nvSpPr>
          <p:cNvPr id="4" name="Slide Number Placeholder 3"/>
          <p:cNvSpPr>
            <a:spLocks noGrp="1"/>
          </p:cNvSpPr>
          <p:nvPr>
            <p:ph type="sldNum" sz="quarter" idx="5"/>
          </p:nvPr>
        </p:nvSpPr>
        <p:spPr/>
        <p:txBody>
          <a:bodyPr/>
          <a:lstStyle/>
          <a:p>
            <a:pPr>
              <a:defRPr/>
            </a:pPr>
            <a:fld id="{99177AED-91CA-4E25-9D7D-1BBCF89F9F30}" type="slidenum">
              <a:rPr lang="en-US" smtClean="0">
                <a:solidFill>
                  <a:prstClr val="black"/>
                </a:solidFill>
              </a:rPr>
              <a:pPr>
                <a:defRPr/>
              </a:pPr>
              <a:t>38</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9E2D90ED-F8A0-405B-AEE2-882A62FB0B34}" type="slidenum">
              <a:rPr lang="en-US" smtClean="0"/>
              <a:pPr>
                <a:defRPr/>
              </a:pPr>
              <a:t>39</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1704A6C7-BEBE-4E73-A615-B81511676095}" type="slidenum">
              <a:rPr lang="en-US" smtClean="0">
                <a:solidFill>
                  <a:prstClr val="black"/>
                </a:solidFill>
              </a:rPr>
              <a:pPr>
                <a:defRPr/>
              </a:pPr>
              <a:t>40</a:t>
            </a:fld>
            <a:endParaRPr lang="en-US"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5D8A2D38-340B-46A6-A425-A31006E97F71}" type="slidenum">
              <a:rPr lang="en-US" smtClean="0"/>
              <a:pPr>
                <a:defRPr/>
              </a:pPr>
              <a:t>41</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201CC81B-52ED-4B53-9A0D-279387CF9F3F}" type="slidenum">
              <a:rPr lang="en-US" smtClean="0"/>
              <a:pPr>
                <a:defRPr/>
              </a:pPr>
              <a:t>42</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E30BC68E-0074-4442-AA0D-CCB1A90ACDD7}" type="slidenum">
              <a:rPr lang="en-US" smtClean="0"/>
              <a:pPr>
                <a:defRPr/>
              </a:pPr>
              <a:t>43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8FAB7431-66E3-4E60-A003-BDF359EB7E98}" type="slidenum">
              <a:rPr lang="en-US" altLang="en-US" smtClean="0"/>
              <a:pPr eaLnBrk="1" hangingPunct="1">
                <a:spcBef>
                  <a:spcPct val="0"/>
                </a:spcBef>
                <a:defRPr/>
              </a:pPr>
              <a:t>4</a:t>
            </a:fld>
            <a:endParaRPr lang="en-US" altLang="en-US" dirty="0" smtClean="0"/>
          </a:p>
        </p:txBody>
      </p:sp>
      <p:sp>
        <p:nvSpPr>
          <p:cNvPr id="98307" name="Rectangle 2"/>
          <p:cNvSpPr>
            <a:spLocks noGrp="1" noRot="1" noChangeAspect="1" noChangeArrowheads="1" noTextEdit="1"/>
          </p:cNvSpPr>
          <p:nvPr>
            <p:ph type="sldImg"/>
          </p:nvPr>
        </p:nvSpPr>
        <p:spPr>
          <a:xfrm>
            <a:off x="2903538" y="525463"/>
            <a:ext cx="3500437" cy="2627312"/>
          </a:xfrm>
          <a:ln/>
        </p:spPr>
      </p:sp>
      <p:sp>
        <p:nvSpPr>
          <p:cNvPr id="98308" name="Rectangle 3"/>
          <p:cNvSpPr>
            <a:spLocks noGrp="1" noChangeArrowheads="1"/>
          </p:cNvSpPr>
          <p:nvPr>
            <p:ph type="body" idx="1"/>
          </p:nvPr>
        </p:nvSpPr>
        <p:spPr>
          <a:xfrm>
            <a:off x="1239838" y="3328988"/>
            <a:ext cx="6816725" cy="3154362"/>
          </a:xfrm>
          <a:noFill/>
        </p:spPr>
        <p:txBody>
          <a:bodyPr/>
          <a:lstStyle/>
          <a:p>
            <a:pPr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7ED7120C-5857-46BA-BAC6-E0D680ECD987}" type="slidenum">
              <a:rPr lang="en-US" smtClean="0"/>
              <a:pPr>
                <a:defRPr/>
              </a:pPr>
              <a:t>44</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0BB2EBAD-B83E-4B80-9E34-C39346B66EA5}" type="slidenum">
              <a:rPr lang="en-US" smtClean="0"/>
              <a:pPr>
                <a:defRPr/>
              </a:pPr>
              <a:t>45</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6AEB7537-44FE-4A90-B9B5-E8E125FB2B30}" type="slidenum">
              <a:rPr lang="en-US" smtClean="0"/>
              <a:pPr>
                <a:defRPr/>
              </a:pPr>
              <a:t>46</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BD0ADFAB-3A75-4C6B-8A99-0BD00EDC6F89}" type="slidenum">
              <a:rPr lang="en-US" smtClean="0"/>
              <a:pPr>
                <a:defRPr/>
              </a:pPr>
              <a:t>47</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774DDC2A-FD41-4EB8-8212-4B7EBCE0533D}" type="slidenum">
              <a:rPr lang="en-US" smtClean="0"/>
              <a:pPr>
                <a:defRPr/>
              </a:pPr>
              <a:t>48</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C91E4798-B5CD-406C-8B4E-DC5730CEFF78}" type="slidenum">
              <a:rPr lang="en-US" smtClean="0"/>
              <a:pPr>
                <a:defRPr/>
              </a:pPr>
              <a:t>49</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FD3535FB-1CEF-4AE0-8757-918BBE32A966}" type="slidenum">
              <a:rPr lang="en-US" smtClean="0"/>
              <a:pPr>
                <a:defRPr/>
              </a:pPr>
              <a:t>52</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p:spPr>
        <p:txBody>
          <a:bodyPr/>
          <a:lstStyle/>
          <a:p>
            <a:endParaRPr lang="en-US" altLang="en-US" smtClean="0"/>
          </a:p>
        </p:txBody>
      </p:sp>
      <p:sp>
        <p:nvSpPr>
          <p:cNvPr id="108548" name="Slide Number Placeholder 3"/>
          <p:cNvSpPr>
            <a:spLocks noGrp="1"/>
          </p:cNvSpPr>
          <p:nvPr>
            <p:ph type="sldNum" sz="quarter" idx="5"/>
          </p:nvPr>
        </p:nvSpPr>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5BC16A4E-FACB-4B49-99C3-6F3B80FA0B16}" type="slidenum">
              <a:rPr lang="en-US" altLang="en-US"/>
              <a:pPr>
                <a:spcBef>
                  <a:spcPct val="0"/>
                </a:spcBef>
                <a:defRPr/>
              </a:pPr>
              <a:t>54</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p:spPr>
        <p:txBody>
          <a:bodyPr/>
          <a:lstStyle/>
          <a:p>
            <a:endParaRPr lang="en-US" altLang="en-US" smtClean="0"/>
          </a:p>
        </p:txBody>
      </p:sp>
      <p:sp>
        <p:nvSpPr>
          <p:cNvPr id="110596" name="Slide Number Placeholder 3"/>
          <p:cNvSpPr>
            <a:spLocks noGrp="1"/>
          </p:cNvSpPr>
          <p:nvPr>
            <p:ph type="sldNum" sz="quarter" idx="5"/>
          </p:nvPr>
        </p:nvSpPr>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C9E58649-BDDF-4E09-9DB1-6089E684EBA6}" type="slidenum">
              <a:rPr lang="en-US" altLang="en-US"/>
              <a:pPr>
                <a:spcBef>
                  <a:spcPct val="0"/>
                </a:spcBef>
                <a:defRPr/>
              </a:pPr>
              <a:t>55</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A0BBC09F-A8FE-4D43-BE70-9DC83E5376BC}" type="slidenum">
              <a:rPr lang="en-US" smtClean="0"/>
              <a:pPr>
                <a:defRPr/>
              </a:pPr>
              <a:t>56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9656693D-5843-4708-BF9C-CD6A4E06A90E}" type="slidenum">
              <a:rPr lang="en-US" altLang="en-US" smtClean="0"/>
              <a:pPr eaLnBrk="1" hangingPunct="1">
                <a:spcBef>
                  <a:spcPct val="0"/>
                </a:spcBef>
                <a:defRPr/>
              </a:pPr>
              <a:t>5</a:t>
            </a:fld>
            <a:endParaRPr lang="en-US" altLang="en-US" dirty="0" smtClean="0"/>
          </a:p>
        </p:txBody>
      </p:sp>
      <p:sp>
        <p:nvSpPr>
          <p:cNvPr id="99331" name="Rectangle 2"/>
          <p:cNvSpPr>
            <a:spLocks noGrp="1" noRot="1" noChangeAspect="1" noChangeArrowheads="1" noTextEdit="1"/>
          </p:cNvSpPr>
          <p:nvPr>
            <p:ph type="sldImg"/>
          </p:nvPr>
        </p:nvSpPr>
        <p:spPr>
          <a:xfrm>
            <a:off x="2903538" y="525463"/>
            <a:ext cx="3500437" cy="2627312"/>
          </a:xfrm>
          <a:ln/>
        </p:spPr>
      </p:sp>
      <p:sp>
        <p:nvSpPr>
          <p:cNvPr id="99332" name="Rectangle 3"/>
          <p:cNvSpPr>
            <a:spLocks noGrp="1" noChangeArrowheads="1"/>
          </p:cNvSpPr>
          <p:nvPr>
            <p:ph type="body" idx="1"/>
          </p:nvPr>
        </p:nvSpPr>
        <p:spPr>
          <a:xfrm>
            <a:off x="1239838" y="3328988"/>
            <a:ext cx="6816725" cy="3154362"/>
          </a:xfrm>
          <a:noFill/>
        </p:spPr>
        <p:txBody>
          <a:bodyPr/>
          <a:lstStyle/>
          <a:p>
            <a:pPr eaLnBrk="1" hangingPunct="1"/>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93E556E5-58C6-4894-9081-08D08167D60B}" type="slidenum">
              <a:rPr lang="en-US" smtClean="0"/>
              <a:pPr>
                <a:defRPr/>
              </a:pPr>
              <a:t>57</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2ADBB73F-2978-426A-A500-39E04ADF5AF3}" type="slidenum">
              <a:rPr lang="en-US" smtClean="0"/>
              <a:pPr>
                <a:defRPr/>
              </a:pPr>
              <a:t>58</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7193A60F-FE98-4A40-81F4-AAB08C900610}" type="slidenum">
              <a:rPr lang="en-US" smtClean="0"/>
              <a:pPr>
                <a:defRPr/>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19F84E5F-3766-4DFD-8473-68995E959327}"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6E6A2014-BBF9-416E-8FE8-4EE956885D7F}" type="slidenum">
              <a:rPr lang="en-US" altLang="en-US" smtClean="0"/>
              <a:pPr eaLnBrk="1" hangingPunct="1">
                <a:spcBef>
                  <a:spcPct val="0"/>
                </a:spcBef>
                <a:defRPr/>
              </a:pPr>
              <a:t>7</a:t>
            </a:fld>
            <a:endParaRPr lang="en-US" altLang="en-US" dirty="0" smtClean="0"/>
          </a:p>
        </p:txBody>
      </p:sp>
      <p:sp>
        <p:nvSpPr>
          <p:cNvPr id="101379" name="Rectangle 2"/>
          <p:cNvSpPr>
            <a:spLocks noGrp="1" noRot="1" noChangeAspect="1" noChangeArrowheads="1" noTextEdit="1"/>
          </p:cNvSpPr>
          <p:nvPr>
            <p:ph type="sldImg"/>
          </p:nvPr>
        </p:nvSpPr>
        <p:spPr>
          <a:xfrm>
            <a:off x="2903538" y="525463"/>
            <a:ext cx="3500437" cy="2627312"/>
          </a:xfrm>
          <a:ln/>
        </p:spPr>
      </p:sp>
      <p:sp>
        <p:nvSpPr>
          <p:cNvPr id="101380" name="Rectangle 3"/>
          <p:cNvSpPr>
            <a:spLocks noGrp="1" noChangeArrowheads="1"/>
          </p:cNvSpPr>
          <p:nvPr>
            <p:ph type="body" idx="1"/>
          </p:nvPr>
        </p:nvSpPr>
        <p:spPr>
          <a:xfrm>
            <a:off x="1239838" y="3328988"/>
            <a:ext cx="6816725" cy="3154362"/>
          </a:xfrm>
          <a:noFill/>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EA720A0-A9DF-4DA5-8DD3-8D29E58FEE76}" type="slidenum">
              <a:rPr lang="en-US" altLang="en-US" smtClean="0"/>
              <a:pPr eaLnBrk="1" hangingPunct="1">
                <a:spcBef>
                  <a:spcPct val="0"/>
                </a:spcBef>
                <a:defRPr/>
              </a:pPr>
              <a:t>8</a:t>
            </a:fld>
            <a:endParaRPr lang="en-US" altLang="en-US" dirty="0" smtClean="0"/>
          </a:p>
        </p:txBody>
      </p:sp>
      <p:sp>
        <p:nvSpPr>
          <p:cNvPr id="102403" name="Rectangle 2"/>
          <p:cNvSpPr>
            <a:spLocks noGrp="1" noRot="1" noChangeAspect="1" noChangeArrowheads="1" noTextEdit="1"/>
          </p:cNvSpPr>
          <p:nvPr>
            <p:ph type="sldImg"/>
          </p:nvPr>
        </p:nvSpPr>
        <p:spPr>
          <a:xfrm>
            <a:off x="2903538" y="525463"/>
            <a:ext cx="3500437" cy="2627312"/>
          </a:xfrm>
          <a:ln/>
        </p:spPr>
      </p:sp>
      <p:sp>
        <p:nvSpPr>
          <p:cNvPr id="102404" name="Rectangle 3"/>
          <p:cNvSpPr>
            <a:spLocks noGrp="1" noChangeArrowheads="1"/>
          </p:cNvSpPr>
          <p:nvPr>
            <p:ph type="body" idx="1"/>
          </p:nvPr>
        </p:nvSpPr>
        <p:spPr>
          <a:xfrm>
            <a:off x="1239838" y="3328988"/>
            <a:ext cx="6816725" cy="3154362"/>
          </a:xfrm>
          <a:noFill/>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2DDD25ED-7EB9-4BE4-AC58-8EBE0B8E339D}" type="slidenum">
              <a:rPr lang="en-US" altLang="en-US" smtClean="0"/>
              <a:pPr eaLnBrk="1" hangingPunct="1">
                <a:spcBef>
                  <a:spcPct val="0"/>
                </a:spcBef>
                <a:defRPr/>
              </a:pPr>
              <a:t>9</a:t>
            </a:fld>
            <a:endParaRPr lang="en-US" altLang="en-US" dirty="0" smtClean="0"/>
          </a:p>
        </p:txBody>
      </p:sp>
      <p:sp>
        <p:nvSpPr>
          <p:cNvPr id="103427" name="Rectangle 2"/>
          <p:cNvSpPr>
            <a:spLocks noGrp="1" noRot="1" noChangeAspect="1" noChangeArrowheads="1" noTextEdit="1"/>
          </p:cNvSpPr>
          <p:nvPr>
            <p:ph type="sldImg"/>
          </p:nvPr>
        </p:nvSpPr>
        <p:spPr>
          <a:xfrm>
            <a:off x="2903538" y="525463"/>
            <a:ext cx="3500437" cy="2627312"/>
          </a:xfrm>
          <a:ln/>
        </p:spPr>
      </p:sp>
      <p:sp>
        <p:nvSpPr>
          <p:cNvPr id="103428" name="Rectangle 3"/>
          <p:cNvSpPr>
            <a:spLocks noGrp="1" noChangeArrowheads="1"/>
          </p:cNvSpPr>
          <p:nvPr>
            <p:ph type="body" idx="1"/>
          </p:nvPr>
        </p:nvSpPr>
        <p:spPr>
          <a:xfrm>
            <a:off x="1239838" y="3328988"/>
            <a:ext cx="6816725" cy="3154362"/>
          </a:xfrm>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FDB314E4-5313-4426-8F3B-56C7353531D9}" type="slidenum">
              <a:rPr lang="en-US"/>
              <a:pPr>
                <a:defRPr/>
              </a:pPr>
              <a:t>‹#›</a:t>
            </a:fld>
            <a:endParaRPr lang="en-US" dirty="0"/>
          </a:p>
        </p:txBody>
      </p:sp>
    </p:spTree>
    <p:extLst>
      <p:ext uri="{BB962C8B-B14F-4D97-AF65-F5344CB8AC3E}">
        <p14:creationId xmlns:p14="http://schemas.microsoft.com/office/powerpoint/2010/main" val="359866341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1C31822-8D6E-4D2E-A705-A0E0A1033BDC}" type="slidenum">
              <a:rPr lang="en-US"/>
              <a:pPr>
                <a:defRPr/>
              </a:pPr>
              <a:t>‹#›</a:t>
            </a:fld>
            <a:endParaRPr lang="en-US" dirty="0"/>
          </a:p>
        </p:txBody>
      </p:sp>
    </p:spTree>
    <p:extLst>
      <p:ext uri="{BB962C8B-B14F-4D97-AF65-F5344CB8AC3E}">
        <p14:creationId xmlns:p14="http://schemas.microsoft.com/office/powerpoint/2010/main" val="376451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FA14F9A-450D-4A4E-8B74-E268E5A8D447}" type="slidenum">
              <a:rPr lang="en-US"/>
              <a:pPr>
                <a:defRPr/>
              </a:pPr>
              <a:t>‹#›</a:t>
            </a:fld>
            <a:endParaRPr lang="en-US" dirty="0"/>
          </a:p>
        </p:txBody>
      </p:sp>
    </p:spTree>
    <p:extLst>
      <p:ext uri="{BB962C8B-B14F-4D97-AF65-F5344CB8AC3E}">
        <p14:creationId xmlns:p14="http://schemas.microsoft.com/office/powerpoint/2010/main" val="1649920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8486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295401"/>
            <a:ext cx="7848600" cy="4830763"/>
          </a:xfrm>
        </p:spPr>
        <p:txBody>
          <a:bodyPr>
            <a:normAutofit/>
          </a:bodyPr>
          <a:lstStyle/>
          <a:p>
            <a:pPr lvl="0"/>
            <a:endParaRPr lang="en-US" noProof="0" dirty="0" smtClean="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06BB2EB-10CF-4116-B123-B89379A54BD4}" type="slidenum">
              <a:rPr lang="en-US"/>
              <a:pPr>
                <a:defRPr/>
              </a:pPr>
              <a:t>‹#›</a:t>
            </a:fld>
            <a:endParaRPr lang="en-US" dirty="0"/>
          </a:p>
        </p:txBody>
      </p:sp>
    </p:spTree>
    <p:extLst>
      <p:ext uri="{BB962C8B-B14F-4D97-AF65-F5344CB8AC3E}">
        <p14:creationId xmlns:p14="http://schemas.microsoft.com/office/powerpoint/2010/main" val="3297162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848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1" y="1295401"/>
            <a:ext cx="38481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1" y="1295401"/>
            <a:ext cx="38481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8F0E5FA-8196-4D91-9E8C-6A16B1CC931D}" type="slidenum">
              <a:rPr lang="en-US"/>
              <a:pPr>
                <a:defRPr/>
              </a:pPr>
              <a:t>‹#›</a:t>
            </a:fld>
            <a:endParaRPr lang="en-US" dirty="0"/>
          </a:p>
        </p:txBody>
      </p:sp>
    </p:spTree>
    <p:extLst>
      <p:ext uri="{BB962C8B-B14F-4D97-AF65-F5344CB8AC3E}">
        <p14:creationId xmlns:p14="http://schemas.microsoft.com/office/powerpoint/2010/main" val="2327646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a:defRPr/>
            </a:pPr>
            <a:endParaRPr lang="en-US"/>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BF5F9">
                    <a:shade val="90000"/>
                  </a:srgbClr>
                </a:solidFill>
              </a:defRPr>
            </a:lvl1pPr>
          </a:lstStyle>
          <a:p>
            <a:pPr>
              <a:defRPr/>
            </a:pPr>
            <a:fld id="{D544DC28-C066-45CD-AB9D-4DDED73A63C0}" type="slidenum">
              <a:rPr lang="en-US"/>
              <a:pPr>
                <a:defRPr/>
              </a:pPr>
              <a:t>‹#›</a:t>
            </a:fld>
            <a:endParaRPr lang="en-US" dirty="0"/>
          </a:p>
        </p:txBody>
      </p:sp>
    </p:spTree>
    <p:extLst>
      <p:ext uri="{BB962C8B-B14F-4D97-AF65-F5344CB8AC3E}">
        <p14:creationId xmlns:p14="http://schemas.microsoft.com/office/powerpoint/2010/main" val="289514794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2372FB5-DF2D-46EF-AA5D-6C96D9C0545B}" type="slidenum">
              <a:rPr lang="en-US"/>
              <a:pPr>
                <a:defRPr/>
              </a:pPr>
              <a:t>‹#›</a:t>
            </a:fld>
            <a:endParaRPr lang="en-US" dirty="0"/>
          </a:p>
        </p:txBody>
      </p:sp>
    </p:spTree>
    <p:extLst>
      <p:ext uri="{BB962C8B-B14F-4D97-AF65-F5344CB8AC3E}">
        <p14:creationId xmlns:p14="http://schemas.microsoft.com/office/powerpoint/2010/main" val="2376909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5"/>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BF5F9">
                    <a:shade val="90000"/>
                  </a:srgbClr>
                </a:solidFill>
              </a:defRPr>
            </a:lvl1pPr>
          </a:lstStyle>
          <a:p>
            <a:pPr>
              <a:defRPr/>
            </a:pPr>
            <a:fld id="{25F60487-06F4-453E-B863-59CB3FDFC87C}" type="slidenum">
              <a:rPr lang="en-US"/>
              <a:pPr>
                <a:defRPr/>
              </a:pPr>
              <a:t>‹#›</a:t>
            </a:fld>
            <a:endParaRPr lang="en-US" dirty="0"/>
          </a:p>
        </p:txBody>
      </p:sp>
    </p:spTree>
    <p:extLst>
      <p:ext uri="{BB962C8B-B14F-4D97-AF65-F5344CB8AC3E}">
        <p14:creationId xmlns:p14="http://schemas.microsoft.com/office/powerpoint/2010/main" val="143667060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01B2EF2-BF4E-4036-A76B-7714647BD320}" type="slidenum">
              <a:rPr lang="en-US"/>
              <a:pPr>
                <a:defRPr/>
              </a:pPr>
              <a:t>‹#›</a:t>
            </a:fld>
            <a:endParaRPr lang="en-US" dirty="0"/>
          </a:p>
        </p:txBody>
      </p:sp>
    </p:spTree>
    <p:extLst>
      <p:ext uri="{BB962C8B-B14F-4D97-AF65-F5344CB8AC3E}">
        <p14:creationId xmlns:p14="http://schemas.microsoft.com/office/powerpoint/2010/main" val="485518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9C64CB14-A947-473A-9AD8-1F83C7DA0300}" type="slidenum">
              <a:rPr lang="en-US"/>
              <a:pPr>
                <a:defRPr/>
              </a:pPr>
              <a:t>‹#›</a:t>
            </a:fld>
            <a:endParaRPr lang="en-US" dirty="0"/>
          </a:p>
        </p:txBody>
      </p:sp>
    </p:spTree>
    <p:extLst>
      <p:ext uri="{BB962C8B-B14F-4D97-AF65-F5344CB8AC3E}">
        <p14:creationId xmlns:p14="http://schemas.microsoft.com/office/powerpoint/2010/main" val="1771206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05CBC4F8-8AAF-42C4-8C5F-150BA2D82689}" type="slidenum">
              <a:rPr lang="en-US"/>
              <a:pPr>
                <a:defRPr/>
              </a:pPr>
              <a:t>‹#›</a:t>
            </a:fld>
            <a:endParaRPr lang="en-US" dirty="0"/>
          </a:p>
        </p:txBody>
      </p:sp>
    </p:spTree>
    <p:extLst>
      <p:ext uri="{BB962C8B-B14F-4D97-AF65-F5344CB8AC3E}">
        <p14:creationId xmlns:p14="http://schemas.microsoft.com/office/powerpoint/2010/main" val="2750630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84AE8A8-6ACE-4A15-90DF-984768BF0901}" type="slidenum">
              <a:rPr lang="en-US"/>
              <a:pPr>
                <a:defRPr/>
              </a:pPr>
              <a:t>‹#›</a:t>
            </a:fld>
            <a:endParaRPr lang="en-US" dirty="0"/>
          </a:p>
        </p:txBody>
      </p:sp>
    </p:spTree>
    <p:extLst>
      <p:ext uri="{BB962C8B-B14F-4D97-AF65-F5344CB8AC3E}">
        <p14:creationId xmlns:p14="http://schemas.microsoft.com/office/powerpoint/2010/main" val="3992172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BCAE11C3-0FCD-4263-8241-C708A48A6CBB}" type="slidenum">
              <a:rPr lang="en-US"/>
              <a:pPr>
                <a:defRPr/>
              </a:pPr>
              <a:t>‹#›</a:t>
            </a:fld>
            <a:endParaRPr lang="en-US" dirty="0"/>
          </a:p>
        </p:txBody>
      </p:sp>
    </p:spTree>
    <p:extLst>
      <p:ext uri="{BB962C8B-B14F-4D97-AF65-F5344CB8AC3E}">
        <p14:creationId xmlns:p14="http://schemas.microsoft.com/office/powerpoint/2010/main" val="2452785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AAA613F-52E3-4731-9D35-6C04D755E790}" type="slidenum">
              <a:rPr lang="en-US"/>
              <a:pPr>
                <a:defRPr/>
              </a:pPr>
              <a:t>‹#›</a:t>
            </a:fld>
            <a:endParaRPr lang="en-US" dirty="0"/>
          </a:p>
        </p:txBody>
      </p:sp>
    </p:spTree>
    <p:extLst>
      <p:ext uri="{BB962C8B-B14F-4D97-AF65-F5344CB8AC3E}">
        <p14:creationId xmlns:p14="http://schemas.microsoft.com/office/powerpoint/2010/main" val="2403379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cs typeface="+mn-cs"/>
            </a:endParaRPr>
          </a:p>
        </p:txBody>
      </p:sp>
      <p:sp>
        <p:nvSpPr>
          <p:cNvPr id="2" name="Title 1"/>
          <p:cNvSpPr>
            <a:spLocks noGrp="1"/>
          </p:cNvSpPr>
          <p:nvPr>
            <p:ph type="title"/>
          </p:nvPr>
        </p:nvSpPr>
        <p:spPr>
          <a:xfrm>
            <a:off x="609600" y="1176997"/>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EC4C74F2-5A61-44FA-9F05-3A50ABB8B851}" type="slidenum">
              <a:rPr lang="en-US"/>
              <a:pPr>
                <a:defRPr/>
              </a:pPr>
              <a:t>‹#›</a:t>
            </a:fld>
            <a:endParaRPr lang="en-US" dirty="0"/>
          </a:p>
        </p:txBody>
      </p:sp>
    </p:spTree>
    <p:extLst>
      <p:ext uri="{BB962C8B-B14F-4D97-AF65-F5344CB8AC3E}">
        <p14:creationId xmlns:p14="http://schemas.microsoft.com/office/powerpoint/2010/main" val="3330438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2C6CB66-516B-4D1A-9B9D-15CB143BB9D6}" type="slidenum">
              <a:rPr lang="en-US"/>
              <a:pPr>
                <a:defRPr/>
              </a:pPr>
              <a:t>‹#›</a:t>
            </a:fld>
            <a:endParaRPr lang="en-US" dirty="0"/>
          </a:p>
        </p:txBody>
      </p:sp>
    </p:spTree>
    <p:extLst>
      <p:ext uri="{BB962C8B-B14F-4D97-AF65-F5344CB8AC3E}">
        <p14:creationId xmlns:p14="http://schemas.microsoft.com/office/powerpoint/2010/main" val="2931964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DC441F5-BEB9-4C30-96A9-3B4D18A211CE}" type="slidenum">
              <a:rPr lang="en-US"/>
              <a:pPr>
                <a:defRPr/>
              </a:pPr>
              <a:t>‹#›</a:t>
            </a:fld>
            <a:endParaRPr lang="en-US" dirty="0"/>
          </a:p>
        </p:txBody>
      </p:sp>
    </p:spTree>
    <p:extLst>
      <p:ext uri="{BB962C8B-B14F-4D97-AF65-F5344CB8AC3E}">
        <p14:creationId xmlns:p14="http://schemas.microsoft.com/office/powerpoint/2010/main" val="2561488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5"/>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1"/>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F003911-EAC1-4BFB-8B9E-F6A41D46F3F2}" type="datetime1">
              <a:rPr lang="en-US"/>
              <a:pPr>
                <a:defRPr/>
              </a:pPr>
              <a:t>9/30/2019</a:t>
            </a:fld>
            <a:endParaRPr lang="en-US" dirty="0"/>
          </a:p>
        </p:txBody>
      </p:sp>
      <p:sp>
        <p:nvSpPr>
          <p:cNvPr id="5" name="Slide Number Placeholder 7"/>
          <p:cNvSpPr>
            <a:spLocks noGrp="1"/>
          </p:cNvSpPr>
          <p:nvPr>
            <p:ph type="sldNum" sz="quarter" idx="11"/>
          </p:nvPr>
        </p:nvSpPr>
        <p:spPr/>
        <p:txBody>
          <a:bodyPr/>
          <a:lstStyle>
            <a:lvl1pPr fontAlgn="base">
              <a:spcBef>
                <a:spcPct val="0"/>
              </a:spcBef>
              <a:spcAft>
                <a:spcPct val="0"/>
              </a:spcAft>
              <a:defRPr>
                <a:latin typeface="Arial" charset="0"/>
                <a:cs typeface="Arial" charset="0"/>
              </a:defRPr>
            </a:lvl1pPr>
          </a:lstStyle>
          <a:p>
            <a:pPr>
              <a:defRPr/>
            </a:pPr>
            <a:fld id="{22131AEB-53DE-4F1F-BEBA-9288A9BC52E0}" type="slidenum">
              <a:rPr lang="en-US"/>
              <a:pPr>
                <a:defRPr/>
              </a:pPr>
              <a:t>‹#›</a:t>
            </a:fld>
            <a:endParaRPr lang="en-US" dirty="0"/>
          </a:p>
        </p:txBody>
      </p:sp>
      <p:sp>
        <p:nvSpPr>
          <p:cNvPr id="6" name="Footer Placeholder 8"/>
          <p:cNvSpPr>
            <a:spLocks noGrp="1"/>
          </p:cNvSpPr>
          <p:nvPr>
            <p:ph type="ftr" sz="quarter" idx="12"/>
          </p:nvPr>
        </p:nvSpPr>
        <p:spPr/>
        <p:txBody>
          <a:bodyPr/>
          <a:lstStyle>
            <a:lvl1pPr fontAlgn="base">
              <a:spcBef>
                <a:spcPct val="0"/>
              </a:spcBef>
              <a:spcAft>
                <a:spcPct val="0"/>
              </a:spcAft>
              <a:defRPr>
                <a:latin typeface="Arial" charset="0"/>
                <a:cs typeface="Arial" charset="0"/>
              </a:defRPr>
            </a:lvl1pPr>
          </a:lstStyle>
          <a:p>
            <a:pPr>
              <a:defRPr/>
            </a:pPr>
            <a:endParaRPr lang="en-US"/>
          </a:p>
        </p:txBody>
      </p:sp>
    </p:spTree>
    <p:extLst>
      <p:ext uri="{BB962C8B-B14F-4D97-AF65-F5344CB8AC3E}">
        <p14:creationId xmlns:p14="http://schemas.microsoft.com/office/powerpoint/2010/main" val="39729914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076E0AD-A5DC-49A5-B327-3654BE5EB4DC}" type="datetime1">
              <a:rPr lang="en-US"/>
              <a:pPr>
                <a:defRPr/>
              </a:pPr>
              <a:t>9/30/2019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C6BB81F-A084-4931-8E1A-69E97DA3E3E7}" type="slidenum">
              <a:rPr lang="en-US"/>
              <a:pPr>
                <a:defRPr/>
              </a:pPr>
              <a:t>‹#›</a:t>
            </a:fld>
            <a:endParaRPr lang="en-US" dirty="0"/>
          </a:p>
        </p:txBody>
      </p:sp>
    </p:spTree>
    <p:extLst>
      <p:ext uri="{BB962C8B-B14F-4D97-AF65-F5344CB8AC3E}">
        <p14:creationId xmlns:p14="http://schemas.microsoft.com/office/powerpoint/2010/main" val="3752483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8"/>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A5DB3C0-CDFA-450E-A523-51B79A68CE79}" type="datetime1">
              <a:rPr lang="en-US"/>
              <a:pPr>
                <a:defRPr/>
              </a:pPr>
              <a:t>9/30/2019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94B4DEF-424D-431F-B572-214C6EFC0CA1}" type="slidenum">
              <a:rPr lang="en-US"/>
              <a:pPr>
                <a:defRPr/>
              </a:pPr>
              <a:t>‹#›</a:t>
            </a:fld>
            <a:endParaRPr lang="en-US" dirty="0"/>
          </a:p>
        </p:txBody>
      </p:sp>
    </p:spTree>
    <p:extLst>
      <p:ext uri="{BB962C8B-B14F-4D97-AF65-F5344CB8AC3E}">
        <p14:creationId xmlns:p14="http://schemas.microsoft.com/office/powerpoint/2010/main" val="1369825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Title 8"/>
          <p:cNvSpPr>
            <a:spLocks noGrp="1"/>
          </p:cNvSpPr>
          <p:nvPr>
            <p:ph type="title"/>
          </p:nvPr>
        </p:nvSpPr>
        <p:spPr>
          <a:xfrm>
            <a:off x="914400" y="1544717"/>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2"/>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5"/>
          </p:nvPr>
        </p:nvSpPr>
        <p:spPr/>
        <p:txBody>
          <a:bodyPr/>
          <a:lstStyle>
            <a:lvl1pPr fontAlgn="base">
              <a:spcBef>
                <a:spcPct val="0"/>
              </a:spcBef>
              <a:spcAft>
                <a:spcPct val="0"/>
              </a:spcAft>
              <a:defRPr>
                <a:latin typeface="Arial" charset="0"/>
                <a:cs typeface="Arial" charset="0"/>
              </a:defRPr>
            </a:lvl1pPr>
          </a:lstStyle>
          <a:p>
            <a:pPr>
              <a:defRPr/>
            </a:pPr>
            <a:fld id="{4CA65B05-7FED-4393-A163-C187313FF3E2}" type="datetime1">
              <a:rPr lang="en-US"/>
              <a:pPr>
                <a:defRPr/>
              </a:pPr>
              <a:t>9/30/2019</a:t>
            </a:fld>
            <a:endParaRPr lang="en-US" dirty="0"/>
          </a:p>
        </p:txBody>
      </p:sp>
      <p:sp>
        <p:nvSpPr>
          <p:cNvPr id="6" name="Footer Placeholder 5"/>
          <p:cNvSpPr>
            <a:spLocks noGrp="1"/>
          </p:cNvSpPr>
          <p:nvPr>
            <p:ph type="ftr" sz="quarter" idx="16"/>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7"/>
          </p:nvPr>
        </p:nvSpPr>
        <p:spPr/>
        <p:txBody>
          <a:bodyPr/>
          <a:lstStyle>
            <a:lvl1pPr fontAlgn="base">
              <a:spcBef>
                <a:spcPct val="0"/>
              </a:spcBef>
              <a:spcAft>
                <a:spcPct val="0"/>
              </a:spcAft>
              <a:defRPr>
                <a:latin typeface="Arial" charset="0"/>
                <a:cs typeface="Arial" charset="0"/>
              </a:defRPr>
            </a:lvl1pPr>
          </a:lstStyle>
          <a:p>
            <a:pPr>
              <a:defRPr/>
            </a:pPr>
            <a:fld id="{C723CC7F-11DB-4376-9F93-51B975FCB16E}" type="slidenum">
              <a:rPr lang="en-US"/>
              <a:pPr>
                <a:defRPr/>
              </a:pPr>
              <a:t>‹#›</a:t>
            </a:fld>
            <a:endParaRPr lang="en-US" dirty="0"/>
          </a:p>
        </p:txBody>
      </p:sp>
    </p:spTree>
    <p:extLst>
      <p:ext uri="{BB962C8B-B14F-4D97-AF65-F5344CB8AC3E}">
        <p14:creationId xmlns:p14="http://schemas.microsoft.com/office/powerpoint/2010/main" val="3326275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itle 9"/>
          <p:cNvSpPr>
            <a:spLocks noGrp="1"/>
          </p:cNvSpPr>
          <p:nvPr>
            <p:ph type="title"/>
          </p:nvPr>
        </p:nvSpPr>
        <p:spPr>
          <a:xfrm>
            <a:off x="914400" y="1544717"/>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5"/>
          </p:nvPr>
        </p:nvSpPr>
        <p:spPr/>
        <p:txBody>
          <a:bodyPr/>
          <a:lstStyle>
            <a:lvl1pPr fontAlgn="base">
              <a:spcBef>
                <a:spcPct val="0"/>
              </a:spcBef>
              <a:spcAft>
                <a:spcPct val="0"/>
              </a:spcAft>
              <a:defRPr>
                <a:latin typeface="Arial" charset="0"/>
                <a:cs typeface="Arial" charset="0"/>
              </a:defRPr>
            </a:lvl1pPr>
          </a:lstStyle>
          <a:p>
            <a:pPr>
              <a:defRPr/>
            </a:pPr>
            <a:fld id="{D1798B45-F3CF-40A9-A499-1BCAF491E2ED}" type="datetime1">
              <a:rPr lang="en-US"/>
              <a:pPr>
                <a:defRPr/>
              </a:pPr>
              <a:t>9/30/2019</a:t>
            </a:fld>
            <a:endParaRPr lang="en-US" dirty="0"/>
          </a:p>
        </p:txBody>
      </p:sp>
      <p:sp>
        <p:nvSpPr>
          <p:cNvPr id="8" name="Footer Placeholder 7"/>
          <p:cNvSpPr>
            <a:spLocks noGrp="1"/>
          </p:cNvSpPr>
          <p:nvPr>
            <p:ph type="ftr" sz="quarter" idx="16"/>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7"/>
          </p:nvPr>
        </p:nvSpPr>
        <p:spPr/>
        <p:txBody>
          <a:bodyPr/>
          <a:lstStyle>
            <a:lvl1pPr fontAlgn="base">
              <a:spcBef>
                <a:spcPct val="0"/>
              </a:spcBef>
              <a:spcAft>
                <a:spcPct val="0"/>
              </a:spcAft>
              <a:defRPr>
                <a:latin typeface="Arial" charset="0"/>
                <a:cs typeface="Arial" charset="0"/>
              </a:defRPr>
            </a:lvl1pPr>
          </a:lstStyle>
          <a:p>
            <a:pPr>
              <a:defRPr/>
            </a:pPr>
            <a:fld id="{C6F966F4-5180-499A-B321-0A3AE4D72E6B}" type="slidenum">
              <a:rPr lang="en-US"/>
              <a:pPr>
                <a:defRPr/>
              </a:pPr>
              <a:t>‹#›</a:t>
            </a:fld>
            <a:endParaRPr lang="en-US" dirty="0"/>
          </a:p>
        </p:txBody>
      </p:sp>
    </p:spTree>
    <p:extLst>
      <p:ext uri="{BB962C8B-B14F-4D97-AF65-F5344CB8AC3E}">
        <p14:creationId xmlns:p14="http://schemas.microsoft.com/office/powerpoint/2010/main" val="187895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5"/>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DCBF32-FF78-44AA-8572-630994CAC47A}" type="slidenum">
              <a:rPr lang="en-US"/>
              <a:pPr>
                <a:defRPr/>
              </a:pPr>
              <a:t>‹#›</a:t>
            </a:fld>
            <a:endParaRPr lang="en-US" dirty="0"/>
          </a:p>
        </p:txBody>
      </p:sp>
    </p:spTree>
    <p:extLst>
      <p:ext uri="{BB962C8B-B14F-4D97-AF65-F5344CB8AC3E}">
        <p14:creationId xmlns:p14="http://schemas.microsoft.com/office/powerpoint/2010/main" val="3379437509"/>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0EF1508-CEA4-416D-977A-E689ECB22F61}" type="datetime1">
              <a:rPr lang="en-US"/>
              <a:pPr>
                <a:defRPr/>
              </a:pPr>
              <a:t>9/30/2019</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25C2615-1F7F-4587-B7FA-D6990B8C84C5}" type="slidenum">
              <a:rPr lang="en-US"/>
              <a:pPr>
                <a:defRPr/>
              </a:pPr>
              <a:t>‹#›</a:t>
            </a:fld>
            <a:endParaRPr lang="en-US" dirty="0"/>
          </a:p>
        </p:txBody>
      </p:sp>
    </p:spTree>
    <p:extLst>
      <p:ext uri="{BB962C8B-B14F-4D97-AF65-F5344CB8AC3E}">
        <p14:creationId xmlns:p14="http://schemas.microsoft.com/office/powerpoint/2010/main" val="9046196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5DDD8B9-94E4-4A93-AD5B-121FFEEDFBEC}" type="datetime1">
              <a:rPr lang="en-US"/>
              <a:pPr>
                <a:defRPr/>
              </a:pPr>
              <a:t>9/30/2019</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2AECD77-F37B-4C5A-91BC-936CBB83786B}" type="slidenum">
              <a:rPr lang="en-US"/>
              <a:pPr>
                <a:defRPr/>
              </a:pPr>
              <a:t>‹#›</a:t>
            </a:fld>
            <a:endParaRPr lang="en-US" dirty="0"/>
          </a:p>
        </p:txBody>
      </p:sp>
    </p:spTree>
    <p:extLst>
      <p:ext uri="{BB962C8B-B14F-4D97-AF65-F5344CB8AC3E}">
        <p14:creationId xmlns:p14="http://schemas.microsoft.com/office/powerpoint/2010/main" val="933058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3"/>
            <a:ext cx="2950936" cy="2173015"/>
          </a:xfrm>
        </p:spPr>
        <p:txBody>
          <a:bodyPr>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10"/>
            <a:ext cx="4207848" cy="4476615"/>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6"/>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A1E6749-CA03-4A08-BADE-7D731434D7D7}" type="datetime1">
              <a:rPr lang="en-US"/>
              <a:pPr>
                <a:defRPr/>
              </a:pPr>
              <a:t>9/30/2019</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57074CC-4691-4BFF-8C3E-2A4CFE33EB86}" type="slidenum">
              <a:rPr lang="en-US"/>
              <a:pPr>
                <a:defRPr/>
              </a:pPr>
              <a:t>‹#›</a:t>
            </a:fld>
            <a:endParaRPr lang="en-US" dirty="0"/>
          </a:p>
        </p:txBody>
      </p:sp>
    </p:spTree>
    <p:extLst>
      <p:ext uri="{BB962C8B-B14F-4D97-AF65-F5344CB8AC3E}">
        <p14:creationId xmlns:p14="http://schemas.microsoft.com/office/powerpoint/2010/main" val="14053886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1BF3EFD-AF43-4CE0-8C42-AB7DF6B91A1B}" type="datetime1">
              <a:rPr lang="en-US"/>
              <a:pPr>
                <a:defRPr/>
              </a:pPr>
              <a:t>9/30/2019</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5191A88-FA5C-42C3-AC9C-2FE7D4224214}" type="slidenum">
              <a:rPr lang="en-US"/>
              <a:pPr>
                <a:defRPr/>
              </a:pPr>
              <a:t>‹#›</a:t>
            </a:fld>
            <a:endParaRPr lang="en-US" dirty="0"/>
          </a:p>
        </p:txBody>
      </p:sp>
    </p:spTree>
    <p:extLst>
      <p:ext uri="{BB962C8B-B14F-4D97-AF65-F5344CB8AC3E}">
        <p14:creationId xmlns:p14="http://schemas.microsoft.com/office/powerpoint/2010/main" val="25082107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714CB7A-6144-451E-8221-0909F51EDE7C}" type="datetime1">
              <a:rPr lang="en-US"/>
              <a:pPr>
                <a:defRPr/>
              </a:pPr>
              <a:t>9/30/2019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D6E28AE-A438-4AC0-8D25-DFA1D44DD2C9}" type="slidenum">
              <a:rPr lang="en-US"/>
              <a:pPr>
                <a:defRPr/>
              </a:pPr>
              <a:t>‹#›</a:t>
            </a:fld>
            <a:endParaRPr lang="en-US" dirty="0"/>
          </a:p>
        </p:txBody>
      </p:sp>
    </p:spTree>
    <p:extLst>
      <p:ext uri="{BB962C8B-B14F-4D97-AF65-F5344CB8AC3E}">
        <p14:creationId xmlns:p14="http://schemas.microsoft.com/office/powerpoint/2010/main" val="15185688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2" y="1826710"/>
            <a:ext cx="1492499" cy="448445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10"/>
            <a:ext cx="5241476" cy="448445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1E7BD53-F281-4647-A7A4-AB7591472217}" type="datetime1">
              <a:rPr lang="en-US"/>
              <a:pPr>
                <a:defRPr/>
              </a:pPr>
              <a:t>9/30/2019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24CED0C-866E-4079-8688-027729A335AD}" type="slidenum">
              <a:rPr lang="en-US"/>
              <a:pPr>
                <a:defRPr/>
              </a:pPr>
              <a:t>‹#›</a:t>
            </a:fld>
            <a:endParaRPr lang="en-US" dirty="0"/>
          </a:p>
        </p:txBody>
      </p:sp>
    </p:spTree>
    <p:extLst>
      <p:ext uri="{BB962C8B-B14F-4D97-AF65-F5344CB8AC3E}">
        <p14:creationId xmlns:p14="http://schemas.microsoft.com/office/powerpoint/2010/main" val="26970099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6F1AAFC-8694-4804-AED8-3E7858559E92}" type="datetimeFigureOut">
              <a:rPr lang="en-US"/>
              <a:pPr>
                <a:defRPr/>
              </a:pPr>
              <a:t>9/30/2019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CEBD4F2-E163-40A4-A270-920CC0C3A1F8}" type="slidenum">
              <a:rPr lang="en-US"/>
              <a:pPr>
                <a:defRPr/>
              </a:pPr>
              <a:t>‹#›</a:t>
            </a:fld>
            <a:endParaRPr lang="en-US"/>
          </a:p>
        </p:txBody>
      </p:sp>
    </p:spTree>
    <p:extLst>
      <p:ext uri="{BB962C8B-B14F-4D97-AF65-F5344CB8AC3E}">
        <p14:creationId xmlns:p14="http://schemas.microsoft.com/office/powerpoint/2010/main" val="41137272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6F1AAFC-8694-4804-AED8-3E7858559E92}" type="datetimeFigureOut">
              <a:rPr lang="en-US"/>
              <a:pPr>
                <a:defRPr/>
              </a:pPr>
              <a:t>9/30/2019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13E75EA-1E50-4F70-A32B-9CFBBE5A51C8}" type="slidenum">
              <a:rPr lang="en-US"/>
              <a:pPr>
                <a:defRPr/>
              </a:pPr>
              <a:t>‹#›</a:t>
            </a:fld>
            <a:endParaRPr lang="en-US"/>
          </a:p>
        </p:txBody>
      </p:sp>
    </p:spTree>
    <p:extLst>
      <p:ext uri="{BB962C8B-B14F-4D97-AF65-F5344CB8AC3E}">
        <p14:creationId xmlns:p14="http://schemas.microsoft.com/office/powerpoint/2010/main" val="14842115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6F1AAFC-8694-4804-AED8-3E7858559E92}" type="datetimeFigureOut">
              <a:rPr lang="en-US"/>
              <a:pPr>
                <a:defRPr/>
              </a:pPr>
              <a:t>9/30/2019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1374DD3-DF1C-4303-A309-9FCBC30F7DB8}" type="slidenum">
              <a:rPr lang="en-US"/>
              <a:pPr>
                <a:defRPr/>
              </a:pPr>
              <a:t>‹#›</a:t>
            </a:fld>
            <a:endParaRPr lang="en-US"/>
          </a:p>
        </p:txBody>
      </p:sp>
    </p:spTree>
    <p:extLst>
      <p:ext uri="{BB962C8B-B14F-4D97-AF65-F5344CB8AC3E}">
        <p14:creationId xmlns:p14="http://schemas.microsoft.com/office/powerpoint/2010/main" val="36570517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6F1AAFC-8694-4804-AED8-3E7858559E92}" type="datetimeFigureOut">
              <a:rPr lang="en-US"/>
              <a:pPr>
                <a:defRPr/>
              </a:pPr>
              <a:t>9/30/2019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6EF0FA5-B9C3-4164-BF34-C4119120923B}" type="slidenum">
              <a:rPr lang="en-US"/>
              <a:pPr>
                <a:defRPr/>
              </a:pPr>
              <a:t>‹#›</a:t>
            </a:fld>
            <a:endParaRPr lang="en-US"/>
          </a:p>
        </p:txBody>
      </p:sp>
    </p:spTree>
    <p:extLst>
      <p:ext uri="{BB962C8B-B14F-4D97-AF65-F5344CB8AC3E}">
        <p14:creationId xmlns:p14="http://schemas.microsoft.com/office/powerpoint/2010/main" val="4113381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0317231-FA46-49F0-98CE-9EE970EB22D7}" type="slidenum">
              <a:rPr lang="en-US"/>
              <a:pPr>
                <a:defRPr/>
              </a:pPr>
              <a:t>‹#›</a:t>
            </a:fld>
            <a:endParaRPr lang="en-US" dirty="0"/>
          </a:p>
        </p:txBody>
      </p:sp>
    </p:spTree>
    <p:extLst>
      <p:ext uri="{BB962C8B-B14F-4D97-AF65-F5344CB8AC3E}">
        <p14:creationId xmlns:p14="http://schemas.microsoft.com/office/powerpoint/2010/main" val="22133581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6F1AAFC-8694-4804-AED8-3E7858559E92}" type="datetimeFigureOut">
              <a:rPr lang="en-US"/>
              <a:pPr>
                <a:defRPr/>
              </a:pPr>
              <a:t>9/30/2019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54F5B17-8378-4C98-82A2-C2C7B622CD77}" type="slidenum">
              <a:rPr lang="en-US"/>
              <a:pPr>
                <a:defRPr/>
              </a:pPr>
              <a:t>‹#›</a:t>
            </a:fld>
            <a:endParaRPr lang="en-US"/>
          </a:p>
        </p:txBody>
      </p:sp>
    </p:spTree>
    <p:extLst>
      <p:ext uri="{BB962C8B-B14F-4D97-AF65-F5344CB8AC3E}">
        <p14:creationId xmlns:p14="http://schemas.microsoft.com/office/powerpoint/2010/main" val="36448611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6F1AAFC-8694-4804-AED8-3E7858559E92}" type="datetimeFigureOut">
              <a:rPr lang="en-US"/>
              <a:pPr>
                <a:defRPr/>
              </a:pPr>
              <a:t>9/30/2019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7EA5805-998F-4AE9-AD03-3ECAC31E7BC5}" type="slidenum">
              <a:rPr lang="en-US"/>
              <a:pPr>
                <a:defRPr/>
              </a:pPr>
              <a:t>‹#›</a:t>
            </a:fld>
            <a:endParaRPr lang="en-US"/>
          </a:p>
        </p:txBody>
      </p:sp>
    </p:spTree>
    <p:extLst>
      <p:ext uri="{BB962C8B-B14F-4D97-AF65-F5344CB8AC3E}">
        <p14:creationId xmlns:p14="http://schemas.microsoft.com/office/powerpoint/2010/main" val="31367853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6F1AAFC-8694-4804-AED8-3E7858559E92}" type="datetimeFigureOut">
              <a:rPr lang="en-US"/>
              <a:pPr>
                <a:defRPr/>
              </a:pPr>
              <a:t>9/30/2019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7957D0C-B568-4CCF-8A2D-D19592166045}" type="slidenum">
              <a:rPr lang="en-US"/>
              <a:pPr>
                <a:defRPr/>
              </a:pPr>
              <a:t>‹#›</a:t>
            </a:fld>
            <a:endParaRPr lang="en-US"/>
          </a:p>
        </p:txBody>
      </p:sp>
    </p:spTree>
    <p:extLst>
      <p:ext uri="{BB962C8B-B14F-4D97-AF65-F5344CB8AC3E}">
        <p14:creationId xmlns:p14="http://schemas.microsoft.com/office/powerpoint/2010/main" val="33780161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6F1AAFC-8694-4804-AED8-3E7858559E92}" type="datetimeFigureOut">
              <a:rPr lang="en-US"/>
              <a:pPr>
                <a:defRPr/>
              </a:pPr>
              <a:t>9/30/2019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A2F3705-48D1-468B-A01A-A6A39F1B31A0}" type="slidenum">
              <a:rPr lang="en-US"/>
              <a:pPr>
                <a:defRPr/>
              </a:pPr>
              <a:t>‹#›</a:t>
            </a:fld>
            <a:endParaRPr lang="en-US"/>
          </a:p>
        </p:txBody>
      </p:sp>
    </p:spTree>
    <p:extLst>
      <p:ext uri="{BB962C8B-B14F-4D97-AF65-F5344CB8AC3E}">
        <p14:creationId xmlns:p14="http://schemas.microsoft.com/office/powerpoint/2010/main" val="14392756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6F1AAFC-8694-4804-AED8-3E7858559E92}" type="datetimeFigureOut">
              <a:rPr lang="en-US"/>
              <a:pPr>
                <a:defRPr/>
              </a:pPr>
              <a:t>9/30/2019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B01D0A4-642C-46E0-A9BF-78705E0FED39}" type="slidenum">
              <a:rPr lang="en-US"/>
              <a:pPr>
                <a:defRPr/>
              </a:pPr>
              <a:t>‹#›</a:t>
            </a:fld>
            <a:endParaRPr lang="en-US"/>
          </a:p>
        </p:txBody>
      </p:sp>
    </p:spTree>
    <p:extLst>
      <p:ext uri="{BB962C8B-B14F-4D97-AF65-F5344CB8AC3E}">
        <p14:creationId xmlns:p14="http://schemas.microsoft.com/office/powerpoint/2010/main" val="31535323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6F1AAFC-8694-4804-AED8-3E7858559E92}" type="datetimeFigureOut">
              <a:rPr lang="en-US"/>
              <a:pPr>
                <a:defRPr/>
              </a:pPr>
              <a:t>9/30/2019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3BC76E5-220A-42F2-9B56-D7A59718CEC8}" type="slidenum">
              <a:rPr lang="en-US"/>
              <a:pPr>
                <a:defRPr/>
              </a:pPr>
              <a:t>‹#›</a:t>
            </a:fld>
            <a:endParaRPr lang="en-US"/>
          </a:p>
        </p:txBody>
      </p:sp>
    </p:spTree>
    <p:extLst>
      <p:ext uri="{BB962C8B-B14F-4D97-AF65-F5344CB8AC3E}">
        <p14:creationId xmlns:p14="http://schemas.microsoft.com/office/powerpoint/2010/main" val="33656248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6F1AAFC-8694-4804-AED8-3E7858559E92}" type="datetimeFigureOut">
              <a:rPr lang="en-US"/>
              <a:pPr>
                <a:defRPr/>
              </a:pPr>
              <a:t>9/30/2019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BD8A57E-B841-427F-872E-5FAE5D61B6D3}" type="slidenum">
              <a:rPr lang="en-US"/>
              <a:pPr>
                <a:defRPr/>
              </a:pPr>
              <a:t>‹#›</a:t>
            </a:fld>
            <a:endParaRPr lang="en-US"/>
          </a:p>
        </p:txBody>
      </p:sp>
    </p:spTree>
    <p:extLst>
      <p:ext uri="{BB962C8B-B14F-4D97-AF65-F5344CB8AC3E}">
        <p14:creationId xmlns:p14="http://schemas.microsoft.com/office/powerpoint/2010/main" val="2834706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B13A2489-E4F4-4467-8292-1AE251D67081}" type="slidenum">
              <a:rPr lang="en-US"/>
              <a:pPr>
                <a:defRPr/>
              </a:pPr>
              <a:t>‹#›</a:t>
            </a:fld>
            <a:endParaRPr lang="en-US" dirty="0"/>
          </a:p>
        </p:txBody>
      </p:sp>
    </p:spTree>
    <p:extLst>
      <p:ext uri="{BB962C8B-B14F-4D97-AF65-F5344CB8AC3E}">
        <p14:creationId xmlns:p14="http://schemas.microsoft.com/office/powerpoint/2010/main" val="210516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914FEE21-878D-4F01-8CE8-54AA8AE8A785}" type="slidenum">
              <a:rPr lang="en-US"/>
              <a:pPr>
                <a:defRPr/>
              </a:pPr>
              <a:t>‹#›</a:t>
            </a:fld>
            <a:endParaRPr lang="en-US" dirty="0"/>
          </a:p>
        </p:txBody>
      </p:sp>
    </p:spTree>
    <p:extLst>
      <p:ext uri="{BB962C8B-B14F-4D97-AF65-F5344CB8AC3E}">
        <p14:creationId xmlns:p14="http://schemas.microsoft.com/office/powerpoint/2010/main" val="369722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11FF4C57-6B4F-45B6-8C98-B313356578D2}" type="slidenum">
              <a:rPr lang="en-US"/>
              <a:pPr>
                <a:defRPr/>
              </a:pPr>
              <a:t>‹#›</a:t>
            </a:fld>
            <a:endParaRPr lang="en-US" dirty="0"/>
          </a:p>
        </p:txBody>
      </p:sp>
    </p:spTree>
    <p:extLst>
      <p:ext uri="{BB962C8B-B14F-4D97-AF65-F5344CB8AC3E}">
        <p14:creationId xmlns:p14="http://schemas.microsoft.com/office/powerpoint/2010/main" val="3695988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E9A6028-E669-43C5-A0DC-2FFDEA582AFE}" type="slidenum">
              <a:rPr lang="en-US"/>
              <a:pPr>
                <a:defRPr/>
              </a:pPr>
              <a:t>‹#›</a:t>
            </a:fld>
            <a:endParaRPr lang="en-US" dirty="0"/>
          </a:p>
        </p:txBody>
      </p:sp>
    </p:spTree>
    <p:extLst>
      <p:ext uri="{BB962C8B-B14F-4D97-AF65-F5344CB8AC3E}">
        <p14:creationId xmlns:p14="http://schemas.microsoft.com/office/powerpoint/2010/main" val="2087363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2" name="Title 1"/>
          <p:cNvSpPr>
            <a:spLocks noGrp="1"/>
          </p:cNvSpPr>
          <p:nvPr>
            <p:ph type="title"/>
          </p:nvPr>
        </p:nvSpPr>
        <p:spPr>
          <a:xfrm>
            <a:off x="609600" y="1176997"/>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3B9F1C06-2040-4BEE-AEE6-5D33D89D6537}" type="slidenum">
              <a:rPr lang="en-US"/>
              <a:pPr>
                <a:defRPr/>
              </a:pPr>
              <a:t>‹#›</a:t>
            </a:fld>
            <a:endParaRPr lang="en-US" dirty="0"/>
          </a:p>
        </p:txBody>
      </p:sp>
    </p:spTree>
    <p:extLst>
      <p:ext uri="{BB962C8B-B14F-4D97-AF65-F5344CB8AC3E}">
        <p14:creationId xmlns:p14="http://schemas.microsoft.com/office/powerpoint/2010/main" val="308193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mn-cs"/>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cs typeface="+mn-cs"/>
              </a:defRPr>
            </a:lvl1pPr>
          </a:lstStyle>
          <a:p>
            <a:pPr>
              <a:defRPr/>
            </a:pPr>
            <a:fld id="{FDD9C398-2318-4319-9CFE-B8C787321B02}"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cs typeface="+mn-cs"/>
              </a:endParaRPr>
            </a:p>
          </p:txBody>
        </p:sp>
      </p:grpSp>
    </p:spTree>
  </p:cSld>
  <p:clrMap bg1="lt1" tx1="dk1" bg2="lt2" tx2="dk2" accent1="accent1" accent2="accent2" accent3="accent3" accent4="accent4" accent5="accent5" accent6="accent6" hlink="hlink" folHlink="folHlink"/>
  <p:sldLayoutIdLst>
    <p:sldLayoutId id="2147487627" r:id="rId1"/>
    <p:sldLayoutId id="2147487609" r:id="rId2"/>
    <p:sldLayoutId id="2147487628" r:id="rId3"/>
    <p:sldLayoutId id="2147487610" r:id="rId4"/>
    <p:sldLayoutId id="2147487611" r:id="rId5"/>
    <p:sldLayoutId id="2147487612" r:id="rId6"/>
    <p:sldLayoutId id="2147487613" r:id="rId7"/>
    <p:sldLayoutId id="2147487614" r:id="rId8"/>
    <p:sldLayoutId id="2147487629" r:id="rId9"/>
    <p:sldLayoutId id="2147487615" r:id="rId10"/>
    <p:sldLayoutId id="2147487616" r:id="rId11"/>
    <p:sldLayoutId id="2147487617" r:id="rId12"/>
    <p:sldLayoutId id="2147487618" r:id="rId13"/>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cs typeface="+mn-cs"/>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mn-cs"/>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Arial" charset="0"/>
                <a:cs typeface="+mn-cs"/>
              </a:defRPr>
            </a:lvl1pPr>
          </a:lstStyle>
          <a:p>
            <a:pPr>
              <a:defRPr/>
            </a:pPr>
            <a:fld id="{EB38E92C-CEDE-49D9-9133-9DFFFF6E6822}" type="slidenum">
              <a:rPr lang="en-US"/>
              <a:pPr>
                <a:defRPr/>
              </a:pPr>
              <a:t>‹#›</a:t>
            </a:fld>
            <a:endParaRPr lang="en-US" dirty="0"/>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cs typeface="+mn-cs"/>
              </a:endParaRPr>
            </a:p>
          </p:txBody>
        </p:sp>
      </p:grpSp>
    </p:spTree>
  </p:cSld>
  <p:clrMap bg1="lt1" tx1="dk1" bg2="lt2" tx2="dk2" accent1="accent1" accent2="accent2" accent3="accent3" accent4="accent4" accent5="accent5" accent6="accent6" hlink="hlink" folHlink="folHlink"/>
  <p:sldLayoutIdLst>
    <p:sldLayoutId id="2147487630" r:id="rId1"/>
    <p:sldLayoutId id="2147487619" r:id="rId2"/>
    <p:sldLayoutId id="2147487631" r:id="rId3"/>
    <p:sldLayoutId id="2147487620" r:id="rId4"/>
    <p:sldLayoutId id="2147487621" r:id="rId5"/>
    <p:sldLayoutId id="2147487622" r:id="rId6"/>
    <p:sldLayoutId id="2147487623" r:id="rId7"/>
    <p:sldLayoutId id="2147487624" r:id="rId8"/>
    <p:sldLayoutId id="2147487632" r:id="rId9"/>
    <p:sldLayoutId id="2147487625" r:id="rId10"/>
    <p:sldLayoutId id="2147487626"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202349"/>
            </a:gs>
            <a:gs pos="64999">
              <a:srgbClr val="232750"/>
            </a:gs>
            <a:gs pos="100000">
              <a:srgbClr val="4B4F96"/>
            </a:gs>
          </a:gsLst>
          <a:lin ang="5400000"/>
        </a:gradFill>
        <a:effectLst/>
      </p:bgPr>
    </p:bg>
    <p:spTree>
      <p:nvGrpSpPr>
        <p:cNvPr id="1" name=""/>
        <p:cNvGrpSpPr/>
        <p:nvPr/>
      </p:nvGrpSpPr>
      <p:grpSpPr>
        <a:xfrm>
          <a:off x="0" y="0"/>
          <a:ext cx="0" cy="0"/>
          <a:chOff x="0" y="0"/>
          <a:chExt cx="0" cy="0"/>
        </a:xfrm>
      </p:grpSpPr>
      <p:sp>
        <p:nvSpPr>
          <p:cNvPr id="10" name="Rectangle 9"/>
          <p:cNvSpPr/>
          <p:nvPr/>
        </p:nvSpPr>
        <p:spPr>
          <a:xfrm>
            <a:off x="8435975" y="573088"/>
            <a:ext cx="85725"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Rectangle 10"/>
          <p:cNvSpPr/>
          <p:nvPr/>
        </p:nvSpPr>
        <p:spPr>
          <a:xfrm>
            <a:off x="8569325" y="573088"/>
            <a:ext cx="576263"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076" name="Title Placeholder 1"/>
          <p:cNvSpPr>
            <a:spLocks noGrp="1"/>
          </p:cNvSpPr>
          <p:nvPr>
            <p:ph type="title"/>
          </p:nvPr>
        </p:nvSpPr>
        <p:spPr bwMode="auto">
          <a:xfrm>
            <a:off x="914400" y="1544638"/>
            <a:ext cx="73152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7" name="Text Placeholder 2"/>
          <p:cNvSpPr>
            <a:spLocks noGrp="1"/>
          </p:cNvSpPr>
          <p:nvPr>
            <p:ph type="body" idx="1"/>
          </p:nvPr>
        </p:nvSpPr>
        <p:spPr bwMode="auto">
          <a:xfrm>
            <a:off x="914400" y="2770188"/>
            <a:ext cx="7315200"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07100" y="549275"/>
            <a:ext cx="1189038" cy="296863"/>
          </a:xfrm>
          <a:prstGeom prst="rect">
            <a:avLst/>
          </a:prstGeom>
        </p:spPr>
        <p:txBody>
          <a:bodyPr vert="horz" lIns="91440" tIns="45720" rIns="91440" bIns="45720" rtlCol="0" anchor="ctr"/>
          <a:lstStyle>
            <a:lvl1pPr algn="l" fontAlgn="auto">
              <a:spcBef>
                <a:spcPts val="0"/>
              </a:spcBef>
              <a:spcAft>
                <a:spcPts val="0"/>
              </a:spcAft>
              <a:defRPr sz="1200">
                <a:solidFill>
                  <a:prstClr val="white">
                    <a:alpha val="50000"/>
                  </a:prstClr>
                </a:solidFill>
                <a:latin typeface="Arial"/>
                <a:cs typeface="+mn-cs"/>
              </a:defRPr>
            </a:lvl1pPr>
          </a:lstStyle>
          <a:p>
            <a:pPr>
              <a:defRPr/>
            </a:pPr>
            <a:fld id="{101F886F-9438-4D3C-B3BE-FD065D6A17A5}" type="datetime1">
              <a:rPr lang="en-US"/>
              <a:pPr>
                <a:defRPr/>
              </a:pPr>
              <a:t>9/30/2019</a:t>
            </a:fld>
            <a:endParaRPr lang="en-US" dirty="0"/>
          </a:p>
        </p:txBody>
      </p:sp>
      <p:sp>
        <p:nvSpPr>
          <p:cNvPr id="6" name="Slide Number Placeholder 5"/>
          <p:cNvSpPr>
            <a:spLocks noGrp="1"/>
          </p:cNvSpPr>
          <p:nvPr>
            <p:ph type="sldNum" sz="quarter" idx="4"/>
          </p:nvPr>
        </p:nvSpPr>
        <p:spPr>
          <a:xfrm>
            <a:off x="7315200" y="549275"/>
            <a:ext cx="939800" cy="301625"/>
          </a:xfrm>
          <a:prstGeom prst="rect">
            <a:avLst/>
          </a:prstGeom>
        </p:spPr>
        <p:txBody>
          <a:bodyPr vert="horz" lIns="91440" tIns="45720" rIns="91440" bIns="45720" rtlCol="0" anchor="ctr"/>
          <a:lstStyle>
            <a:lvl1pPr algn="r" fontAlgn="auto">
              <a:spcBef>
                <a:spcPts val="0"/>
              </a:spcBef>
              <a:spcAft>
                <a:spcPts val="0"/>
              </a:spcAft>
              <a:defRPr sz="1200">
                <a:solidFill>
                  <a:prstClr val="white"/>
                </a:solidFill>
                <a:latin typeface="Arial"/>
                <a:cs typeface="+mn-cs"/>
              </a:defRPr>
            </a:lvl1pPr>
          </a:lstStyle>
          <a:p>
            <a:pPr>
              <a:defRPr/>
            </a:pPr>
            <a:fld id="{D4EC320C-EEBB-4393-82DF-BFDE8136DE79}" type="slidenum">
              <a:rPr lang="en-US"/>
              <a:pPr>
                <a:defRPr/>
              </a:pPr>
              <a:t>‹#›</a:t>
            </a:fld>
            <a:endParaRPr lang="en-US" dirty="0"/>
          </a:p>
        </p:txBody>
      </p:sp>
      <p:sp>
        <p:nvSpPr>
          <p:cNvPr id="5" name="Footer Placeholder 4"/>
          <p:cNvSpPr>
            <a:spLocks noGrp="1"/>
          </p:cNvSpPr>
          <p:nvPr>
            <p:ph type="ftr" sz="quarter" idx="3"/>
          </p:nvPr>
        </p:nvSpPr>
        <p:spPr>
          <a:xfrm>
            <a:off x="6008688" y="855663"/>
            <a:ext cx="2246312" cy="301625"/>
          </a:xfrm>
          <a:prstGeom prst="rect">
            <a:avLst/>
          </a:prstGeom>
        </p:spPr>
        <p:txBody>
          <a:bodyPr vert="horz" lIns="91440" tIns="0" rIns="91440" bIns="45720" rtlCol="0" anchor="t"/>
          <a:lstStyle>
            <a:lvl1pPr algn="l" fontAlgn="auto">
              <a:spcBef>
                <a:spcPts val="0"/>
              </a:spcBef>
              <a:spcAft>
                <a:spcPts val="0"/>
              </a:spcAft>
              <a:defRPr sz="1000">
                <a:solidFill>
                  <a:prstClr val="white"/>
                </a:solidFill>
                <a:latin typeface="Arial"/>
                <a:cs typeface="+mn-cs"/>
              </a:defRPr>
            </a:lvl1pPr>
          </a:lstStyle>
          <a:p>
            <a:pPr>
              <a:defRPr/>
            </a:pPr>
            <a:endParaRPr lang="en-US"/>
          </a:p>
        </p:txBody>
      </p:sp>
    </p:spTree>
  </p:cSld>
  <p:clrMap bg1="dk1" tx1="lt1" bg2="dk2" tx2="lt2" accent1="accent1" accent2="accent2" accent3="accent3" accent4="accent4" accent5="accent5" accent6="accent6" hlink="hlink" folHlink="folHlink"/>
  <p:sldLayoutIdLst>
    <p:sldLayoutId id="2147487633" r:id="rId1"/>
    <p:sldLayoutId id="2147487634" r:id="rId2"/>
    <p:sldLayoutId id="2147487635" r:id="rId3"/>
    <p:sldLayoutId id="2147487636" r:id="rId4"/>
    <p:sldLayoutId id="2147487637" r:id="rId5"/>
    <p:sldLayoutId id="2147487638" r:id="rId6"/>
    <p:sldLayoutId id="2147487639" r:id="rId7"/>
    <p:sldLayoutId id="2147487640" r:id="rId8"/>
    <p:sldLayoutId id="2147487641" r:id="rId9"/>
    <p:sldLayoutId id="2147487642" r:id="rId10"/>
    <p:sldLayoutId id="2147487643" r:id="rId11"/>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ct val="0"/>
        </a:spcAft>
        <a:buClr>
          <a:schemeClr val="tx2"/>
        </a:buClr>
        <a:buFont typeface="Wingdings" pitchFamily="2" charset="2"/>
        <a:buChar char="§"/>
        <a:defRPr sz="2000" kern="1200">
          <a:solidFill>
            <a:schemeClr val="tx1"/>
          </a:solidFill>
          <a:latin typeface="+mn-lt"/>
          <a:ea typeface="+mn-ea"/>
          <a:cs typeface="+mn-cs"/>
        </a:defRPr>
      </a:lvl1pPr>
      <a:lvl2pPr marL="501650" indent="-182563" algn="l" rtl="0" eaLnBrk="0" fontAlgn="base" hangingPunct="0">
        <a:spcBef>
          <a:spcPct val="20000"/>
        </a:spcBef>
        <a:spcAft>
          <a:spcPct val="0"/>
        </a:spcAft>
        <a:buClr>
          <a:schemeClr val="tx2"/>
        </a:buClr>
        <a:buFont typeface="Wingdings" pitchFamily="2" charset="2"/>
        <a:buChar char="§"/>
        <a:defRPr kern="1200">
          <a:solidFill>
            <a:schemeClr val="tx1"/>
          </a:solidFill>
          <a:latin typeface="+mn-lt"/>
          <a:ea typeface="+mn-ea"/>
          <a:cs typeface="+mn-cs"/>
        </a:defRPr>
      </a:lvl2pPr>
      <a:lvl3pPr marL="685800" indent="-182563" algn="l" rtl="0" eaLnBrk="0" fontAlgn="base" hangingPunct="0">
        <a:spcBef>
          <a:spcPct val="20000"/>
        </a:spcBef>
        <a:spcAft>
          <a:spcPct val="0"/>
        </a:spcAft>
        <a:buClr>
          <a:schemeClr val="tx2"/>
        </a:buClr>
        <a:buFont typeface="Wingdings" pitchFamily="2" charset="2"/>
        <a:buChar char="§"/>
        <a:defRPr sz="1600" kern="1200">
          <a:solidFill>
            <a:schemeClr val="tx1"/>
          </a:solidFill>
          <a:latin typeface="+mn-lt"/>
          <a:ea typeface="+mn-ea"/>
          <a:cs typeface="+mn-cs"/>
        </a:defRPr>
      </a:lvl3pPr>
      <a:lvl4pPr marL="914400" indent="-182563" algn="l" rtl="0" eaLnBrk="0" fontAlgn="base" hangingPunct="0">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4pPr>
      <a:lvl5pPr marL="1143000" indent="-182563" algn="l" rtl="0" eaLnBrk="0" fontAlgn="base" hangingPunct="0">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panose="020F0502020204030204"/>
                <a:cs typeface="+mn-cs"/>
              </a:defRPr>
            </a:lvl1pPr>
          </a:lstStyle>
          <a:p>
            <a:pPr>
              <a:defRPr/>
            </a:pPr>
            <a:fld id="{16F1AAFC-8694-4804-AED8-3E7858559E92}" type="datetimeFigureOut">
              <a:rPr lang="en-US"/>
              <a:pPr>
                <a:defRPr/>
              </a:pPr>
              <a:t>9/30/2019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panose="020F0502020204030204"/>
                <a:cs typeface="+mn-cs"/>
              </a:defRPr>
            </a:lvl1pPr>
          </a:lstStyle>
          <a:p>
            <a:pPr>
              <a:defRPr/>
            </a:pPr>
            <a:fld id="{F03518DF-FBFB-4D74-A0DF-774E37A8C5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644" r:id="rId1"/>
    <p:sldLayoutId id="2147487645" r:id="rId2"/>
    <p:sldLayoutId id="2147487646" r:id="rId3"/>
    <p:sldLayoutId id="2147487647" r:id="rId4"/>
    <p:sldLayoutId id="2147487648" r:id="rId5"/>
    <p:sldLayoutId id="2147487649" r:id="rId6"/>
    <p:sldLayoutId id="2147487650" r:id="rId7"/>
    <p:sldLayoutId id="2147487651" r:id="rId8"/>
    <p:sldLayoutId id="2147487652" r:id="rId9"/>
    <p:sldLayoutId id="2147487653" r:id="rId10"/>
    <p:sldLayoutId id="214748765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labavn.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labavn.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lawa.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hyperlink" Target="http://upload.wikimedia.org/wikipedia/en/9/96/Palmdale_Airport_Terminal.jpg" TargetMode="Externa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36.xml"/><Relationship Id="rId5" Type="http://schemas.openxmlformats.org/officeDocument/2006/relationships/image" Target="../media/image10.jpeg"/><Relationship Id="rId4" Type="http://schemas.openxmlformats.org/officeDocument/2006/relationships/hyperlink" Target="https://urldefense.proofpoint.com/v2/url?u=https-3A__vimeo.com_304192330&amp;d=DwMFaQ&amp;c=_EZyq3jpMgV82C-qqw4SRw&amp;r=KkF3cnlaKtnrQuHnP3C50J0nNi6xwuJ7iNmoT-K35SU&amp;m=-Ehpx0njrv8YWYtAj9jCwODceNq4Ok7f6NnXdjn7v4c&amp;s=h_UzHDVy_RhsgMUpPW797DPWuzDIUbiy74gVGnpAQbM&amp;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36.xml"/><Relationship Id="rId6" Type="http://schemas.openxmlformats.org/officeDocument/2006/relationships/hyperlink" Target="http://www.lawa.org/" TargetMode="External"/><Relationship Id="rId5" Type="http://schemas.openxmlformats.org/officeDocument/2006/relationships/image" Target="../media/image15.pn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6.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hyperlink" Target="mailto:gacarter@agile1.com" TargetMode="External"/><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28.xml"/><Relationship Id="rId7" Type="http://schemas.openxmlformats.org/officeDocument/2006/relationships/oleObject" Target="../embeddings/oleObject1.bin"/><Relationship Id="rId2" Type="http://schemas.openxmlformats.org/officeDocument/2006/relationships/slideLayout" Target="../slideLayouts/slideLayout26.xml"/><Relationship Id="rId1" Type="http://schemas.openxmlformats.org/officeDocument/2006/relationships/vmlDrawing" Target="../drawings/vmlDrawing1.vml"/><Relationship Id="rId6" Type="http://schemas.openxmlformats.org/officeDocument/2006/relationships/hyperlink" Target="mailto:businessandjobs@lawa.org" TargetMode="External"/><Relationship Id="rId5" Type="http://schemas.openxmlformats.org/officeDocument/2006/relationships/hyperlink" Target="http://www.jobsatlax.org/" TargetMode="External"/><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rosa@imwis.com"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labavn.org/"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www.lawa.org/bjrc" TargetMode="External"/><Relationship Id="rId4" Type="http://schemas.openxmlformats.org/officeDocument/2006/relationships/hyperlink" Target="http://www.lawa.org/"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lawa.org/"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hyperlink" Target="http://www.labavn.org/" TargetMode="External"/><Relationship Id="rId3" Type="http://schemas.openxmlformats.org/officeDocument/2006/relationships/hyperlink" Target="http://www.lawa.org/bjrc" TargetMode="External"/><Relationship Id="rId7" Type="http://schemas.openxmlformats.org/officeDocument/2006/relationships/hyperlink" Target="http://bca.lacity.org/" TargetMode="External"/><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hyperlink" Target="mailto:rosorio@lawa.org" TargetMode="External"/><Relationship Id="rId5" Type="http://schemas.openxmlformats.org/officeDocument/2006/relationships/hyperlink" Target="http://www.imwis.org/" TargetMode="External"/><Relationship Id="rId4" Type="http://schemas.openxmlformats.org/officeDocument/2006/relationships/hyperlink" Target="http://www.lawa.org/"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extLst/>
        </p:spPr>
        <p:txBody>
          <a:bodyPr/>
          <a:lstStyle/>
          <a:p>
            <a:pPr eaLnBrk="1" fontAlgn="auto" hangingPunct="1">
              <a:spcAft>
                <a:spcPts val="0"/>
              </a:spcAft>
              <a:defRPr/>
            </a:pPr>
            <a:r>
              <a:rPr lang="en-US" sz="4400" dirty="0" smtClean="0"/>
              <a:t>DOING BUSINESS WITH LAWA</a:t>
            </a:r>
          </a:p>
        </p:txBody>
      </p:sp>
      <p:sp>
        <p:nvSpPr>
          <p:cNvPr id="33795" name="Rectangle 3"/>
          <p:cNvSpPr>
            <a:spLocks noGrp="1" noChangeArrowheads="1"/>
          </p:cNvSpPr>
          <p:nvPr>
            <p:ph type="subTitle" idx="1"/>
          </p:nvPr>
        </p:nvSpPr>
        <p:spPr>
          <a:xfrm>
            <a:off x="533400" y="3228975"/>
            <a:ext cx="7854950" cy="1752600"/>
          </a:xfrm>
        </p:spPr>
        <p:txBody>
          <a:bodyPr/>
          <a:lstStyle/>
          <a:p>
            <a:pPr marR="0" eaLnBrk="1" hangingPunct="1"/>
            <a:r>
              <a:rPr lang="en-US" altLang="en-US" smtClean="0"/>
              <a:t>By Procurement Services Division</a:t>
            </a:r>
          </a:p>
        </p:txBody>
      </p:sp>
      <p:sp>
        <p:nvSpPr>
          <p:cNvPr id="2" name="Slide Number Placeholder 1"/>
          <p:cNvSpPr>
            <a:spLocks noGrp="1"/>
          </p:cNvSpPr>
          <p:nvPr>
            <p:ph type="sldNum" sz="quarter" idx="12"/>
          </p:nvPr>
        </p:nvSpPr>
        <p:spPr/>
        <p:txBody>
          <a:bodyPr/>
          <a:lstStyle/>
          <a:p>
            <a:pPr>
              <a:defRPr/>
            </a:pPr>
            <a:fld id="{CD8F6B9D-4E84-4399-AECC-9A514B36C05D}" type="slidenum">
              <a:rPr lang="en-US" smtClean="0"/>
              <a:pPr>
                <a:defRPr/>
              </a:pPr>
              <a:t>1</a:t>
            </a:fld>
            <a:endParaRPr lang="en-US" dirty="0"/>
          </a:p>
        </p:txBody>
      </p:sp>
      <p:sp>
        <p:nvSpPr>
          <p:cNvPr id="33797" name="TextBox 2"/>
          <p:cNvSpPr txBox="1">
            <a:spLocks noChangeArrowheads="1"/>
          </p:cNvSpPr>
          <p:nvPr/>
        </p:nvSpPr>
        <p:spPr bwMode="auto">
          <a:xfrm>
            <a:off x="457200" y="5943600"/>
            <a:ext cx="220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1800" dirty="0">
                <a:latin typeface="Arial" charset="0"/>
              </a:rPr>
              <a:t>Rev. </a:t>
            </a:r>
            <a:r>
              <a:rPr lang="en-US" altLang="en-US" sz="1800" dirty="0" smtClean="0">
                <a:latin typeface="Arial" charset="0"/>
              </a:rPr>
              <a:t>9/2019</a:t>
            </a:r>
            <a:endParaRPr lang="en-US" altLang="en-US" sz="1800" dirty="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63525" y="838200"/>
            <a:ext cx="77724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3200" b="1" i="1">
                <a:solidFill>
                  <a:schemeClr val="tx2"/>
                </a:solidFill>
                <a:latin typeface="Calibri" pitchFamily="34" charset="0"/>
              </a:rPr>
              <a:t>Important Bid Information to Note</a:t>
            </a:r>
          </a:p>
        </p:txBody>
      </p:sp>
      <p:sp>
        <p:nvSpPr>
          <p:cNvPr id="40963" name="Rectangle 3"/>
          <p:cNvSpPr>
            <a:spLocks noGrp="1" noChangeArrowheads="1"/>
          </p:cNvSpPr>
          <p:nvPr>
            <p:ph idx="1"/>
          </p:nvPr>
        </p:nvSpPr>
        <p:spPr>
          <a:xfrm>
            <a:off x="457200" y="1600200"/>
            <a:ext cx="7772400" cy="4976813"/>
          </a:xfrm>
        </p:spPr>
        <p:txBody>
          <a:bodyPr/>
          <a:lstStyle/>
          <a:p>
            <a:pPr eaLnBrk="1" hangingPunct="1">
              <a:lnSpc>
                <a:spcPct val="90000"/>
              </a:lnSpc>
              <a:buClr>
                <a:schemeClr val="tx2"/>
              </a:buClr>
              <a:buSzPct val="90000"/>
              <a:defRPr/>
            </a:pPr>
            <a:r>
              <a:rPr lang="en-US" sz="2000" b="1" dirty="0" smtClean="0">
                <a:latin typeface="Arial" charset="0"/>
              </a:rPr>
              <a:t>NO EXCEPTIONS </a:t>
            </a:r>
            <a:r>
              <a:rPr lang="en-US" sz="2000" dirty="0" smtClean="0">
                <a:latin typeface="Arial" charset="0"/>
              </a:rPr>
              <a:t>to due date and time, as recorded by the Purchasing Office clock and/or fax machine</a:t>
            </a:r>
          </a:p>
          <a:p>
            <a:pPr marL="0" indent="0" eaLnBrk="1" hangingPunct="1">
              <a:lnSpc>
                <a:spcPct val="90000"/>
              </a:lnSpc>
              <a:buClr>
                <a:schemeClr val="tx2"/>
              </a:buClr>
              <a:buSzPct val="90000"/>
              <a:buFont typeface="Wingdings 2" pitchFamily="18" charset="2"/>
              <a:buNone/>
              <a:defRPr/>
            </a:pPr>
            <a:endParaRPr lang="en-US" sz="1600" dirty="0" smtClean="0">
              <a:latin typeface="Arial" charset="0"/>
            </a:endParaRPr>
          </a:p>
          <a:p>
            <a:pPr eaLnBrk="1" hangingPunct="1">
              <a:lnSpc>
                <a:spcPct val="90000"/>
              </a:lnSpc>
              <a:buClr>
                <a:schemeClr val="tx2"/>
              </a:buClr>
              <a:buSzPct val="90000"/>
              <a:defRPr/>
            </a:pPr>
            <a:r>
              <a:rPr lang="en-US" sz="2000" b="1" dirty="0" smtClean="0">
                <a:latin typeface="Arial" charset="0"/>
              </a:rPr>
              <a:t>Buyer’s Name </a:t>
            </a:r>
            <a:r>
              <a:rPr lang="en-US" sz="2000" dirty="0" smtClean="0">
                <a:latin typeface="Arial" charset="0"/>
              </a:rPr>
              <a:t>(for questions &amp; clarifications to be addressed in writing, the sooner the better, to specific buyer  prior to bid due date and time)</a:t>
            </a:r>
          </a:p>
          <a:p>
            <a:pPr eaLnBrk="1" hangingPunct="1">
              <a:lnSpc>
                <a:spcPct val="90000"/>
              </a:lnSpc>
              <a:buClr>
                <a:schemeClr val="tx2"/>
              </a:buClr>
              <a:buSzPct val="90000"/>
              <a:defRPr/>
            </a:pPr>
            <a:endParaRPr lang="en-US" sz="1600" dirty="0" smtClean="0">
              <a:latin typeface="Arial" charset="0"/>
            </a:endParaRPr>
          </a:p>
          <a:p>
            <a:pPr eaLnBrk="1" hangingPunct="1">
              <a:lnSpc>
                <a:spcPct val="90000"/>
              </a:lnSpc>
              <a:buClr>
                <a:schemeClr val="tx2"/>
              </a:buClr>
              <a:buSzPct val="90000"/>
              <a:defRPr/>
            </a:pPr>
            <a:r>
              <a:rPr lang="en-US" sz="2000" b="1" dirty="0" smtClean="0">
                <a:latin typeface="Arial" charset="0"/>
              </a:rPr>
              <a:t>Location </a:t>
            </a:r>
            <a:r>
              <a:rPr lang="en-US" sz="2000" dirty="0" smtClean="0">
                <a:latin typeface="Arial" charset="0"/>
              </a:rPr>
              <a:t>to which bid response should be returned (LAX Airport Purchasing)</a:t>
            </a:r>
          </a:p>
          <a:p>
            <a:pPr eaLnBrk="1" hangingPunct="1">
              <a:lnSpc>
                <a:spcPct val="90000"/>
              </a:lnSpc>
              <a:buClr>
                <a:schemeClr val="tx2"/>
              </a:buClr>
              <a:buSzPct val="90000"/>
              <a:defRPr/>
            </a:pPr>
            <a:endParaRPr lang="en-US" sz="1600" dirty="0" smtClean="0">
              <a:latin typeface="Arial" charset="0"/>
            </a:endParaRPr>
          </a:p>
          <a:p>
            <a:pPr eaLnBrk="1" hangingPunct="1">
              <a:lnSpc>
                <a:spcPct val="90000"/>
              </a:lnSpc>
              <a:buClr>
                <a:schemeClr val="tx2"/>
              </a:buClr>
              <a:buSzPct val="90000"/>
              <a:defRPr/>
            </a:pPr>
            <a:r>
              <a:rPr lang="en-US" sz="2000" b="1" dirty="0" smtClean="0">
                <a:latin typeface="Arial" charset="0"/>
              </a:rPr>
              <a:t>Bidder must sign his/her bid response </a:t>
            </a:r>
            <a:r>
              <a:rPr lang="en-US" sz="2000" dirty="0" smtClean="0">
                <a:latin typeface="Arial" charset="0"/>
              </a:rPr>
              <a:t>and is advised to keep a copy of the response.  </a:t>
            </a:r>
            <a:r>
              <a:rPr lang="en-US" sz="2000" b="1" dirty="0" smtClean="0">
                <a:solidFill>
                  <a:schemeClr val="accent1"/>
                </a:solidFill>
                <a:latin typeface="Arial" charset="0"/>
              </a:rPr>
              <a:t>Bidder shall carefully follow the directions for completing signature per instructions in the RFB.</a:t>
            </a:r>
          </a:p>
          <a:p>
            <a:pPr marL="0" indent="0" eaLnBrk="1" hangingPunct="1">
              <a:lnSpc>
                <a:spcPct val="90000"/>
              </a:lnSpc>
              <a:buClr>
                <a:schemeClr val="tx2"/>
              </a:buClr>
              <a:buSzPct val="90000"/>
              <a:buFont typeface="Wingdings 2" pitchFamily="18" charset="2"/>
              <a:buNone/>
              <a:defRPr/>
            </a:pPr>
            <a:endParaRPr lang="en-US" sz="1600" b="1" dirty="0" smtClean="0">
              <a:solidFill>
                <a:schemeClr val="accent1"/>
              </a:solidFill>
              <a:latin typeface="Arial" charset="0"/>
            </a:endParaRPr>
          </a:p>
          <a:p>
            <a:pPr eaLnBrk="1" hangingPunct="1">
              <a:lnSpc>
                <a:spcPct val="90000"/>
              </a:lnSpc>
              <a:buClr>
                <a:schemeClr val="tx2"/>
              </a:buClr>
              <a:buSzPct val="90000"/>
              <a:defRPr/>
            </a:pPr>
            <a:r>
              <a:rPr lang="en-US" sz="2000" b="1" dirty="0" smtClean="0">
                <a:latin typeface="Arial" charset="0"/>
              </a:rPr>
              <a:t>Bidders must comply with specifications </a:t>
            </a:r>
            <a:r>
              <a:rPr lang="en-US" sz="2000" dirty="0" smtClean="0">
                <a:latin typeface="Arial" charset="0"/>
              </a:rPr>
              <a:t>or explain in writing the exceptions taken with bid response.</a:t>
            </a:r>
          </a:p>
        </p:txBody>
      </p:sp>
      <p:sp>
        <p:nvSpPr>
          <p:cNvPr id="2" name="Slide Number Placeholder 1"/>
          <p:cNvSpPr>
            <a:spLocks noGrp="1"/>
          </p:cNvSpPr>
          <p:nvPr>
            <p:ph type="sldNum" sz="quarter" idx="12"/>
          </p:nvPr>
        </p:nvSpPr>
        <p:spPr/>
        <p:txBody>
          <a:bodyPr/>
          <a:lstStyle/>
          <a:p>
            <a:pPr>
              <a:defRPr/>
            </a:pPr>
            <a:fld id="{FDE81413-BABE-4426-A73B-4A0A4606EB0E}" type="slidenum">
              <a:rPr lang="en-US" smtClean="0"/>
              <a:pPr>
                <a:defRPr/>
              </a:pPr>
              <a:t>10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Effect transition="in" filter="dissolve">
                                      <p:cBhvr>
                                        <p:cTn id="7" dur="500"/>
                                        <p:tgtEl>
                                          <p:spTgt spid="409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4" presetClass="emph" presetSubtype="0" fill="hold" nodeType="clickEffect">
                                  <p:stCondLst>
                                    <p:cond delay="0"/>
                                  </p:stCondLst>
                                  <p:childTnLst>
                                    <p:animClr clrSpc="hsl" dir="cw">
                                      <p:cBhvr override="childStyle">
                                        <p:cTn id="15" dur="500" fill="hold"/>
                                        <p:tgtEl>
                                          <p:spTgt spid="40963">
                                            <p:txEl>
                                              <p:pRg st="0" end="0"/>
                                            </p:txEl>
                                          </p:spTgt>
                                        </p:tgtEl>
                                        <p:attrNameLst>
                                          <p:attrName>style.color</p:attrName>
                                        </p:attrNameLst>
                                      </p:cBhvr>
                                      <p:by>
                                        <p:hsl h="0" s="-12549" l="-25098"/>
                                      </p:by>
                                    </p:animClr>
                                    <p:animClr clrSpc="hsl" dir="cw">
                                      <p:cBhvr>
                                        <p:cTn id="16" dur="500" fill="hold"/>
                                        <p:tgtEl>
                                          <p:spTgt spid="40963">
                                            <p:txEl>
                                              <p:pRg st="0" end="0"/>
                                            </p:txEl>
                                          </p:spTgt>
                                        </p:tgtEl>
                                        <p:attrNameLst>
                                          <p:attrName>fillcolor</p:attrName>
                                        </p:attrNameLst>
                                      </p:cBhvr>
                                      <p:by>
                                        <p:hsl h="0" s="-12549" l="-25098"/>
                                      </p:by>
                                    </p:animClr>
                                    <p:animClr clrSpc="hsl" dir="cw">
                                      <p:cBhvr>
                                        <p:cTn id="17" dur="500" fill="hold"/>
                                        <p:tgtEl>
                                          <p:spTgt spid="40963">
                                            <p:txEl>
                                              <p:pRg st="0" end="0"/>
                                            </p:txEl>
                                          </p:spTgt>
                                        </p:tgtEl>
                                        <p:attrNameLst>
                                          <p:attrName>stroke.color</p:attrName>
                                        </p:attrNameLst>
                                      </p:cBhvr>
                                      <p:by>
                                        <p:hsl h="0" s="-12549" l="-25098"/>
                                      </p:by>
                                    </p:animClr>
                                    <p:set>
                                      <p:cBhvr>
                                        <p:cTn id="18" dur="500" fill="hold"/>
                                        <p:tgtEl>
                                          <p:spTgt spid="40963">
                                            <p:txEl>
                                              <p:pRg st="0" end="0"/>
                                            </p:txEl>
                                          </p:spTgt>
                                        </p:tgtEl>
                                        <p:attrNameLst>
                                          <p:attrName>fill.type</p:attrName>
                                        </p:attrNameLst>
                                      </p:cBhvr>
                                      <p:to>
                                        <p:strVal val="solid"/>
                                      </p:to>
                                    </p:set>
                                  </p:childTnLst>
                                </p:cTn>
                              </p:par>
                              <p:par>
                                <p:cTn id="19" presetID="1" presetClass="entr" presetSubtype="0" fill="hold" nodeType="withEffect">
                                  <p:stCondLst>
                                    <p:cond delay="0"/>
                                  </p:stCondLst>
                                  <p:childTnLst>
                                    <p:set>
                                      <p:cBhvr>
                                        <p:cTn id="20"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mph" presetSubtype="0" fill="hold" nodeType="clickEffect">
                                  <p:stCondLst>
                                    <p:cond delay="0"/>
                                  </p:stCondLst>
                                  <p:childTnLst>
                                    <p:animClr clrSpc="hsl" dir="cw">
                                      <p:cBhvr override="childStyle">
                                        <p:cTn id="24" dur="500" fill="hold"/>
                                        <p:tgtEl>
                                          <p:spTgt spid="40963">
                                            <p:txEl>
                                              <p:pRg st="2" end="2"/>
                                            </p:txEl>
                                          </p:spTgt>
                                        </p:tgtEl>
                                        <p:attrNameLst>
                                          <p:attrName>style.color</p:attrName>
                                        </p:attrNameLst>
                                      </p:cBhvr>
                                      <p:by>
                                        <p:hsl h="0" s="-12549" l="-25098"/>
                                      </p:by>
                                    </p:animClr>
                                    <p:animClr clrSpc="hsl" dir="cw">
                                      <p:cBhvr>
                                        <p:cTn id="25" dur="500" fill="hold"/>
                                        <p:tgtEl>
                                          <p:spTgt spid="40963">
                                            <p:txEl>
                                              <p:pRg st="2" end="2"/>
                                            </p:txEl>
                                          </p:spTgt>
                                        </p:tgtEl>
                                        <p:attrNameLst>
                                          <p:attrName>fillcolor</p:attrName>
                                        </p:attrNameLst>
                                      </p:cBhvr>
                                      <p:by>
                                        <p:hsl h="0" s="-12549" l="-25098"/>
                                      </p:by>
                                    </p:animClr>
                                    <p:animClr clrSpc="hsl" dir="cw">
                                      <p:cBhvr>
                                        <p:cTn id="26" dur="500" fill="hold"/>
                                        <p:tgtEl>
                                          <p:spTgt spid="40963">
                                            <p:txEl>
                                              <p:pRg st="2" end="2"/>
                                            </p:txEl>
                                          </p:spTgt>
                                        </p:tgtEl>
                                        <p:attrNameLst>
                                          <p:attrName>stroke.color</p:attrName>
                                        </p:attrNameLst>
                                      </p:cBhvr>
                                      <p:by>
                                        <p:hsl h="0" s="-12549" l="-25098"/>
                                      </p:by>
                                    </p:animClr>
                                    <p:set>
                                      <p:cBhvr>
                                        <p:cTn id="27" dur="500" fill="hold"/>
                                        <p:tgtEl>
                                          <p:spTgt spid="40963">
                                            <p:txEl>
                                              <p:pRg st="2" end="2"/>
                                            </p:txEl>
                                          </p:spTgt>
                                        </p:tgtEl>
                                        <p:attrNameLst>
                                          <p:attrName>fill.type</p:attrName>
                                        </p:attrNameLst>
                                      </p:cBhvr>
                                      <p:to>
                                        <p:strVal val="solid"/>
                                      </p:to>
                                    </p:set>
                                  </p:childTnLst>
                                </p:cTn>
                              </p:par>
                              <p:par>
                                <p:cTn id="28" presetID="1" presetClass="entr" presetSubtype="0" fill="hold" nodeType="withEffect">
                                  <p:stCondLst>
                                    <p:cond delay="0"/>
                                  </p:stCondLst>
                                  <p:childTnLst>
                                    <p:set>
                                      <p:cBhvr>
                                        <p:cTn id="29"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4" presetClass="emph" presetSubtype="0" fill="hold" nodeType="clickEffect">
                                  <p:stCondLst>
                                    <p:cond delay="0"/>
                                  </p:stCondLst>
                                  <p:childTnLst>
                                    <p:animClr clrSpc="hsl" dir="cw">
                                      <p:cBhvr override="childStyle">
                                        <p:cTn id="33" dur="500" fill="hold"/>
                                        <p:tgtEl>
                                          <p:spTgt spid="40963">
                                            <p:txEl>
                                              <p:pRg st="4" end="4"/>
                                            </p:txEl>
                                          </p:spTgt>
                                        </p:tgtEl>
                                        <p:attrNameLst>
                                          <p:attrName>style.color</p:attrName>
                                        </p:attrNameLst>
                                      </p:cBhvr>
                                      <p:by>
                                        <p:hsl h="0" s="-12549" l="-25098"/>
                                      </p:by>
                                    </p:animClr>
                                    <p:animClr clrSpc="hsl" dir="cw">
                                      <p:cBhvr>
                                        <p:cTn id="34" dur="500" fill="hold"/>
                                        <p:tgtEl>
                                          <p:spTgt spid="40963">
                                            <p:txEl>
                                              <p:pRg st="4" end="4"/>
                                            </p:txEl>
                                          </p:spTgt>
                                        </p:tgtEl>
                                        <p:attrNameLst>
                                          <p:attrName>fillcolor</p:attrName>
                                        </p:attrNameLst>
                                      </p:cBhvr>
                                      <p:by>
                                        <p:hsl h="0" s="-12549" l="-25098"/>
                                      </p:by>
                                    </p:animClr>
                                    <p:animClr clrSpc="hsl" dir="cw">
                                      <p:cBhvr>
                                        <p:cTn id="35" dur="500" fill="hold"/>
                                        <p:tgtEl>
                                          <p:spTgt spid="40963">
                                            <p:txEl>
                                              <p:pRg st="4" end="4"/>
                                            </p:txEl>
                                          </p:spTgt>
                                        </p:tgtEl>
                                        <p:attrNameLst>
                                          <p:attrName>stroke.color</p:attrName>
                                        </p:attrNameLst>
                                      </p:cBhvr>
                                      <p:by>
                                        <p:hsl h="0" s="-12549" l="-25098"/>
                                      </p:by>
                                    </p:animClr>
                                    <p:set>
                                      <p:cBhvr>
                                        <p:cTn id="36" dur="500" fill="hold"/>
                                        <p:tgtEl>
                                          <p:spTgt spid="40963">
                                            <p:txEl>
                                              <p:pRg st="4" end="4"/>
                                            </p:txEl>
                                          </p:spTgt>
                                        </p:tgtEl>
                                        <p:attrNameLst>
                                          <p:attrName>fill.type</p:attrName>
                                        </p:attrNameLst>
                                      </p:cBhvr>
                                      <p:to>
                                        <p:strVal val="solid"/>
                                      </p:to>
                                    </p:set>
                                  </p:childTnLst>
                                </p:cTn>
                              </p:par>
                              <p:par>
                                <p:cTn id="37" presetID="1" presetClass="entr" presetSubtype="0" fill="hold" nodeType="withEffect">
                                  <p:stCondLst>
                                    <p:cond delay="0"/>
                                  </p:stCondLst>
                                  <p:childTnLst>
                                    <p:set>
                                      <p:cBhvr>
                                        <p:cTn id="38"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4" presetClass="emph" presetSubtype="0" fill="hold" nodeType="clickEffect">
                                  <p:stCondLst>
                                    <p:cond delay="0"/>
                                  </p:stCondLst>
                                  <p:childTnLst>
                                    <p:animClr clrSpc="hsl" dir="cw">
                                      <p:cBhvr override="childStyle">
                                        <p:cTn id="42" dur="500" fill="hold"/>
                                        <p:tgtEl>
                                          <p:spTgt spid="40963">
                                            <p:txEl>
                                              <p:pRg st="6" end="6"/>
                                            </p:txEl>
                                          </p:spTgt>
                                        </p:tgtEl>
                                        <p:attrNameLst>
                                          <p:attrName>style.color</p:attrName>
                                        </p:attrNameLst>
                                      </p:cBhvr>
                                      <p:by>
                                        <p:hsl h="0" s="-12549" l="-25098"/>
                                      </p:by>
                                    </p:animClr>
                                    <p:animClr clrSpc="hsl" dir="cw">
                                      <p:cBhvr>
                                        <p:cTn id="43" dur="500" fill="hold"/>
                                        <p:tgtEl>
                                          <p:spTgt spid="40963">
                                            <p:txEl>
                                              <p:pRg st="6" end="6"/>
                                            </p:txEl>
                                          </p:spTgt>
                                        </p:tgtEl>
                                        <p:attrNameLst>
                                          <p:attrName>fillcolor</p:attrName>
                                        </p:attrNameLst>
                                      </p:cBhvr>
                                      <p:by>
                                        <p:hsl h="0" s="-12549" l="-25098"/>
                                      </p:by>
                                    </p:animClr>
                                    <p:animClr clrSpc="hsl" dir="cw">
                                      <p:cBhvr>
                                        <p:cTn id="44" dur="500" fill="hold"/>
                                        <p:tgtEl>
                                          <p:spTgt spid="40963">
                                            <p:txEl>
                                              <p:pRg st="6" end="6"/>
                                            </p:txEl>
                                          </p:spTgt>
                                        </p:tgtEl>
                                        <p:attrNameLst>
                                          <p:attrName>stroke.color</p:attrName>
                                        </p:attrNameLst>
                                      </p:cBhvr>
                                      <p:by>
                                        <p:hsl h="0" s="-12549" l="-25098"/>
                                      </p:by>
                                    </p:animClr>
                                    <p:set>
                                      <p:cBhvr>
                                        <p:cTn id="45" dur="500" fill="hold"/>
                                        <p:tgtEl>
                                          <p:spTgt spid="40963">
                                            <p:txEl>
                                              <p:pRg st="6" end="6"/>
                                            </p:txEl>
                                          </p:spTgt>
                                        </p:tgtEl>
                                        <p:attrNameLst>
                                          <p:attrName>fill.type</p:attrName>
                                        </p:attrNameLst>
                                      </p:cBhvr>
                                      <p:to>
                                        <p:strVal val="solid"/>
                                      </p:to>
                                    </p:set>
                                  </p:childTnLst>
                                </p:cTn>
                              </p:par>
                              <p:par>
                                <p:cTn id="46" presetID="1" presetClass="entr" presetSubtype="0" fill="hold" nodeType="withEffect">
                                  <p:stCondLst>
                                    <p:cond delay="0"/>
                                  </p:stCondLst>
                                  <p:childTnLst>
                                    <p:set>
                                      <p:cBhvr>
                                        <p:cTn id="47" dur="1" fill="hold">
                                          <p:stCondLst>
                                            <p:cond delay="0"/>
                                          </p:stCondLst>
                                        </p:cTn>
                                        <p:tgtEl>
                                          <p:spTgt spid="409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8600" y="914400"/>
            <a:ext cx="8394700" cy="762000"/>
          </a:xfrm>
        </p:spPr>
        <p:txBody>
          <a:bodyPr/>
          <a:lstStyle/>
          <a:p>
            <a:pPr eaLnBrk="1" hangingPunct="1"/>
            <a:r>
              <a:rPr lang="en-US" altLang="en-US" sz="3200" b="1" i="1" smtClean="0"/>
              <a:t>   Please Read, Understand and Agree</a:t>
            </a:r>
          </a:p>
        </p:txBody>
      </p:sp>
      <p:sp>
        <p:nvSpPr>
          <p:cNvPr id="43011" name="Rectangle 3"/>
          <p:cNvSpPr>
            <a:spLocks noGrp="1" noChangeArrowheads="1"/>
          </p:cNvSpPr>
          <p:nvPr>
            <p:ph idx="1"/>
          </p:nvPr>
        </p:nvSpPr>
        <p:spPr>
          <a:xfrm>
            <a:off x="1004888" y="1905000"/>
            <a:ext cx="7058025" cy="3892550"/>
          </a:xfrm>
        </p:spPr>
        <p:txBody>
          <a:bodyPr/>
          <a:lstStyle/>
          <a:p>
            <a:pPr eaLnBrk="1" hangingPunct="1">
              <a:lnSpc>
                <a:spcPct val="90000"/>
              </a:lnSpc>
              <a:buClr>
                <a:schemeClr val="tx2"/>
              </a:buClr>
              <a:buFont typeface="Wingdings" pitchFamily="2" charset="2"/>
              <a:buNone/>
            </a:pPr>
            <a:endParaRPr lang="en-US" altLang="en-US" sz="2800" b="1" smtClean="0">
              <a:solidFill>
                <a:schemeClr val="hlink"/>
              </a:solidFill>
              <a:latin typeface="Arial" charset="0"/>
            </a:endParaRPr>
          </a:p>
          <a:p>
            <a:pPr eaLnBrk="1" hangingPunct="1">
              <a:lnSpc>
                <a:spcPct val="90000"/>
              </a:lnSpc>
              <a:buClr>
                <a:schemeClr val="tx2"/>
              </a:buClr>
            </a:pPr>
            <a:r>
              <a:rPr lang="en-US" altLang="en-US" sz="2400" smtClean="0">
                <a:latin typeface="Arial" charset="0"/>
              </a:rPr>
              <a:t>How prices are to be quoted (Firm fixed price, Total Lump sum, Labor  Rates &amp; Materials, Discount/Mark-up from Price List, etc.)</a:t>
            </a:r>
          </a:p>
          <a:p>
            <a:pPr eaLnBrk="1" hangingPunct="1">
              <a:lnSpc>
                <a:spcPct val="90000"/>
              </a:lnSpc>
              <a:buClr>
                <a:schemeClr val="tx2"/>
              </a:buClr>
            </a:pPr>
            <a:endParaRPr lang="en-US" altLang="en-US" sz="2400" smtClean="0">
              <a:latin typeface="Arial" charset="0"/>
            </a:endParaRPr>
          </a:p>
          <a:p>
            <a:pPr eaLnBrk="1" hangingPunct="1">
              <a:lnSpc>
                <a:spcPct val="90000"/>
              </a:lnSpc>
              <a:buClr>
                <a:schemeClr val="tx2"/>
              </a:buClr>
            </a:pPr>
            <a:r>
              <a:rPr lang="en-US" altLang="en-US" sz="2400" b="1" smtClean="0">
                <a:latin typeface="Arial" charset="0"/>
              </a:rPr>
              <a:t>General Conditions</a:t>
            </a:r>
            <a:r>
              <a:rPr lang="en-US" altLang="en-US" sz="2400" smtClean="0">
                <a:latin typeface="Arial" charset="0"/>
              </a:rPr>
              <a:t> address various issues of bid award, specification change, default by supplier, payments, patent rights, attorney’s fees, bid protest, etc. </a:t>
            </a:r>
          </a:p>
          <a:p>
            <a:pPr eaLnBrk="1" hangingPunct="1">
              <a:lnSpc>
                <a:spcPct val="90000"/>
              </a:lnSpc>
              <a:buFont typeface="Wingdings" pitchFamily="2" charset="2"/>
              <a:buChar char="v"/>
            </a:pPr>
            <a:endParaRPr lang="en-US" altLang="en-US" sz="2400" smtClean="0">
              <a:latin typeface="Arial" charset="0"/>
            </a:endParaRPr>
          </a:p>
        </p:txBody>
      </p:sp>
      <p:sp>
        <p:nvSpPr>
          <p:cNvPr id="2" name="Slide Number Placeholder 1"/>
          <p:cNvSpPr>
            <a:spLocks noGrp="1"/>
          </p:cNvSpPr>
          <p:nvPr>
            <p:ph type="sldNum" sz="quarter" idx="12"/>
          </p:nvPr>
        </p:nvSpPr>
        <p:spPr/>
        <p:txBody>
          <a:bodyPr/>
          <a:lstStyle/>
          <a:p>
            <a:pPr>
              <a:defRPr/>
            </a:pPr>
            <a:fld id="{446F07E2-C914-4A57-9060-FB37C5EEBB34}" type="slidenum">
              <a:rPr lang="en-US" smtClean="0"/>
              <a:pPr>
                <a:defRPr/>
              </a:pPr>
              <a:t>11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dissolve">
                                      <p:cBhvr>
                                        <p:cTn id="7" dur="500"/>
                                        <p:tgtEl>
                                          <p:spTgt spid="43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4" presetClass="emph" presetSubtype="0" fill="hold" nodeType="clickEffect">
                                  <p:stCondLst>
                                    <p:cond delay="0"/>
                                  </p:stCondLst>
                                  <p:childTnLst>
                                    <p:animClr clrSpc="hsl" dir="cw">
                                      <p:cBhvr override="childStyle">
                                        <p:cTn id="15" dur="500" fill="hold"/>
                                        <p:tgtEl>
                                          <p:spTgt spid="43011">
                                            <p:txEl>
                                              <p:pRg st="1" end="1"/>
                                            </p:txEl>
                                          </p:spTgt>
                                        </p:tgtEl>
                                        <p:attrNameLst>
                                          <p:attrName>style.color</p:attrName>
                                        </p:attrNameLst>
                                      </p:cBhvr>
                                      <p:by>
                                        <p:hsl h="0" s="-12549" l="-25098"/>
                                      </p:by>
                                    </p:animClr>
                                    <p:animClr clrSpc="hsl" dir="cw">
                                      <p:cBhvr>
                                        <p:cTn id="16" dur="500" fill="hold"/>
                                        <p:tgtEl>
                                          <p:spTgt spid="43011">
                                            <p:txEl>
                                              <p:pRg st="1" end="1"/>
                                            </p:txEl>
                                          </p:spTgt>
                                        </p:tgtEl>
                                        <p:attrNameLst>
                                          <p:attrName>fillcolor</p:attrName>
                                        </p:attrNameLst>
                                      </p:cBhvr>
                                      <p:by>
                                        <p:hsl h="0" s="-12549" l="-25098"/>
                                      </p:by>
                                    </p:animClr>
                                    <p:animClr clrSpc="hsl" dir="cw">
                                      <p:cBhvr>
                                        <p:cTn id="17" dur="500" fill="hold"/>
                                        <p:tgtEl>
                                          <p:spTgt spid="43011">
                                            <p:txEl>
                                              <p:pRg st="1" end="1"/>
                                            </p:txEl>
                                          </p:spTgt>
                                        </p:tgtEl>
                                        <p:attrNameLst>
                                          <p:attrName>stroke.color</p:attrName>
                                        </p:attrNameLst>
                                      </p:cBhvr>
                                      <p:by>
                                        <p:hsl h="0" s="-12549" l="-25098"/>
                                      </p:by>
                                    </p:animClr>
                                    <p:set>
                                      <p:cBhvr>
                                        <p:cTn id="18" dur="500" fill="hold"/>
                                        <p:tgtEl>
                                          <p:spTgt spid="43011">
                                            <p:txEl>
                                              <p:pRg st="1" end="1"/>
                                            </p:txEl>
                                          </p:spTgt>
                                        </p:tgtEl>
                                        <p:attrNameLst>
                                          <p:attrName>fill.type</p:attrName>
                                        </p:attrNameLst>
                                      </p:cBhvr>
                                      <p:to>
                                        <p:strVal val="solid"/>
                                      </p:to>
                                    </p:set>
                                  </p:childTnLst>
                                </p:cTn>
                              </p:par>
                              <p:par>
                                <p:cTn id="19" presetID="1" presetClass="entr" presetSubtype="0" fill="hold" nodeType="withEffect">
                                  <p:stCondLst>
                                    <p:cond delay="0"/>
                                  </p:stCondLst>
                                  <p:childTnLst>
                                    <p:set>
                                      <p:cBhvr>
                                        <p:cTn id="20"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idx="1"/>
          </p:nvPr>
        </p:nvSpPr>
        <p:spPr>
          <a:xfrm>
            <a:off x="381000" y="1543050"/>
            <a:ext cx="8077200" cy="5010150"/>
          </a:xfrm>
        </p:spPr>
        <p:txBody>
          <a:bodyPr/>
          <a:lstStyle/>
          <a:p>
            <a:pPr eaLnBrk="1" hangingPunct="1">
              <a:lnSpc>
                <a:spcPct val="80000"/>
              </a:lnSpc>
              <a:buClr>
                <a:schemeClr val="tx2"/>
              </a:buClr>
              <a:defRPr/>
            </a:pPr>
            <a:r>
              <a:rPr lang="en-US" sz="2400" b="1" dirty="0" smtClean="0">
                <a:latin typeface="Arial" charset="0"/>
              </a:rPr>
              <a:t>Specifications, Make/Model of equipment or parts </a:t>
            </a:r>
            <a:r>
              <a:rPr lang="en-US" sz="2400" dirty="0" smtClean="0">
                <a:latin typeface="Arial" charset="0"/>
              </a:rPr>
              <a:t>When bidding on an alternate brand, make sure to specify the alternate brand and model number offered </a:t>
            </a:r>
          </a:p>
          <a:p>
            <a:pPr eaLnBrk="1" hangingPunct="1">
              <a:lnSpc>
                <a:spcPct val="80000"/>
              </a:lnSpc>
              <a:buClr>
                <a:schemeClr val="tx2"/>
              </a:buClr>
              <a:defRPr/>
            </a:pPr>
            <a:endParaRPr lang="en-US" sz="2400" dirty="0" smtClean="0">
              <a:latin typeface="Arial" charset="0"/>
            </a:endParaRPr>
          </a:p>
          <a:p>
            <a:pPr eaLnBrk="1" hangingPunct="1">
              <a:lnSpc>
                <a:spcPct val="80000"/>
              </a:lnSpc>
              <a:buClr>
                <a:schemeClr val="tx2"/>
              </a:buClr>
              <a:defRPr/>
            </a:pPr>
            <a:r>
              <a:rPr lang="en-US" sz="2400" b="1" dirty="0" smtClean="0">
                <a:latin typeface="Arial" charset="0"/>
              </a:rPr>
              <a:t>Bid Response and Administrative Requirements must</a:t>
            </a:r>
            <a:r>
              <a:rPr lang="en-US" sz="2400" dirty="0" smtClean="0">
                <a:latin typeface="Arial" charset="0"/>
              </a:rPr>
              <a:t> be filled out and returned complete, as received </a:t>
            </a:r>
          </a:p>
          <a:p>
            <a:pPr eaLnBrk="1" hangingPunct="1">
              <a:lnSpc>
                <a:spcPct val="80000"/>
              </a:lnSpc>
              <a:buClr>
                <a:schemeClr val="tx2"/>
              </a:buClr>
              <a:defRPr/>
            </a:pPr>
            <a:endParaRPr lang="en-US" sz="2400" dirty="0" smtClean="0">
              <a:latin typeface="Arial" charset="0"/>
            </a:endParaRPr>
          </a:p>
          <a:p>
            <a:pPr eaLnBrk="1" hangingPunct="1">
              <a:lnSpc>
                <a:spcPct val="80000"/>
              </a:lnSpc>
              <a:buClr>
                <a:schemeClr val="tx2"/>
              </a:buClr>
              <a:defRPr/>
            </a:pPr>
            <a:r>
              <a:rPr lang="en-US" sz="2400" dirty="0" smtClean="0">
                <a:latin typeface="Arial" charset="0"/>
              </a:rPr>
              <a:t>If certified with City of Los Angeles, claim </a:t>
            </a:r>
            <a:r>
              <a:rPr lang="en-US" sz="2400" b="1" dirty="0" smtClean="0">
                <a:solidFill>
                  <a:srgbClr val="FF0000"/>
                </a:solidFill>
                <a:latin typeface="Arial" charset="0"/>
              </a:rPr>
              <a:t>either</a:t>
            </a:r>
            <a:r>
              <a:rPr lang="en-US" sz="2400" b="1" dirty="0" smtClean="0">
                <a:latin typeface="Arial" charset="0"/>
              </a:rPr>
              <a:t> </a:t>
            </a:r>
            <a:r>
              <a:rPr lang="en-US" sz="2400" b="1" u="sng" dirty="0" smtClean="0">
                <a:solidFill>
                  <a:schemeClr val="accent1"/>
                </a:solidFill>
                <a:latin typeface="Arial" charset="0"/>
              </a:rPr>
              <a:t>Small Local Business (SLB)</a:t>
            </a:r>
            <a:r>
              <a:rPr lang="en-US" sz="2400" b="1" dirty="0" smtClean="0">
                <a:solidFill>
                  <a:schemeClr val="accent1"/>
                </a:solidFill>
                <a:latin typeface="Arial" charset="0"/>
              </a:rPr>
              <a:t> preference </a:t>
            </a:r>
            <a:r>
              <a:rPr lang="en-US" sz="2400" dirty="0" smtClean="0">
                <a:solidFill>
                  <a:schemeClr val="accent1"/>
                </a:solidFill>
                <a:latin typeface="Arial" charset="0"/>
              </a:rPr>
              <a:t>and submit SLB # </a:t>
            </a:r>
            <a:r>
              <a:rPr lang="en-US" sz="2400" b="1" dirty="0" smtClean="0">
                <a:solidFill>
                  <a:srgbClr val="FF0000"/>
                </a:solidFill>
                <a:latin typeface="Arial" charset="0"/>
              </a:rPr>
              <a:t>or</a:t>
            </a:r>
            <a:r>
              <a:rPr lang="en-US" sz="2400" dirty="0" smtClean="0">
                <a:solidFill>
                  <a:schemeClr val="accent1"/>
                </a:solidFill>
                <a:latin typeface="Arial" charset="0"/>
              </a:rPr>
              <a:t> </a:t>
            </a:r>
            <a:r>
              <a:rPr lang="en-US" sz="2400" b="1" u="sng" dirty="0" smtClean="0">
                <a:solidFill>
                  <a:schemeClr val="accent1"/>
                </a:solidFill>
                <a:latin typeface="Arial" charset="0"/>
              </a:rPr>
              <a:t>Local Business Enterprise (LBE)</a:t>
            </a:r>
            <a:r>
              <a:rPr lang="en-US" sz="2400" b="1" dirty="0" smtClean="0">
                <a:solidFill>
                  <a:schemeClr val="accent1"/>
                </a:solidFill>
                <a:latin typeface="Arial" charset="0"/>
              </a:rPr>
              <a:t> preference </a:t>
            </a:r>
            <a:r>
              <a:rPr lang="en-US" sz="2400" dirty="0" smtClean="0">
                <a:solidFill>
                  <a:schemeClr val="accent1"/>
                </a:solidFill>
                <a:latin typeface="Arial" charset="0"/>
              </a:rPr>
              <a:t>and register on LABAVN </a:t>
            </a:r>
            <a:r>
              <a:rPr lang="en-US" sz="2400" dirty="0" smtClean="0">
                <a:latin typeface="Arial" charset="0"/>
              </a:rPr>
              <a:t>(will provide details later regarding SLB and LBE certification)</a:t>
            </a:r>
            <a:endParaRPr lang="en-US" sz="2400" dirty="0">
              <a:latin typeface="Arial" charset="0"/>
            </a:endParaRPr>
          </a:p>
          <a:p>
            <a:pPr marL="0" indent="0" eaLnBrk="1" hangingPunct="1">
              <a:lnSpc>
                <a:spcPct val="80000"/>
              </a:lnSpc>
              <a:buClr>
                <a:schemeClr val="tx2"/>
              </a:buClr>
              <a:buFont typeface="Wingdings 2" pitchFamily="18" charset="2"/>
              <a:buNone/>
              <a:defRPr/>
            </a:pPr>
            <a:endParaRPr lang="en-US" sz="2400" b="1" u="sng" dirty="0" smtClean="0">
              <a:latin typeface="Arial" charset="0"/>
            </a:endParaRPr>
          </a:p>
          <a:p>
            <a:pPr eaLnBrk="1" hangingPunct="1">
              <a:lnSpc>
                <a:spcPct val="80000"/>
              </a:lnSpc>
              <a:buClr>
                <a:schemeClr val="tx2"/>
              </a:buClr>
              <a:defRPr/>
            </a:pPr>
            <a:r>
              <a:rPr lang="en-US" sz="2400" b="1" dirty="0" smtClean="0">
                <a:latin typeface="Arial" charset="0"/>
              </a:rPr>
              <a:t>Fill out Contractor’s License Requirements</a:t>
            </a:r>
            <a:r>
              <a:rPr lang="en-US" sz="2400" dirty="0" smtClean="0">
                <a:latin typeface="Arial" charset="0"/>
              </a:rPr>
              <a:t>, if applicable.</a:t>
            </a:r>
          </a:p>
        </p:txBody>
      </p:sp>
      <p:sp>
        <p:nvSpPr>
          <p:cNvPr id="45059" name="Rectangle 3"/>
          <p:cNvSpPr>
            <a:spLocks noChangeArrowheads="1"/>
          </p:cNvSpPr>
          <p:nvPr/>
        </p:nvSpPr>
        <p:spPr bwMode="auto">
          <a:xfrm>
            <a:off x="533400" y="744538"/>
            <a:ext cx="7620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3200" b="1" i="1" dirty="0">
                <a:solidFill>
                  <a:schemeClr val="tx2"/>
                </a:solidFill>
                <a:latin typeface="+mj-lt"/>
                <a:cs typeface="Times New Roman" pitchFamily="18" charset="0"/>
              </a:rPr>
              <a:t>Submit Where and as Required</a:t>
            </a:r>
            <a:endParaRPr lang="en-US" sz="3200" b="1" i="1" dirty="0">
              <a:solidFill>
                <a:schemeClr val="tx2"/>
              </a:solidFill>
              <a:effectLst>
                <a:outerShdw blurRad="38100" dist="38100" dir="2700000" algn="tl">
                  <a:srgbClr val="C0C0C0"/>
                </a:outerShdw>
              </a:effectLst>
              <a:latin typeface="+mj-lt"/>
              <a:cs typeface="Times New Roman" pitchFamily="18" charset="0"/>
            </a:endParaRPr>
          </a:p>
        </p:txBody>
      </p:sp>
      <p:sp>
        <p:nvSpPr>
          <p:cNvPr id="2" name="Slide Number Placeholder 1"/>
          <p:cNvSpPr>
            <a:spLocks noGrp="1"/>
          </p:cNvSpPr>
          <p:nvPr>
            <p:ph type="sldNum" sz="quarter" idx="12"/>
          </p:nvPr>
        </p:nvSpPr>
        <p:spPr/>
        <p:txBody>
          <a:bodyPr/>
          <a:lstStyle/>
          <a:p>
            <a:pPr>
              <a:defRPr/>
            </a:pPr>
            <a:fld id="{D6C66B1B-5AC2-475E-A1D9-4A68577BBD6A}" type="slidenum">
              <a:rPr lang="en-US" smtClean="0"/>
              <a:pPr>
                <a:defRPr/>
              </a:pPr>
              <a:t>12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dissolve">
                                      <p:cBhvr>
                                        <p:cTn id="7" dur="500"/>
                                        <p:tgtEl>
                                          <p:spTgt spid="45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5058">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4" presetClass="emph" presetSubtype="0" fill="hold" nodeType="clickEffect">
                                  <p:stCondLst>
                                    <p:cond delay="0"/>
                                  </p:stCondLst>
                                  <p:childTnLst>
                                    <p:animClr clrSpc="hsl" dir="cw">
                                      <p:cBhvr override="childStyle">
                                        <p:cTn id="15" dur="500" fill="hold"/>
                                        <p:tgtEl>
                                          <p:spTgt spid="45058">
                                            <p:txEl>
                                              <p:pRg st="0" end="0"/>
                                            </p:txEl>
                                          </p:spTgt>
                                        </p:tgtEl>
                                        <p:attrNameLst>
                                          <p:attrName>style.color</p:attrName>
                                        </p:attrNameLst>
                                      </p:cBhvr>
                                      <p:by>
                                        <p:hsl h="0" s="-12549" l="-25098"/>
                                      </p:by>
                                    </p:animClr>
                                    <p:animClr clrSpc="hsl" dir="cw">
                                      <p:cBhvr>
                                        <p:cTn id="16" dur="500" fill="hold"/>
                                        <p:tgtEl>
                                          <p:spTgt spid="45058">
                                            <p:txEl>
                                              <p:pRg st="0" end="0"/>
                                            </p:txEl>
                                          </p:spTgt>
                                        </p:tgtEl>
                                        <p:attrNameLst>
                                          <p:attrName>fillcolor</p:attrName>
                                        </p:attrNameLst>
                                      </p:cBhvr>
                                      <p:by>
                                        <p:hsl h="0" s="-12549" l="-25098"/>
                                      </p:by>
                                    </p:animClr>
                                    <p:animClr clrSpc="hsl" dir="cw">
                                      <p:cBhvr>
                                        <p:cTn id="17" dur="500" fill="hold"/>
                                        <p:tgtEl>
                                          <p:spTgt spid="45058">
                                            <p:txEl>
                                              <p:pRg st="0" end="0"/>
                                            </p:txEl>
                                          </p:spTgt>
                                        </p:tgtEl>
                                        <p:attrNameLst>
                                          <p:attrName>stroke.color</p:attrName>
                                        </p:attrNameLst>
                                      </p:cBhvr>
                                      <p:by>
                                        <p:hsl h="0" s="-12549" l="-25098"/>
                                      </p:by>
                                    </p:animClr>
                                    <p:set>
                                      <p:cBhvr>
                                        <p:cTn id="18" dur="500" fill="hold"/>
                                        <p:tgtEl>
                                          <p:spTgt spid="45058">
                                            <p:txEl>
                                              <p:pRg st="0" end="0"/>
                                            </p:txEl>
                                          </p:spTgt>
                                        </p:tgtEl>
                                        <p:attrNameLst>
                                          <p:attrName>fill.type</p:attrName>
                                        </p:attrNameLst>
                                      </p:cBhvr>
                                      <p:to>
                                        <p:strVal val="solid"/>
                                      </p:to>
                                    </p:set>
                                  </p:childTnLst>
                                </p:cTn>
                              </p:par>
                              <p:par>
                                <p:cTn id="19" presetID="1" presetClass="entr" presetSubtype="0" fill="hold" nodeType="withEffect">
                                  <p:stCondLst>
                                    <p:cond delay="0"/>
                                  </p:stCondLst>
                                  <p:childTnLst>
                                    <p:set>
                                      <p:cBhvr>
                                        <p:cTn id="20" dur="1" fill="hold">
                                          <p:stCondLst>
                                            <p:cond delay="0"/>
                                          </p:stCondLst>
                                        </p:cTn>
                                        <p:tgtEl>
                                          <p:spTgt spid="45058">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mph" presetSubtype="0" fill="hold" nodeType="clickEffect">
                                  <p:stCondLst>
                                    <p:cond delay="0"/>
                                  </p:stCondLst>
                                  <p:childTnLst>
                                    <p:animClr clrSpc="hsl" dir="cw">
                                      <p:cBhvr override="childStyle">
                                        <p:cTn id="24" dur="500" fill="hold"/>
                                        <p:tgtEl>
                                          <p:spTgt spid="45058">
                                            <p:txEl>
                                              <p:pRg st="2" end="2"/>
                                            </p:txEl>
                                          </p:spTgt>
                                        </p:tgtEl>
                                        <p:attrNameLst>
                                          <p:attrName>style.color</p:attrName>
                                        </p:attrNameLst>
                                      </p:cBhvr>
                                      <p:by>
                                        <p:hsl h="0" s="-12549" l="-25098"/>
                                      </p:by>
                                    </p:animClr>
                                    <p:animClr clrSpc="hsl" dir="cw">
                                      <p:cBhvr>
                                        <p:cTn id="25" dur="500" fill="hold"/>
                                        <p:tgtEl>
                                          <p:spTgt spid="45058">
                                            <p:txEl>
                                              <p:pRg st="2" end="2"/>
                                            </p:txEl>
                                          </p:spTgt>
                                        </p:tgtEl>
                                        <p:attrNameLst>
                                          <p:attrName>fillcolor</p:attrName>
                                        </p:attrNameLst>
                                      </p:cBhvr>
                                      <p:by>
                                        <p:hsl h="0" s="-12549" l="-25098"/>
                                      </p:by>
                                    </p:animClr>
                                    <p:animClr clrSpc="hsl" dir="cw">
                                      <p:cBhvr>
                                        <p:cTn id="26" dur="500" fill="hold"/>
                                        <p:tgtEl>
                                          <p:spTgt spid="45058">
                                            <p:txEl>
                                              <p:pRg st="2" end="2"/>
                                            </p:txEl>
                                          </p:spTgt>
                                        </p:tgtEl>
                                        <p:attrNameLst>
                                          <p:attrName>stroke.color</p:attrName>
                                        </p:attrNameLst>
                                      </p:cBhvr>
                                      <p:by>
                                        <p:hsl h="0" s="-12549" l="-25098"/>
                                      </p:by>
                                    </p:animClr>
                                    <p:set>
                                      <p:cBhvr>
                                        <p:cTn id="27" dur="500" fill="hold"/>
                                        <p:tgtEl>
                                          <p:spTgt spid="45058">
                                            <p:txEl>
                                              <p:pRg st="2" end="2"/>
                                            </p:txEl>
                                          </p:spTgt>
                                        </p:tgtEl>
                                        <p:attrNameLst>
                                          <p:attrName>fill.type</p:attrName>
                                        </p:attrNameLst>
                                      </p:cBhvr>
                                      <p:to>
                                        <p:strVal val="solid"/>
                                      </p:to>
                                    </p:set>
                                  </p:childTnLst>
                                </p:cTn>
                              </p:par>
                              <p:par>
                                <p:cTn id="28" presetID="1" presetClass="entr" presetSubtype="0" fill="hold" nodeType="withEffect">
                                  <p:stCondLst>
                                    <p:cond delay="0"/>
                                  </p:stCondLst>
                                  <p:childTnLst>
                                    <p:set>
                                      <p:cBhvr>
                                        <p:cTn id="29" dur="1" fill="hold">
                                          <p:stCondLst>
                                            <p:cond delay="0"/>
                                          </p:stCondLst>
                                        </p:cTn>
                                        <p:tgtEl>
                                          <p:spTgt spid="45058">
                                            <p:txEl>
                                              <p:pRg st="4" end="4"/>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4" presetClass="emph" presetSubtype="0" fill="hold" nodeType="clickEffect">
                                  <p:stCondLst>
                                    <p:cond delay="0"/>
                                  </p:stCondLst>
                                  <p:childTnLst>
                                    <p:animClr clrSpc="hsl" dir="cw">
                                      <p:cBhvr override="childStyle">
                                        <p:cTn id="33" dur="500" fill="hold"/>
                                        <p:tgtEl>
                                          <p:spTgt spid="45058">
                                            <p:txEl>
                                              <p:pRg st="4" end="4"/>
                                            </p:txEl>
                                          </p:spTgt>
                                        </p:tgtEl>
                                        <p:attrNameLst>
                                          <p:attrName>style.color</p:attrName>
                                        </p:attrNameLst>
                                      </p:cBhvr>
                                      <p:by>
                                        <p:hsl h="0" s="-12549" l="-25098"/>
                                      </p:by>
                                    </p:animClr>
                                    <p:animClr clrSpc="hsl" dir="cw">
                                      <p:cBhvr>
                                        <p:cTn id="34" dur="500" fill="hold"/>
                                        <p:tgtEl>
                                          <p:spTgt spid="45058">
                                            <p:txEl>
                                              <p:pRg st="4" end="4"/>
                                            </p:txEl>
                                          </p:spTgt>
                                        </p:tgtEl>
                                        <p:attrNameLst>
                                          <p:attrName>fillcolor</p:attrName>
                                        </p:attrNameLst>
                                      </p:cBhvr>
                                      <p:by>
                                        <p:hsl h="0" s="-12549" l="-25098"/>
                                      </p:by>
                                    </p:animClr>
                                    <p:animClr clrSpc="hsl" dir="cw">
                                      <p:cBhvr>
                                        <p:cTn id="35" dur="500" fill="hold"/>
                                        <p:tgtEl>
                                          <p:spTgt spid="45058">
                                            <p:txEl>
                                              <p:pRg st="4" end="4"/>
                                            </p:txEl>
                                          </p:spTgt>
                                        </p:tgtEl>
                                        <p:attrNameLst>
                                          <p:attrName>stroke.color</p:attrName>
                                        </p:attrNameLst>
                                      </p:cBhvr>
                                      <p:by>
                                        <p:hsl h="0" s="-12549" l="-25098"/>
                                      </p:by>
                                    </p:animClr>
                                    <p:set>
                                      <p:cBhvr>
                                        <p:cTn id="36" dur="500" fill="hold"/>
                                        <p:tgtEl>
                                          <p:spTgt spid="45058">
                                            <p:txEl>
                                              <p:pRg st="4" end="4"/>
                                            </p:txEl>
                                          </p:spTgt>
                                        </p:tgtEl>
                                        <p:attrNameLst>
                                          <p:attrName>fill.type</p:attrName>
                                        </p:attrNameLst>
                                      </p:cBhvr>
                                      <p:to>
                                        <p:strVal val="solid"/>
                                      </p:to>
                                    </p:set>
                                  </p:childTnLst>
                                </p:cTn>
                              </p:par>
                              <p:par>
                                <p:cTn id="37" presetID="1" presetClass="entr" presetSubtype="0" fill="hold" nodeType="withEffect">
                                  <p:stCondLst>
                                    <p:cond delay="0"/>
                                  </p:stCondLst>
                                  <p:childTnLst>
                                    <p:set>
                                      <p:cBhvr>
                                        <p:cTn id="38" dur="1" fill="hold">
                                          <p:stCondLst>
                                            <p:cond delay="0"/>
                                          </p:stCondLst>
                                        </p:cTn>
                                        <p:tgtEl>
                                          <p:spTgt spid="4505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idx="1"/>
          </p:nvPr>
        </p:nvSpPr>
        <p:spPr>
          <a:xfrm>
            <a:off x="533400" y="1531938"/>
            <a:ext cx="8001000" cy="4945062"/>
          </a:xfrm>
        </p:spPr>
        <p:txBody>
          <a:bodyPr/>
          <a:lstStyle/>
          <a:p>
            <a:pPr eaLnBrk="1" hangingPunct="1">
              <a:lnSpc>
                <a:spcPct val="80000"/>
              </a:lnSpc>
              <a:buClr>
                <a:schemeClr val="tx2"/>
              </a:buClr>
            </a:pPr>
            <a:r>
              <a:rPr lang="en-US" altLang="en-US" sz="2400" b="1" smtClean="0">
                <a:latin typeface="Arial" charset="0"/>
              </a:rPr>
              <a:t>Invoice </a:t>
            </a:r>
            <a:r>
              <a:rPr lang="en-US" altLang="en-US" sz="2400" smtClean="0">
                <a:latin typeface="Arial" charset="0"/>
              </a:rPr>
              <a:t>must be submitted in compliance with Invoice Instruction sheet provided in the bid</a:t>
            </a:r>
          </a:p>
          <a:p>
            <a:pPr eaLnBrk="1" hangingPunct="1">
              <a:lnSpc>
                <a:spcPct val="80000"/>
              </a:lnSpc>
              <a:buClr>
                <a:schemeClr val="tx2"/>
              </a:buClr>
            </a:pPr>
            <a:endParaRPr lang="en-US" altLang="en-US" sz="1200" smtClean="0">
              <a:latin typeface="Arial" charset="0"/>
            </a:endParaRPr>
          </a:p>
          <a:p>
            <a:pPr eaLnBrk="1" hangingPunct="1">
              <a:lnSpc>
                <a:spcPct val="80000"/>
              </a:lnSpc>
              <a:buClr>
                <a:schemeClr val="tx2"/>
              </a:buClr>
            </a:pPr>
            <a:r>
              <a:rPr lang="en-US" altLang="en-US" sz="2400" b="1" smtClean="0">
                <a:latin typeface="Arial" charset="0"/>
              </a:rPr>
              <a:t>Payment Terms </a:t>
            </a:r>
            <a:r>
              <a:rPr lang="en-US" altLang="en-US" sz="2400" smtClean="0">
                <a:latin typeface="Arial" charset="0"/>
              </a:rPr>
              <a:t>(Discount offered for payment of 25 days and greater) are taken into consideration for award</a:t>
            </a:r>
            <a:endParaRPr lang="en-US" altLang="en-US" sz="1200" smtClean="0">
              <a:latin typeface="Arial" charset="0"/>
            </a:endParaRPr>
          </a:p>
          <a:p>
            <a:pPr eaLnBrk="1" hangingPunct="1">
              <a:lnSpc>
                <a:spcPct val="80000"/>
              </a:lnSpc>
              <a:buClr>
                <a:schemeClr val="tx2"/>
              </a:buClr>
            </a:pPr>
            <a:r>
              <a:rPr lang="en-US" altLang="en-US" sz="2400" smtClean="0">
                <a:latin typeface="Arial" charset="0"/>
              </a:rPr>
              <a:t>Be aware of and comply with</a:t>
            </a:r>
            <a:r>
              <a:rPr lang="en-US" altLang="en-US" sz="2400" b="1" smtClean="0">
                <a:latin typeface="Arial" charset="0"/>
              </a:rPr>
              <a:t> time and delivery requirements </a:t>
            </a:r>
            <a:r>
              <a:rPr lang="en-US" altLang="en-US" sz="2400" smtClean="0">
                <a:latin typeface="Arial" charset="0"/>
              </a:rPr>
              <a:t>(see Bid/Specifications)</a:t>
            </a:r>
          </a:p>
          <a:p>
            <a:pPr eaLnBrk="1" hangingPunct="1">
              <a:lnSpc>
                <a:spcPct val="80000"/>
              </a:lnSpc>
              <a:buClr>
                <a:schemeClr val="tx2"/>
              </a:buClr>
            </a:pPr>
            <a:endParaRPr lang="en-US" altLang="en-US" sz="1200" smtClean="0">
              <a:latin typeface="Arial" charset="0"/>
            </a:endParaRPr>
          </a:p>
          <a:p>
            <a:pPr eaLnBrk="1" hangingPunct="1">
              <a:lnSpc>
                <a:spcPct val="80000"/>
              </a:lnSpc>
              <a:buClr>
                <a:schemeClr val="tx2"/>
              </a:buClr>
            </a:pPr>
            <a:r>
              <a:rPr lang="en-US" altLang="en-US" sz="2400" b="1" smtClean="0">
                <a:latin typeface="Arial" charset="0"/>
              </a:rPr>
              <a:t>Promotional materials, testimonials, and brochures </a:t>
            </a:r>
            <a:r>
              <a:rPr lang="en-US" altLang="en-US" sz="2400" smtClean="0">
                <a:latin typeface="Arial" charset="0"/>
              </a:rPr>
              <a:t>are not required in the bid response, unless specifically requested</a:t>
            </a:r>
          </a:p>
          <a:p>
            <a:pPr eaLnBrk="1" hangingPunct="1">
              <a:lnSpc>
                <a:spcPct val="80000"/>
              </a:lnSpc>
              <a:buClr>
                <a:schemeClr val="tx2"/>
              </a:buClr>
            </a:pPr>
            <a:endParaRPr lang="en-US" altLang="en-US" sz="1200" smtClean="0">
              <a:latin typeface="Arial" charset="0"/>
            </a:endParaRPr>
          </a:p>
          <a:p>
            <a:pPr eaLnBrk="1" hangingPunct="1">
              <a:lnSpc>
                <a:spcPct val="80000"/>
              </a:lnSpc>
              <a:buClr>
                <a:schemeClr val="tx2"/>
              </a:buClr>
            </a:pPr>
            <a:r>
              <a:rPr lang="en-US" altLang="en-US" sz="2400" b="1" smtClean="0">
                <a:latin typeface="Arial" charset="0"/>
              </a:rPr>
              <a:t>Bid Results</a:t>
            </a:r>
            <a:r>
              <a:rPr lang="en-US" altLang="en-US" sz="2400" smtClean="0">
                <a:latin typeface="Arial" charset="0"/>
              </a:rPr>
              <a:t> are available within 1 week of the bid due date at </a:t>
            </a:r>
            <a:r>
              <a:rPr lang="en-US" altLang="en-US" sz="2400" smtClean="0">
                <a:latin typeface="Arial" charset="0"/>
                <a:hlinkClick r:id="rId3"/>
              </a:rPr>
              <a:t>www.labavn.org</a:t>
            </a:r>
            <a:r>
              <a:rPr lang="en-US" altLang="en-US" sz="2400" smtClean="0">
                <a:latin typeface="Arial" charset="0"/>
              </a:rPr>
              <a:t>.</a:t>
            </a:r>
          </a:p>
        </p:txBody>
      </p:sp>
      <p:sp>
        <p:nvSpPr>
          <p:cNvPr id="47107" name="Rectangle 3"/>
          <p:cNvSpPr>
            <a:spLocks noChangeArrowheads="1"/>
          </p:cNvSpPr>
          <p:nvPr/>
        </p:nvSpPr>
        <p:spPr bwMode="auto">
          <a:xfrm>
            <a:off x="396875" y="914400"/>
            <a:ext cx="76962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tx2"/>
              </a:buClr>
              <a:buFont typeface="Wingdings" pitchFamily="2" charset="2"/>
              <a:buNone/>
              <a:defRPr/>
            </a:pPr>
            <a:r>
              <a:rPr lang="en-US" sz="3200" b="1" i="1" dirty="0">
                <a:solidFill>
                  <a:schemeClr val="tx2"/>
                </a:solidFill>
                <a:latin typeface="+mj-lt"/>
                <a:cs typeface="Times New Roman" pitchFamily="18" charset="0"/>
              </a:rPr>
              <a:t>Useful Tips from PSD </a:t>
            </a:r>
            <a:endParaRPr lang="en-US" sz="3200" b="1" i="1" dirty="0">
              <a:solidFill>
                <a:schemeClr val="tx2"/>
              </a:solidFill>
              <a:effectLst>
                <a:outerShdw blurRad="38100" dist="38100" dir="2700000" algn="tl">
                  <a:srgbClr val="C0C0C0"/>
                </a:outerShdw>
              </a:effectLst>
              <a:latin typeface="+mj-lt"/>
              <a:cs typeface="Times New Roman" pitchFamily="18" charset="0"/>
            </a:endParaRPr>
          </a:p>
        </p:txBody>
      </p:sp>
      <p:sp>
        <p:nvSpPr>
          <p:cNvPr id="2" name="Slide Number Placeholder 1"/>
          <p:cNvSpPr>
            <a:spLocks noGrp="1"/>
          </p:cNvSpPr>
          <p:nvPr>
            <p:ph type="sldNum" sz="quarter" idx="12"/>
          </p:nvPr>
        </p:nvSpPr>
        <p:spPr/>
        <p:txBody>
          <a:bodyPr/>
          <a:lstStyle/>
          <a:p>
            <a:pPr>
              <a:defRPr/>
            </a:pPr>
            <a:fld id="{70EE02E0-4A1D-4346-9FA8-727A088B0ED7}" type="slidenum">
              <a:rPr lang="en-US" smtClean="0"/>
              <a:pPr>
                <a:defRPr/>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dissolve">
                                      <p:cBhvr>
                                        <p:cTn id="7" dur="500"/>
                                        <p:tgtEl>
                                          <p:spTgt spid="47107">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47106">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47106">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7106">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7106">
                                            <p:txEl>
                                              <p:pRg st="5" end="5"/>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710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8600" y="1066800"/>
            <a:ext cx="8642350" cy="563563"/>
          </a:xfrm>
        </p:spPr>
        <p:txBody>
          <a:bodyPr/>
          <a:lstStyle/>
          <a:p>
            <a:pPr eaLnBrk="1" hangingPunct="1"/>
            <a:r>
              <a:rPr lang="en-US" altLang="en-US" sz="3200" b="1" i="1" smtClean="0"/>
              <a:t>  Soliciting Bids/Proposals and Qualifications</a:t>
            </a:r>
          </a:p>
        </p:txBody>
      </p:sp>
      <p:sp>
        <p:nvSpPr>
          <p:cNvPr id="47107" name="Rectangle 3"/>
          <p:cNvSpPr>
            <a:spLocks noGrp="1" noChangeArrowheads="1"/>
          </p:cNvSpPr>
          <p:nvPr>
            <p:ph idx="1"/>
          </p:nvPr>
        </p:nvSpPr>
        <p:spPr>
          <a:xfrm>
            <a:off x="457200" y="2057400"/>
            <a:ext cx="7848600" cy="3786188"/>
          </a:xfrm>
        </p:spPr>
        <p:txBody>
          <a:bodyPr/>
          <a:lstStyle/>
          <a:p>
            <a:pPr eaLnBrk="1" hangingPunct="1">
              <a:buClr>
                <a:schemeClr val="tx2"/>
              </a:buClr>
              <a:buFont typeface="Wingdings" pitchFamily="2" charset="2"/>
              <a:buNone/>
            </a:pPr>
            <a:r>
              <a:rPr lang="en-US" altLang="en-US" sz="2400" smtClean="0">
                <a:latin typeface="Arial" charset="0"/>
              </a:rPr>
              <a:t>All City of Los Angeles RFB/RFP/RFQs are available on:</a:t>
            </a:r>
          </a:p>
          <a:p>
            <a:pPr eaLnBrk="1" hangingPunct="1">
              <a:buClr>
                <a:schemeClr val="tx2"/>
              </a:buClr>
              <a:buFont typeface="Wingdings" pitchFamily="2" charset="2"/>
              <a:buNone/>
            </a:pPr>
            <a:endParaRPr lang="en-US" altLang="en-US" sz="2400" smtClean="0">
              <a:latin typeface="Arial" charset="0"/>
            </a:endParaRPr>
          </a:p>
          <a:p>
            <a:pPr lvl="1" eaLnBrk="1" hangingPunct="1">
              <a:buClr>
                <a:schemeClr val="tx2"/>
              </a:buClr>
              <a:buSzPct val="100000"/>
              <a:buFont typeface="Arial" charset="0"/>
              <a:buChar char="•"/>
            </a:pPr>
            <a:r>
              <a:rPr lang="en-US" altLang="en-US" smtClean="0">
                <a:latin typeface="Arial" charset="0"/>
              </a:rPr>
              <a:t>The </a:t>
            </a:r>
            <a:r>
              <a:rPr lang="en-US" altLang="en-US" b="1" smtClean="0">
                <a:latin typeface="Arial" charset="0"/>
              </a:rPr>
              <a:t>Los Angeles Business Assistance Virtual Network</a:t>
            </a:r>
            <a:r>
              <a:rPr lang="en-US" altLang="en-US" smtClean="0">
                <a:solidFill>
                  <a:schemeClr val="tx2"/>
                </a:solidFill>
                <a:latin typeface="Arial" charset="0"/>
              </a:rPr>
              <a:t> </a:t>
            </a:r>
            <a:r>
              <a:rPr lang="en-US" altLang="en-US" smtClean="0">
                <a:latin typeface="Arial" charset="0"/>
              </a:rPr>
              <a:t>web site: </a:t>
            </a:r>
            <a:r>
              <a:rPr lang="en-US" altLang="en-US" u="sng" smtClean="0">
                <a:solidFill>
                  <a:srgbClr val="FFFF00"/>
                </a:solidFill>
                <a:latin typeface="Arial" charset="0"/>
                <a:hlinkClick r:id="rId3"/>
              </a:rPr>
              <a:t>www.labavn.org</a:t>
            </a:r>
            <a:r>
              <a:rPr lang="en-US" altLang="en-US" u="sng" smtClean="0">
                <a:solidFill>
                  <a:srgbClr val="FFFF00"/>
                </a:solidFill>
                <a:latin typeface="Arial" charset="0"/>
              </a:rPr>
              <a:t> </a:t>
            </a:r>
          </a:p>
          <a:p>
            <a:pPr lvl="1" eaLnBrk="1" hangingPunct="1">
              <a:buClr>
                <a:schemeClr val="tx2"/>
              </a:buClr>
              <a:buFont typeface="Wingdings" pitchFamily="2" charset="2"/>
              <a:buChar char="n"/>
            </a:pPr>
            <a:endParaRPr lang="en-US" altLang="en-US" u="sng" smtClean="0">
              <a:solidFill>
                <a:srgbClr val="0066FF"/>
              </a:solidFill>
              <a:latin typeface="Arial" charset="0"/>
            </a:endParaRPr>
          </a:p>
          <a:p>
            <a:pPr lvl="1" eaLnBrk="1" hangingPunct="1">
              <a:buClr>
                <a:schemeClr val="tx2"/>
              </a:buClr>
              <a:buSzPct val="100000"/>
              <a:buFont typeface="Arial" charset="0"/>
              <a:buChar char="•"/>
            </a:pPr>
            <a:r>
              <a:rPr lang="en-US" altLang="en-US" smtClean="0">
                <a:latin typeface="Arial" charset="0"/>
              </a:rPr>
              <a:t>Various media depending on project scale.</a:t>
            </a:r>
          </a:p>
        </p:txBody>
      </p:sp>
      <p:sp>
        <p:nvSpPr>
          <p:cNvPr id="2" name="Slide Number Placeholder 1"/>
          <p:cNvSpPr>
            <a:spLocks noGrp="1"/>
          </p:cNvSpPr>
          <p:nvPr>
            <p:ph type="sldNum" sz="quarter" idx="12"/>
          </p:nvPr>
        </p:nvSpPr>
        <p:spPr/>
        <p:txBody>
          <a:bodyPr/>
          <a:lstStyle/>
          <a:p>
            <a:pPr>
              <a:defRPr/>
            </a:pPr>
            <a:fld id="{E756DE46-F936-48F8-991C-9665821FA29B}"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idx="1"/>
          </p:nvPr>
        </p:nvSpPr>
        <p:spPr>
          <a:xfrm>
            <a:off x="533400" y="2133600"/>
            <a:ext cx="8001000" cy="2667000"/>
          </a:xfrm>
        </p:spPr>
        <p:txBody>
          <a:bodyPr/>
          <a:lstStyle/>
          <a:p>
            <a:pPr algn="ctr" eaLnBrk="1" hangingPunct="1">
              <a:buFontTx/>
              <a:buNone/>
            </a:pPr>
            <a:endParaRPr lang="en-US" altLang="en-US" sz="3600" b="1" smtClean="0">
              <a:solidFill>
                <a:schemeClr val="tx2"/>
              </a:solidFill>
              <a:latin typeface="Arial" charset="0"/>
            </a:endParaRPr>
          </a:p>
          <a:p>
            <a:pPr algn="ctr" eaLnBrk="1" hangingPunct="1">
              <a:buFontTx/>
              <a:buNone/>
            </a:pPr>
            <a:r>
              <a:rPr lang="en-US" altLang="en-US" sz="3600" b="1" smtClean="0">
                <a:solidFill>
                  <a:schemeClr val="tx2"/>
                </a:solidFill>
                <a:latin typeface="Arial" charset="0"/>
              </a:rPr>
              <a:t>ADMINISTRATIVE REQUIREMENTS</a:t>
            </a:r>
          </a:p>
          <a:p>
            <a:pPr algn="ctr" eaLnBrk="1" hangingPunct="1">
              <a:buFontTx/>
              <a:buNone/>
            </a:pPr>
            <a:r>
              <a:rPr lang="en-US" altLang="en-US" sz="800" b="1" smtClean="0">
                <a:solidFill>
                  <a:schemeClr val="tx2"/>
                </a:solidFill>
                <a:latin typeface="Arial" charset="0"/>
              </a:rPr>
              <a:t> </a:t>
            </a:r>
          </a:p>
        </p:txBody>
      </p:sp>
      <p:sp>
        <p:nvSpPr>
          <p:cNvPr id="2" name="Slide Number Placeholder 1"/>
          <p:cNvSpPr>
            <a:spLocks noGrp="1"/>
          </p:cNvSpPr>
          <p:nvPr>
            <p:ph type="sldNum" sz="quarter" idx="12"/>
          </p:nvPr>
        </p:nvSpPr>
        <p:spPr/>
        <p:txBody>
          <a:bodyPr/>
          <a:lstStyle/>
          <a:p>
            <a:pPr>
              <a:defRPr/>
            </a:pPr>
            <a:fld id="{7B4B2FD0-6D63-4E66-8B3B-B88DAD6CA466}"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04800" y="1066800"/>
            <a:ext cx="8686800" cy="609600"/>
          </a:xfrm>
        </p:spPr>
        <p:txBody>
          <a:bodyPr/>
          <a:lstStyle/>
          <a:p>
            <a:pPr eaLnBrk="1" hangingPunct="1">
              <a:lnSpc>
                <a:spcPct val="80000"/>
              </a:lnSpc>
            </a:pPr>
            <a:r>
              <a:rPr lang="en-US" altLang="en-US" sz="3200" b="1" i="1" smtClean="0"/>
              <a:t>Administrative Requirements</a:t>
            </a:r>
            <a:endParaRPr lang="en-US" altLang="en-US" sz="2400" smtClean="0">
              <a:latin typeface="Batang" pitchFamily="18" charset="-127"/>
            </a:endParaRPr>
          </a:p>
        </p:txBody>
      </p:sp>
      <p:sp>
        <p:nvSpPr>
          <p:cNvPr id="56323" name="Rectangle 3"/>
          <p:cNvSpPr>
            <a:spLocks noGrp="1" noChangeArrowheads="1"/>
          </p:cNvSpPr>
          <p:nvPr>
            <p:ph idx="1"/>
          </p:nvPr>
        </p:nvSpPr>
        <p:spPr>
          <a:xfrm>
            <a:off x="304800" y="1676400"/>
            <a:ext cx="8382000" cy="5105400"/>
          </a:xfrm>
        </p:spPr>
        <p:txBody>
          <a:bodyPr/>
          <a:lstStyle/>
          <a:p>
            <a:pPr eaLnBrk="1" hangingPunct="1">
              <a:lnSpc>
                <a:spcPct val="80000"/>
              </a:lnSpc>
              <a:buClr>
                <a:schemeClr val="tx2"/>
              </a:buClr>
              <a:buFontTx/>
              <a:buNone/>
              <a:defRPr/>
            </a:pPr>
            <a:endParaRPr lang="en-US" sz="2000" b="1" i="1" dirty="0" smtClean="0">
              <a:solidFill>
                <a:schemeClr val="hlink"/>
              </a:solidFill>
              <a:latin typeface="Arial" charset="0"/>
            </a:endParaRPr>
          </a:p>
          <a:p>
            <a:pPr eaLnBrk="1" hangingPunct="1">
              <a:lnSpc>
                <a:spcPct val="80000"/>
              </a:lnSpc>
              <a:buClr>
                <a:schemeClr val="tx2"/>
              </a:buClr>
              <a:buFontTx/>
              <a:buNone/>
              <a:defRPr/>
            </a:pPr>
            <a:endParaRPr lang="en-US" sz="2000" b="1" i="1" dirty="0">
              <a:solidFill>
                <a:schemeClr val="hlink"/>
              </a:solidFill>
              <a:latin typeface="Arial" charset="0"/>
            </a:endParaRPr>
          </a:p>
          <a:p>
            <a:pPr eaLnBrk="1" hangingPunct="1">
              <a:lnSpc>
                <a:spcPct val="80000"/>
              </a:lnSpc>
              <a:buClr>
                <a:schemeClr val="tx2"/>
              </a:buClr>
              <a:buFontTx/>
              <a:buNone/>
              <a:defRPr/>
            </a:pPr>
            <a:r>
              <a:rPr lang="en-US" sz="2000" b="1" i="1" dirty="0" smtClean="0">
                <a:solidFill>
                  <a:schemeClr val="hlink"/>
                </a:solidFill>
                <a:latin typeface="Arial" charset="0"/>
              </a:rPr>
              <a:t>Due with bid/proposal</a:t>
            </a:r>
          </a:p>
          <a:p>
            <a:pPr eaLnBrk="1" hangingPunct="1">
              <a:lnSpc>
                <a:spcPct val="80000"/>
              </a:lnSpc>
              <a:buClr>
                <a:schemeClr val="tx2"/>
              </a:buClr>
              <a:buFontTx/>
              <a:buNone/>
              <a:defRPr/>
            </a:pPr>
            <a:endParaRPr lang="en-US" sz="2000" dirty="0" smtClean="0">
              <a:latin typeface="Arial" charset="0"/>
            </a:endParaRPr>
          </a:p>
          <a:p>
            <a:pPr eaLnBrk="1" hangingPunct="1">
              <a:lnSpc>
                <a:spcPct val="80000"/>
              </a:lnSpc>
              <a:buClr>
                <a:schemeClr val="tx2"/>
              </a:buClr>
              <a:defRPr/>
            </a:pPr>
            <a:r>
              <a:rPr lang="en-US" sz="2000" dirty="0" smtClean="0">
                <a:latin typeface="Arial" charset="0"/>
              </a:rPr>
              <a:t>Affidavit of Non-Collusion </a:t>
            </a:r>
            <a:r>
              <a:rPr lang="en-US" sz="2000" i="1" dirty="0" smtClean="0">
                <a:latin typeface="Arial" charset="0"/>
              </a:rPr>
              <a:t>(Form: Notary signature)</a:t>
            </a:r>
          </a:p>
          <a:p>
            <a:pPr eaLnBrk="1" hangingPunct="1">
              <a:lnSpc>
                <a:spcPct val="80000"/>
              </a:lnSpc>
              <a:buClr>
                <a:schemeClr val="tx2"/>
              </a:buClr>
              <a:defRPr/>
            </a:pPr>
            <a:r>
              <a:rPr lang="en-US" sz="2000" dirty="0" smtClean="0">
                <a:latin typeface="Arial" charset="0"/>
              </a:rPr>
              <a:t>Bid Bond </a:t>
            </a:r>
            <a:r>
              <a:rPr lang="en-US" sz="2000" i="1" dirty="0" smtClean="0">
                <a:latin typeface="Arial" charset="0"/>
              </a:rPr>
              <a:t>(Form, project specific)*</a:t>
            </a:r>
          </a:p>
          <a:p>
            <a:pPr eaLnBrk="1" hangingPunct="1">
              <a:lnSpc>
                <a:spcPct val="80000"/>
              </a:lnSpc>
              <a:buClr>
                <a:schemeClr val="tx2"/>
              </a:buClr>
              <a:defRPr/>
            </a:pPr>
            <a:r>
              <a:rPr lang="en-US" sz="2000" dirty="0" smtClean="0">
                <a:latin typeface="Arial" charset="0"/>
              </a:rPr>
              <a:t>Bidder Contribution Limits (</a:t>
            </a:r>
            <a:r>
              <a:rPr lang="en-US" sz="2000" i="1" dirty="0" smtClean="0">
                <a:latin typeface="Arial" charset="0"/>
              </a:rPr>
              <a:t>Form CEC 55, &gt;$100,000</a:t>
            </a:r>
            <a:r>
              <a:rPr lang="en-US" sz="2000" dirty="0" smtClean="0">
                <a:latin typeface="Arial" charset="0"/>
              </a:rPr>
              <a:t>)</a:t>
            </a:r>
          </a:p>
          <a:p>
            <a:pPr eaLnBrk="1" hangingPunct="1">
              <a:lnSpc>
                <a:spcPct val="80000"/>
              </a:lnSpc>
              <a:buClr>
                <a:schemeClr val="tx2"/>
              </a:buClr>
              <a:defRPr/>
            </a:pPr>
            <a:r>
              <a:rPr lang="en-US" sz="2000" dirty="0" smtClean="0">
                <a:latin typeface="Arial" charset="0"/>
              </a:rPr>
              <a:t>Contractor Responsibility Program (</a:t>
            </a:r>
            <a:r>
              <a:rPr lang="en-US" sz="2000" i="1" dirty="0" smtClean="0">
                <a:latin typeface="Arial" charset="0"/>
              </a:rPr>
              <a:t>Form, Board approval)</a:t>
            </a:r>
          </a:p>
          <a:p>
            <a:pPr eaLnBrk="1" hangingPunct="1">
              <a:lnSpc>
                <a:spcPct val="80000"/>
              </a:lnSpc>
              <a:buClr>
                <a:schemeClr val="tx2"/>
              </a:buClr>
              <a:defRPr/>
            </a:pPr>
            <a:r>
              <a:rPr lang="en-US" sz="2000" dirty="0">
                <a:latin typeface="Arial" charset="0"/>
              </a:rPr>
              <a:t>Equal Benefits Ordinance</a:t>
            </a:r>
            <a:r>
              <a:rPr lang="en-US" sz="2000" b="1" dirty="0">
                <a:latin typeface="Arial" charset="0"/>
              </a:rPr>
              <a:t> </a:t>
            </a:r>
            <a:r>
              <a:rPr lang="en-US" sz="2000" dirty="0">
                <a:latin typeface="Arial" charset="0"/>
              </a:rPr>
              <a:t>(</a:t>
            </a:r>
            <a:r>
              <a:rPr lang="en-US" sz="2000" i="1" dirty="0">
                <a:latin typeface="Arial" charset="0"/>
              </a:rPr>
              <a:t>Form, project specific</a:t>
            </a:r>
            <a:r>
              <a:rPr lang="en-US" sz="2000" i="1" dirty="0" smtClean="0">
                <a:latin typeface="Arial" charset="0"/>
              </a:rPr>
              <a:t>)*</a:t>
            </a:r>
          </a:p>
          <a:p>
            <a:pPr eaLnBrk="1" hangingPunct="1">
              <a:lnSpc>
                <a:spcPct val="80000"/>
              </a:lnSpc>
              <a:buClr>
                <a:schemeClr val="tx2"/>
              </a:buClr>
              <a:defRPr/>
            </a:pPr>
            <a:r>
              <a:rPr lang="en-US" sz="2000" dirty="0" smtClean="0">
                <a:latin typeface="Arial" charset="0"/>
              </a:rPr>
              <a:t>Municipal Lobbying Ordinance </a:t>
            </a:r>
            <a:r>
              <a:rPr lang="en-US" sz="2000" i="1" dirty="0" smtClean="0">
                <a:latin typeface="Arial" charset="0"/>
              </a:rPr>
              <a:t>(Form CEC 50, &gt; $25,000)</a:t>
            </a:r>
          </a:p>
          <a:p>
            <a:pPr eaLnBrk="1" hangingPunct="1">
              <a:lnSpc>
                <a:spcPct val="80000"/>
              </a:lnSpc>
              <a:buClr>
                <a:schemeClr val="tx2"/>
              </a:buClr>
              <a:defRPr/>
            </a:pPr>
            <a:r>
              <a:rPr lang="en-US" sz="2000" dirty="0" smtClean="0">
                <a:latin typeface="Arial" charset="0"/>
              </a:rPr>
              <a:t>Vendor Identification Form</a:t>
            </a:r>
          </a:p>
          <a:p>
            <a:pPr eaLnBrk="1" hangingPunct="1">
              <a:lnSpc>
                <a:spcPct val="80000"/>
              </a:lnSpc>
              <a:buClr>
                <a:schemeClr val="tx2"/>
              </a:buClr>
              <a:defRPr/>
            </a:pPr>
            <a:r>
              <a:rPr lang="en-US" sz="2000" dirty="0" smtClean="0">
                <a:latin typeface="Arial" charset="0"/>
              </a:rPr>
              <a:t>Subcontractor Participation Plan</a:t>
            </a:r>
          </a:p>
          <a:p>
            <a:pPr marL="0" indent="0" eaLnBrk="1" hangingPunct="1">
              <a:lnSpc>
                <a:spcPct val="80000"/>
              </a:lnSpc>
              <a:buClr>
                <a:schemeClr val="tx2"/>
              </a:buClr>
              <a:buFont typeface="Wingdings 2" pitchFamily="18" charset="2"/>
              <a:buNone/>
              <a:defRPr/>
            </a:pPr>
            <a:endParaRPr lang="en-US" sz="2000" i="1" dirty="0" smtClean="0">
              <a:latin typeface="Arial" charset="0"/>
            </a:endParaRPr>
          </a:p>
          <a:p>
            <a:pPr eaLnBrk="1" hangingPunct="1">
              <a:lnSpc>
                <a:spcPct val="80000"/>
              </a:lnSpc>
              <a:buClr>
                <a:schemeClr val="tx2"/>
              </a:buClr>
              <a:defRPr/>
            </a:pPr>
            <a:r>
              <a:rPr lang="en-US" sz="2000" dirty="0">
                <a:solidFill>
                  <a:srgbClr val="FF0000"/>
                </a:solidFill>
                <a:latin typeface="Arial" charset="0"/>
              </a:rPr>
              <a:t>Insurance (pricing only)</a:t>
            </a:r>
          </a:p>
          <a:p>
            <a:pPr marL="0" indent="0" eaLnBrk="1" hangingPunct="1">
              <a:lnSpc>
                <a:spcPct val="80000"/>
              </a:lnSpc>
              <a:buClr>
                <a:schemeClr val="tx2"/>
              </a:buClr>
              <a:buFont typeface="Wingdings 2" pitchFamily="18" charset="2"/>
              <a:buNone/>
              <a:defRPr/>
            </a:pPr>
            <a:endParaRPr lang="en-US" sz="2000" i="1" dirty="0" smtClean="0">
              <a:latin typeface="Arial" charset="0"/>
            </a:endParaRPr>
          </a:p>
          <a:p>
            <a:pPr marL="0" indent="0" eaLnBrk="1" hangingPunct="1">
              <a:lnSpc>
                <a:spcPct val="80000"/>
              </a:lnSpc>
              <a:buClr>
                <a:schemeClr val="tx2"/>
              </a:buClr>
              <a:buFont typeface="Wingdings 2" pitchFamily="18" charset="2"/>
              <a:buNone/>
              <a:defRPr/>
            </a:pPr>
            <a:endParaRPr lang="en-US" sz="1800" i="1" dirty="0" smtClean="0">
              <a:latin typeface="Arial" charset="0"/>
            </a:endParaRPr>
          </a:p>
          <a:p>
            <a:pPr eaLnBrk="1" hangingPunct="1">
              <a:lnSpc>
                <a:spcPct val="80000"/>
              </a:lnSpc>
              <a:buClr>
                <a:schemeClr val="tx2"/>
              </a:buClr>
              <a:defRPr/>
            </a:pPr>
            <a:endParaRPr lang="en-US" sz="1800" dirty="0">
              <a:latin typeface="Arial" charset="0"/>
            </a:endParaRPr>
          </a:p>
          <a:p>
            <a:pPr marL="0" indent="0" eaLnBrk="1" hangingPunct="1">
              <a:lnSpc>
                <a:spcPct val="80000"/>
              </a:lnSpc>
              <a:buClr>
                <a:schemeClr val="tx2"/>
              </a:buClr>
              <a:buFont typeface="Wingdings 2" pitchFamily="18" charset="2"/>
              <a:buNone/>
              <a:defRPr/>
            </a:pPr>
            <a:endParaRPr lang="en-US" sz="1800" dirty="0" smtClean="0">
              <a:latin typeface="Arial" charset="0"/>
            </a:endParaRPr>
          </a:p>
          <a:p>
            <a:pPr eaLnBrk="1" hangingPunct="1">
              <a:lnSpc>
                <a:spcPct val="80000"/>
              </a:lnSpc>
              <a:buClr>
                <a:schemeClr val="tx2"/>
              </a:buClr>
              <a:defRPr/>
            </a:pPr>
            <a:endParaRPr lang="en-US" sz="1800" dirty="0" smtClean="0">
              <a:latin typeface="Arial" charset="0"/>
            </a:endParaRPr>
          </a:p>
          <a:p>
            <a:pPr eaLnBrk="1" hangingPunct="1">
              <a:lnSpc>
                <a:spcPct val="80000"/>
              </a:lnSpc>
              <a:buClr>
                <a:schemeClr val="tx2"/>
              </a:buClr>
              <a:buFontTx/>
              <a:buNone/>
              <a:defRPr/>
            </a:pPr>
            <a:r>
              <a:rPr lang="en-US" sz="1800" dirty="0" smtClean="0">
                <a:latin typeface="Arial" charset="0"/>
              </a:rPr>
              <a:t>     </a:t>
            </a:r>
          </a:p>
        </p:txBody>
      </p:sp>
      <p:sp>
        <p:nvSpPr>
          <p:cNvPr id="2" name="Slide Number Placeholder 1"/>
          <p:cNvSpPr>
            <a:spLocks noGrp="1"/>
          </p:cNvSpPr>
          <p:nvPr>
            <p:ph type="sldNum" sz="quarter" idx="12"/>
          </p:nvPr>
        </p:nvSpPr>
        <p:spPr/>
        <p:txBody>
          <a:bodyPr/>
          <a:lstStyle/>
          <a:p>
            <a:pPr>
              <a:defRPr/>
            </a:pPr>
            <a:fld id="{89ADB91E-C88D-4F6B-AC7A-D54127C31216}" type="slidenum">
              <a:rPr lang="en-US" smtClean="0"/>
              <a:pPr>
                <a:defRPr/>
              </a:pPr>
              <a:t>16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323">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323">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6323">
                                            <p:txEl>
                                              <p:pRg st="11" end="1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6323">
                                            <p:txEl>
                                              <p:pRg st="13" end="13"/>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632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8600" y="685800"/>
            <a:ext cx="8686800" cy="609600"/>
          </a:xfrm>
        </p:spPr>
        <p:txBody>
          <a:bodyPr/>
          <a:lstStyle/>
          <a:p>
            <a:pPr eaLnBrk="1" hangingPunct="1">
              <a:lnSpc>
                <a:spcPct val="80000"/>
              </a:lnSpc>
            </a:pPr>
            <a:r>
              <a:rPr lang="en-US" altLang="en-US" sz="3200" b="1" i="1" smtClean="0"/>
              <a:t>Administrative Requirements</a:t>
            </a:r>
            <a:endParaRPr lang="en-US" altLang="en-US" sz="2400" smtClean="0">
              <a:latin typeface="Batang" pitchFamily="18" charset="-127"/>
            </a:endParaRPr>
          </a:p>
        </p:txBody>
      </p:sp>
      <p:sp>
        <p:nvSpPr>
          <p:cNvPr id="56323" name="Rectangle 3"/>
          <p:cNvSpPr>
            <a:spLocks noGrp="1" noChangeArrowheads="1"/>
          </p:cNvSpPr>
          <p:nvPr>
            <p:ph idx="1"/>
          </p:nvPr>
        </p:nvSpPr>
        <p:spPr>
          <a:xfrm>
            <a:off x="533400" y="1752600"/>
            <a:ext cx="8001000" cy="4495800"/>
          </a:xfrm>
        </p:spPr>
        <p:txBody>
          <a:bodyPr/>
          <a:lstStyle/>
          <a:p>
            <a:pPr eaLnBrk="1" hangingPunct="1">
              <a:lnSpc>
                <a:spcPct val="80000"/>
              </a:lnSpc>
              <a:buClr>
                <a:schemeClr val="tx2"/>
              </a:buClr>
              <a:buFontTx/>
              <a:buNone/>
              <a:defRPr/>
            </a:pPr>
            <a:r>
              <a:rPr lang="en-US" sz="2000" b="1" i="1" dirty="0" smtClean="0">
                <a:solidFill>
                  <a:schemeClr val="hlink"/>
                </a:solidFill>
                <a:latin typeface="Arial" charset="0"/>
              </a:rPr>
              <a:t>Selected Bidder/ Proposer Requirements</a:t>
            </a:r>
          </a:p>
          <a:p>
            <a:pPr eaLnBrk="1" hangingPunct="1">
              <a:lnSpc>
                <a:spcPct val="80000"/>
              </a:lnSpc>
              <a:buClr>
                <a:schemeClr val="tx2"/>
              </a:buClr>
              <a:buFontTx/>
              <a:buNone/>
              <a:defRPr/>
            </a:pPr>
            <a:endParaRPr lang="en-US" sz="2000" dirty="0" smtClean="0">
              <a:latin typeface="Arial" charset="0"/>
            </a:endParaRPr>
          </a:p>
          <a:p>
            <a:pPr eaLnBrk="1" hangingPunct="1">
              <a:lnSpc>
                <a:spcPct val="80000"/>
              </a:lnSpc>
              <a:buClr>
                <a:schemeClr val="tx2"/>
              </a:buClr>
              <a:defRPr/>
            </a:pPr>
            <a:r>
              <a:rPr lang="en-US" sz="2000" dirty="0" smtClean="0">
                <a:latin typeface="Arial" charset="0"/>
              </a:rPr>
              <a:t>Affirmative Action Plan</a:t>
            </a:r>
            <a:r>
              <a:rPr lang="en-US" sz="2000" i="1" dirty="0" smtClean="0">
                <a:latin typeface="Arial" charset="0"/>
              </a:rPr>
              <a:t> (Language)</a:t>
            </a:r>
          </a:p>
          <a:p>
            <a:pPr eaLnBrk="1" hangingPunct="1">
              <a:lnSpc>
                <a:spcPct val="80000"/>
              </a:lnSpc>
              <a:buClr>
                <a:schemeClr val="tx2"/>
              </a:buClr>
              <a:defRPr/>
            </a:pPr>
            <a:r>
              <a:rPr lang="en-US" sz="2000" dirty="0" smtClean="0">
                <a:latin typeface="Arial" charset="0"/>
              </a:rPr>
              <a:t>Assignment of Anti-Trust Claims</a:t>
            </a:r>
            <a:r>
              <a:rPr lang="en-US" sz="2000" i="1" dirty="0" smtClean="0">
                <a:latin typeface="Arial" charset="0"/>
              </a:rPr>
              <a:t> (Language)</a:t>
            </a:r>
            <a:endParaRPr lang="en-US" sz="2000" dirty="0">
              <a:latin typeface="Arial" charset="0"/>
            </a:endParaRPr>
          </a:p>
          <a:p>
            <a:pPr eaLnBrk="1" hangingPunct="1">
              <a:lnSpc>
                <a:spcPct val="80000"/>
              </a:lnSpc>
              <a:buClr>
                <a:schemeClr val="tx2"/>
              </a:buClr>
              <a:defRPr/>
            </a:pPr>
            <a:r>
              <a:rPr lang="en-US" sz="2000" dirty="0" smtClean="0">
                <a:latin typeface="Arial" charset="0"/>
              </a:rPr>
              <a:t>Child Support Obligations </a:t>
            </a:r>
            <a:r>
              <a:rPr lang="en-US" sz="2000" i="1" dirty="0" smtClean="0">
                <a:latin typeface="Arial" charset="0"/>
              </a:rPr>
              <a:t>(Language)</a:t>
            </a:r>
          </a:p>
          <a:p>
            <a:pPr eaLnBrk="1" hangingPunct="1">
              <a:lnSpc>
                <a:spcPct val="80000"/>
              </a:lnSpc>
              <a:buClr>
                <a:schemeClr val="tx2"/>
              </a:buClr>
              <a:defRPr/>
            </a:pPr>
            <a:r>
              <a:rPr lang="en-US" sz="2000" dirty="0" smtClean="0">
                <a:latin typeface="Arial" charset="0"/>
              </a:rPr>
              <a:t>First Source Hiring Program </a:t>
            </a:r>
            <a:r>
              <a:rPr lang="en-US" sz="2000" i="1" dirty="0" smtClean="0">
                <a:latin typeface="Arial" charset="0"/>
              </a:rPr>
              <a:t>(LAX only)</a:t>
            </a:r>
            <a:endParaRPr lang="en-US" sz="2000" i="1" dirty="0">
              <a:latin typeface="Arial" charset="0"/>
            </a:endParaRPr>
          </a:p>
          <a:p>
            <a:pPr eaLnBrk="1" hangingPunct="1">
              <a:lnSpc>
                <a:spcPct val="80000"/>
              </a:lnSpc>
              <a:buClr>
                <a:schemeClr val="tx2"/>
              </a:buClr>
              <a:defRPr/>
            </a:pPr>
            <a:r>
              <a:rPr lang="en-US" sz="2000" dirty="0" smtClean="0">
                <a:latin typeface="Arial" charset="0"/>
              </a:rPr>
              <a:t>Labor Peace Agreement</a:t>
            </a:r>
            <a:r>
              <a:rPr lang="en-US" sz="2000" i="1" dirty="0" smtClean="0">
                <a:latin typeface="Arial" charset="0"/>
              </a:rPr>
              <a:t> (Language, concessions only)</a:t>
            </a:r>
          </a:p>
          <a:p>
            <a:pPr eaLnBrk="1" hangingPunct="1">
              <a:lnSpc>
                <a:spcPct val="80000"/>
              </a:lnSpc>
              <a:buClr>
                <a:schemeClr val="tx2"/>
              </a:buClr>
              <a:defRPr/>
            </a:pPr>
            <a:r>
              <a:rPr lang="en-US" sz="2000" dirty="0" smtClean="0">
                <a:latin typeface="Arial" charset="0"/>
              </a:rPr>
              <a:t>Living Wage Ordinance/Service Contractor Worker Retention Ordinance </a:t>
            </a:r>
            <a:r>
              <a:rPr lang="en-US" sz="2000" i="1" dirty="0" smtClean="0">
                <a:latin typeface="Arial" charset="0"/>
              </a:rPr>
              <a:t>(Language; if applicable, complete the Correct Exemption Form)*</a:t>
            </a:r>
          </a:p>
          <a:p>
            <a:pPr marL="0" indent="0" eaLnBrk="1" hangingPunct="1">
              <a:lnSpc>
                <a:spcPct val="80000"/>
              </a:lnSpc>
              <a:buClr>
                <a:schemeClr val="tx2"/>
              </a:buClr>
              <a:buFont typeface="Wingdings 2" pitchFamily="18" charset="2"/>
              <a:buNone/>
              <a:defRPr/>
            </a:pPr>
            <a:endParaRPr lang="en-US" sz="2000" i="1" dirty="0" smtClean="0">
              <a:latin typeface="Arial" charset="0"/>
            </a:endParaRPr>
          </a:p>
          <a:p>
            <a:pPr marL="0" indent="0" eaLnBrk="1" hangingPunct="1">
              <a:lnSpc>
                <a:spcPct val="80000"/>
              </a:lnSpc>
              <a:buClr>
                <a:schemeClr val="tx2"/>
              </a:buClr>
              <a:buFont typeface="Wingdings 2" pitchFamily="18" charset="2"/>
              <a:buNone/>
              <a:defRPr/>
            </a:pPr>
            <a:endParaRPr lang="en-US" sz="2000" dirty="0" smtClean="0">
              <a:latin typeface="Arial" charset="0"/>
            </a:endParaRPr>
          </a:p>
          <a:p>
            <a:pPr eaLnBrk="1" hangingPunct="1">
              <a:lnSpc>
                <a:spcPct val="80000"/>
              </a:lnSpc>
              <a:buClr>
                <a:schemeClr val="tx2"/>
              </a:buClr>
              <a:defRPr/>
            </a:pPr>
            <a:r>
              <a:rPr lang="en-US" sz="2000" dirty="0" smtClean="0">
                <a:latin typeface="Arial" charset="0"/>
              </a:rPr>
              <a:t> </a:t>
            </a:r>
            <a:r>
              <a:rPr lang="en-US" sz="2000" dirty="0" smtClean="0">
                <a:solidFill>
                  <a:srgbClr val="FF0000"/>
                </a:solidFill>
                <a:latin typeface="Arial" charset="0"/>
              </a:rPr>
              <a:t>Insurance </a:t>
            </a:r>
            <a:r>
              <a:rPr lang="en-US" sz="2000" i="1" dirty="0">
                <a:solidFill>
                  <a:srgbClr val="FF0000"/>
                </a:solidFill>
                <a:latin typeface="Arial" charset="0"/>
              </a:rPr>
              <a:t>(Form)</a:t>
            </a:r>
          </a:p>
          <a:p>
            <a:pPr eaLnBrk="1" hangingPunct="1">
              <a:lnSpc>
                <a:spcPct val="80000"/>
              </a:lnSpc>
              <a:buClr>
                <a:schemeClr val="tx2"/>
              </a:buClr>
              <a:buFontTx/>
              <a:buNone/>
              <a:defRPr/>
            </a:pPr>
            <a:endParaRPr lang="en-US" sz="1800" dirty="0" smtClean="0">
              <a:latin typeface="Arial" charset="0"/>
            </a:endParaRPr>
          </a:p>
        </p:txBody>
      </p:sp>
      <p:sp>
        <p:nvSpPr>
          <p:cNvPr id="2" name="Slide Number Placeholder 1"/>
          <p:cNvSpPr>
            <a:spLocks noGrp="1"/>
          </p:cNvSpPr>
          <p:nvPr>
            <p:ph type="sldNum" sz="quarter" idx="12"/>
          </p:nvPr>
        </p:nvSpPr>
        <p:spPr/>
        <p:txBody>
          <a:bodyPr/>
          <a:lstStyle/>
          <a:p>
            <a:pPr>
              <a:defRPr/>
            </a:pPr>
            <a:fld id="{06022AE9-16AF-43B5-B31C-29CE460F3F4C}" type="slidenum">
              <a:rPr lang="en-US" smtClean="0"/>
              <a:pPr>
                <a:defRPr/>
              </a:pPr>
              <a:t>17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3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990600"/>
            <a:ext cx="8229600" cy="666750"/>
          </a:xfrm>
        </p:spPr>
        <p:txBody>
          <a:bodyPr/>
          <a:lstStyle/>
          <a:p>
            <a:r>
              <a:rPr lang="en-US" altLang="en-US" sz="3200" b="1" i="1" smtClean="0"/>
              <a:t>Administrative Requirements</a:t>
            </a:r>
            <a:endParaRPr lang="en-US" altLang="en-US" sz="3200" smtClean="0"/>
          </a:p>
        </p:txBody>
      </p:sp>
      <p:sp>
        <p:nvSpPr>
          <p:cNvPr id="3" name="Content Placeholder 2"/>
          <p:cNvSpPr>
            <a:spLocks noGrp="1"/>
          </p:cNvSpPr>
          <p:nvPr>
            <p:ph idx="1"/>
          </p:nvPr>
        </p:nvSpPr>
        <p:spPr/>
        <p:txBody>
          <a:bodyPr/>
          <a:lstStyle/>
          <a:p>
            <a:pPr marL="0" indent="0">
              <a:buFont typeface="Wingdings 2" pitchFamily="18" charset="2"/>
              <a:buNone/>
              <a:defRPr/>
            </a:pPr>
            <a:endParaRPr lang="en-US" sz="3200" dirty="0"/>
          </a:p>
          <a:p>
            <a:pPr marL="0" indent="0">
              <a:buFont typeface="Wingdings 2" pitchFamily="18" charset="2"/>
              <a:buNone/>
              <a:defRPr/>
            </a:pPr>
            <a:r>
              <a:rPr lang="en-US" sz="2400" dirty="0" smtClean="0">
                <a:latin typeface="Arial" pitchFamily="34" charset="0"/>
                <a:cs typeface="Arial" pitchFamily="34" charset="0"/>
              </a:rPr>
              <a:t>	 Administrative Requirements Website:</a:t>
            </a:r>
          </a:p>
          <a:p>
            <a:pPr marL="0" indent="0">
              <a:buFont typeface="Wingdings 2" pitchFamily="18" charset="2"/>
              <a:buNone/>
              <a:defRPr/>
            </a:pPr>
            <a:endParaRPr lang="en-US" sz="2400" dirty="0" smtClean="0">
              <a:latin typeface="Arial" pitchFamily="34" charset="0"/>
              <a:cs typeface="Arial" pitchFamily="34" charset="0"/>
            </a:endParaRPr>
          </a:p>
          <a:p>
            <a:pPr marL="0" indent="0">
              <a:buFont typeface="Wingdings 2" pitchFamily="18" charset="2"/>
              <a:buNone/>
              <a:defRPr/>
            </a:pPr>
            <a:r>
              <a:rPr lang="en-US" sz="2400" dirty="0">
                <a:latin typeface="Arial" pitchFamily="34" charset="0"/>
                <a:cs typeface="Arial" pitchFamily="34" charset="0"/>
              </a:rPr>
              <a:t>	</a:t>
            </a:r>
            <a:r>
              <a:rPr lang="en-US" sz="2400" dirty="0" smtClean="0">
                <a:latin typeface="Arial" pitchFamily="34" charset="0"/>
                <a:cs typeface="Arial" pitchFamily="34" charset="0"/>
              </a:rPr>
              <a:t> </a:t>
            </a:r>
            <a:r>
              <a:rPr lang="en-US" sz="2400" dirty="0" smtClean="0">
                <a:latin typeface="Arial" pitchFamily="34" charset="0"/>
                <a:cs typeface="Arial" pitchFamily="34" charset="0"/>
                <a:hlinkClick r:id="rId3"/>
              </a:rPr>
              <a:t>http://www.lawa.org</a:t>
            </a:r>
            <a:r>
              <a:rPr lang="en-US" sz="2400" dirty="0" smtClean="0">
                <a:latin typeface="Arial" pitchFamily="34" charset="0"/>
                <a:cs typeface="Arial" pitchFamily="34" charset="0"/>
              </a:rPr>
              <a:t> - &gt; About LAWA - &gt; </a:t>
            </a:r>
          </a:p>
          <a:p>
            <a:pPr marL="0" indent="0">
              <a:buFont typeface="Wingdings 2" pitchFamily="18" charset="2"/>
              <a:buNone/>
              <a:defRPr/>
            </a:pPr>
            <a:r>
              <a:rPr lang="en-US" sz="2400" dirty="0" smtClean="0">
                <a:latin typeface="Arial" pitchFamily="34" charset="0"/>
                <a:cs typeface="Arial" pitchFamily="34" charset="0"/>
              </a:rPr>
              <a:t>   Business Opportunities - &gt; Administrative Requirements </a:t>
            </a:r>
          </a:p>
          <a:p>
            <a:pPr>
              <a:defRPr/>
            </a:pPr>
            <a:endParaRPr lang="en-US" dirty="0"/>
          </a:p>
        </p:txBody>
      </p:sp>
      <p:sp>
        <p:nvSpPr>
          <p:cNvPr id="4" name="Slide Number Placeholder 3"/>
          <p:cNvSpPr>
            <a:spLocks noGrp="1"/>
          </p:cNvSpPr>
          <p:nvPr>
            <p:ph type="sldNum" sz="quarter" idx="12"/>
          </p:nvPr>
        </p:nvSpPr>
        <p:spPr/>
        <p:txBody>
          <a:bodyPr/>
          <a:lstStyle/>
          <a:p>
            <a:pPr>
              <a:defRPr/>
            </a:pPr>
            <a:fld id="{0BCA64AB-DDD0-4887-8AA5-67CB139D043B}"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idx="1"/>
          </p:nvPr>
        </p:nvSpPr>
        <p:spPr>
          <a:xfrm>
            <a:off x="228600" y="2514600"/>
            <a:ext cx="8642350" cy="2338388"/>
          </a:xfrm>
        </p:spPr>
        <p:txBody>
          <a:bodyPr/>
          <a:lstStyle/>
          <a:p>
            <a:pPr algn="ctr" eaLnBrk="1" hangingPunct="1">
              <a:buFontTx/>
              <a:buNone/>
            </a:pPr>
            <a:r>
              <a:rPr lang="en-US" altLang="en-US" sz="3600" b="1" smtClean="0">
                <a:solidFill>
                  <a:schemeClr val="tx2"/>
                </a:solidFill>
                <a:latin typeface="Arial" charset="0"/>
              </a:rPr>
              <a:t>BREAK &amp; NETWORKING</a:t>
            </a:r>
          </a:p>
          <a:p>
            <a:pPr algn="ctr" eaLnBrk="1" hangingPunct="1">
              <a:buFontTx/>
              <a:buNone/>
            </a:pPr>
            <a:r>
              <a:rPr lang="en-US" altLang="en-US" sz="3600" b="1" smtClean="0">
                <a:solidFill>
                  <a:schemeClr val="tx2"/>
                </a:solidFill>
                <a:latin typeface="Arial" charset="0"/>
              </a:rPr>
              <a:t>9:50 – 10:00 A.M.</a:t>
            </a:r>
          </a:p>
        </p:txBody>
      </p:sp>
      <p:sp>
        <p:nvSpPr>
          <p:cNvPr id="2" name="Slide Number Placeholder 1"/>
          <p:cNvSpPr>
            <a:spLocks noGrp="1"/>
          </p:cNvSpPr>
          <p:nvPr>
            <p:ph type="sldNum" sz="quarter" idx="12"/>
          </p:nvPr>
        </p:nvSpPr>
        <p:spPr/>
        <p:txBody>
          <a:bodyPr/>
          <a:lstStyle/>
          <a:p>
            <a:pPr>
              <a:defRPr/>
            </a:pPr>
            <a:fld id="{56755817-28EB-4379-8D28-418AE6BCAD76}"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457200"/>
            <a:ext cx="8077200" cy="838200"/>
          </a:xfrm>
        </p:spPr>
        <p:txBody>
          <a:bodyPr/>
          <a:lstStyle/>
          <a:p>
            <a:pPr eaLnBrk="1" hangingPunct="1"/>
            <a:r>
              <a:rPr lang="en-US" altLang="en-US" sz="3600" b="1" i="1" smtClean="0"/>
              <a:t>Workshop Overview - </a:t>
            </a:r>
            <a:r>
              <a:rPr lang="en-US" altLang="en-US" sz="2800" b="1" i="1" smtClean="0"/>
              <a:t>Airport Locations</a:t>
            </a:r>
          </a:p>
        </p:txBody>
      </p:sp>
      <p:graphicFrame>
        <p:nvGraphicFramePr>
          <p:cNvPr id="13336" name="Group 24"/>
          <p:cNvGraphicFramePr>
            <a:graphicFrameLocks noGrp="1"/>
          </p:cNvGraphicFramePr>
          <p:nvPr>
            <p:ph sz="half" idx="2"/>
          </p:nvPr>
        </p:nvGraphicFramePr>
        <p:xfrm>
          <a:off x="228600" y="1600200"/>
          <a:ext cx="8435975" cy="4510088"/>
        </p:xfrm>
        <a:graphic>
          <a:graphicData uri="http://schemas.openxmlformats.org/drawingml/2006/table">
            <a:tbl>
              <a:tblPr/>
              <a:tblGrid>
                <a:gridCol w="2209800">
                  <a:extLst>
                    <a:ext uri="{9D8B030D-6E8A-4147-A177-3AD203B41FA5}"/>
                  </a:extLst>
                </a:gridCol>
                <a:gridCol w="6226175">
                  <a:extLst>
                    <a:ext uri="{9D8B030D-6E8A-4147-A177-3AD203B41FA5}"/>
                  </a:extLst>
                </a:gridCol>
              </a:tblGrid>
              <a:tr h="14477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mj-lt"/>
                      </a:endParaRP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1" i="0" u="none" strike="noStrike" cap="none" normalizeH="0" baseline="0" dirty="0" smtClean="0">
                          <a:ln>
                            <a:noFill/>
                          </a:ln>
                          <a:solidFill>
                            <a:schemeClr val="tx1"/>
                          </a:solidFill>
                          <a:effectLst/>
                          <a:latin typeface="+mj-lt"/>
                        </a:rPr>
                        <a:t> LAX</a:t>
                      </a:r>
                      <a:r>
                        <a:rPr kumimoji="0" lang="en-US" sz="2000" b="0" i="0" u="none" strike="noStrike" cap="none" normalizeH="0" baseline="0" dirty="0" smtClean="0">
                          <a:ln>
                            <a:noFill/>
                          </a:ln>
                          <a:solidFill>
                            <a:schemeClr val="tx1"/>
                          </a:solidFill>
                          <a:effectLst/>
                          <a:latin typeface="+mj-lt"/>
                        </a:rPr>
                        <a:t> ranked 4</a:t>
                      </a:r>
                      <a:r>
                        <a:rPr kumimoji="0" lang="en-US" sz="2000" b="0" i="0" u="none" strike="noStrike" cap="none" normalizeH="0" baseline="30000" dirty="0" smtClean="0">
                          <a:ln>
                            <a:noFill/>
                          </a:ln>
                          <a:solidFill>
                            <a:schemeClr val="tx1"/>
                          </a:solidFill>
                          <a:effectLst/>
                          <a:latin typeface="+mj-lt"/>
                        </a:rPr>
                        <a:t>th</a:t>
                      </a:r>
                      <a:r>
                        <a:rPr kumimoji="0" lang="en-US" sz="2000" b="0" i="0" u="none" strike="noStrike" cap="none" normalizeH="0" baseline="0" dirty="0" smtClean="0">
                          <a:ln>
                            <a:noFill/>
                          </a:ln>
                          <a:solidFill>
                            <a:schemeClr val="tx1"/>
                          </a:solidFill>
                          <a:effectLst/>
                          <a:latin typeface="+mj-lt"/>
                        </a:rPr>
                        <a:t> in the world for passenger service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j-lt"/>
                        </a:rPr>
                        <a:t> In 2018, airlines served 84,557,968 passengers</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extLst>
              </a:tr>
              <a:tr h="15447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mj-lt"/>
                      </a:endParaRP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119063" marR="0" lvl="0" indent="-119063" algn="l" defTabSz="914400" rtl="0" eaLnBrk="1" fontAlgn="base" latinLnBrk="0" hangingPunct="1">
                        <a:lnSpc>
                          <a:spcPct val="100000"/>
                        </a:lnSpc>
                        <a:spcBef>
                          <a:spcPct val="20000"/>
                        </a:spcBef>
                        <a:spcAft>
                          <a:spcPct val="0"/>
                        </a:spcAft>
                        <a:buClrTx/>
                        <a:buSzTx/>
                        <a:buFontTx/>
                        <a:buChar char="•"/>
                        <a:tabLst/>
                      </a:pPr>
                      <a:r>
                        <a:rPr kumimoji="0" lang="en-US" sz="1900" b="1" i="0" u="none" strike="noStrike" cap="none" normalizeH="0" baseline="0" dirty="0" smtClean="0">
                          <a:ln>
                            <a:noFill/>
                          </a:ln>
                          <a:solidFill>
                            <a:schemeClr val="tx1"/>
                          </a:solidFill>
                          <a:effectLst/>
                          <a:latin typeface="+mj-lt"/>
                        </a:rPr>
                        <a:t> Van Nuys Airport</a:t>
                      </a:r>
                      <a:r>
                        <a:rPr kumimoji="0" lang="en-US" sz="1900" b="0" i="0" u="none" strike="noStrike" cap="none" normalizeH="0" baseline="0" dirty="0" smtClean="0">
                          <a:ln>
                            <a:noFill/>
                          </a:ln>
                          <a:solidFill>
                            <a:schemeClr val="tx1"/>
                          </a:solidFill>
                          <a:effectLst/>
                          <a:latin typeface="+mj-lt"/>
                        </a:rPr>
                        <a:t> – one of the world’s busiest General Aviation airports with </a:t>
                      </a:r>
                      <a:r>
                        <a:rPr kumimoji="0" lang="en-US" sz="1900" b="0" i="0" u="none" strike="noStrike" cap="none" normalizeH="0" baseline="0" smtClean="0">
                          <a:ln>
                            <a:noFill/>
                          </a:ln>
                          <a:solidFill>
                            <a:schemeClr val="tx1"/>
                          </a:solidFill>
                          <a:effectLst/>
                          <a:latin typeface="+mj-lt"/>
                        </a:rPr>
                        <a:t>almost 220,228 </a:t>
                      </a:r>
                      <a:r>
                        <a:rPr kumimoji="0" lang="en-US" sz="1900" b="0" i="0" u="none" strike="noStrike" cap="none" normalizeH="0" baseline="0" dirty="0" smtClean="0">
                          <a:ln>
                            <a:noFill/>
                          </a:ln>
                          <a:solidFill>
                            <a:schemeClr val="tx1"/>
                          </a:solidFill>
                          <a:effectLst/>
                          <a:latin typeface="+mj-lt"/>
                        </a:rPr>
                        <a:t>take-offs annually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900" b="0" i="0" u="none" strike="noStrike" cap="none" normalizeH="0" baseline="0" dirty="0" smtClean="0">
                          <a:ln>
                            <a:noFill/>
                          </a:ln>
                          <a:solidFill>
                            <a:schemeClr val="tx1"/>
                          </a:solidFill>
                          <a:effectLst/>
                          <a:latin typeface="+mj-lt"/>
                        </a:rPr>
                        <a:t>Dedicated to non-commercial air travel</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extLst>
              </a:tr>
              <a:tr h="1517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Univers Condensed" pitchFamily="34" charset="0"/>
                      </a:endParaRP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119063" marR="0" lvl="0" indent="-119063" algn="l" defTabSz="914400" rtl="0" eaLnBrk="1" fontAlgn="base" latinLnBrk="0" hangingPunct="1">
                        <a:lnSpc>
                          <a:spcPct val="100000"/>
                        </a:lnSpc>
                        <a:spcBef>
                          <a:spcPct val="20000"/>
                        </a:spcBef>
                        <a:spcAft>
                          <a:spcPct val="0"/>
                        </a:spcAft>
                        <a:buClrTx/>
                        <a:buSzTx/>
                        <a:buFontTx/>
                        <a:buChar char="•"/>
                        <a:tabLst/>
                      </a:pPr>
                      <a:r>
                        <a:rPr kumimoji="0" lang="en-US" sz="1900" b="1" i="0" u="none" strike="noStrike" cap="none" normalizeH="0" baseline="0" dirty="0" smtClean="0">
                          <a:ln>
                            <a:noFill/>
                          </a:ln>
                          <a:solidFill>
                            <a:schemeClr val="tx1"/>
                          </a:solidFill>
                          <a:effectLst/>
                          <a:latin typeface="Calibri" pitchFamily="34" charset="0"/>
                          <a:cs typeface="Calibri" pitchFamily="34" charset="0"/>
                        </a:rPr>
                        <a:t> LA/Palmdale</a:t>
                      </a:r>
                      <a:r>
                        <a:rPr kumimoji="0" lang="en-US" sz="1900" b="0" i="0" u="none" strike="noStrike" cap="none" normalizeH="0" baseline="0" dirty="0" smtClean="0">
                          <a:ln>
                            <a:noFill/>
                          </a:ln>
                          <a:solidFill>
                            <a:schemeClr val="tx1"/>
                          </a:solidFill>
                          <a:effectLst/>
                          <a:latin typeface="Calibri" pitchFamily="34" charset="0"/>
                          <a:cs typeface="Calibri" pitchFamily="34" charset="0"/>
                        </a:rPr>
                        <a:t> - LAWA owns and maintains the Palmdale Land Holdings, previously an FAA certified airport </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extLst>
              </a:tr>
            </a:tbl>
          </a:graphicData>
        </a:graphic>
      </p:graphicFrame>
      <p:pic>
        <p:nvPicPr>
          <p:cNvPr id="34833" name="Picture 20" descr="Van Nuys General Descri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0"/>
            <a:ext cx="2209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Picture 22" descr="2010_04_LA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8" y="1600200"/>
            <a:ext cx="2209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5" name="Picture 23" descr="File:Palmdale Airport Terminal.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888" y="4572000"/>
            <a:ext cx="219551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4"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defRPr/>
            </a:pPr>
            <a:fld id="{74F70617-AC56-4157-AA0A-1D73E968FC1B}" type="slidenum">
              <a:rPr lang="en-US" altLang="en-US" sz="1200" smtClean="0">
                <a:solidFill>
                  <a:srgbClr val="045C75"/>
                </a:solidFill>
                <a:latin typeface="Arial" charset="0"/>
              </a:rPr>
              <a:pPr>
                <a:spcBef>
                  <a:spcPct val="0"/>
                </a:spcBef>
                <a:buClrTx/>
                <a:buSzTx/>
                <a:buFontTx/>
                <a:buNone/>
                <a:defRPr/>
              </a:pPr>
              <a:t>2</a:t>
            </a:fld>
            <a:endParaRPr lang="en-US" altLang="en-US" sz="1200" smtClean="0">
              <a:solidFill>
                <a:srgbClr val="045C75"/>
              </a:solidFill>
              <a:latin typeface="Arial" charset="0"/>
            </a:endParaRPr>
          </a:p>
        </p:txBody>
      </p:sp>
      <p:pic>
        <p:nvPicPr>
          <p:cNvPr id="34837"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3201988"/>
            <a:ext cx="5943600" cy="16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624888" cy="847725"/>
          </a:xfrm>
          <a:prstGeom prst="rect">
            <a:avLst/>
          </a:prstGeom>
          <a:solidFill>
            <a:srgbClr val="21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latin typeface="Tw Cen MT" panose="020B0602020104020603" pitchFamily="34" charset="0"/>
            </a:endParaRPr>
          </a:p>
        </p:txBody>
      </p:sp>
      <p:sp>
        <p:nvSpPr>
          <p:cNvPr id="5" name="Rectangle 4"/>
          <p:cNvSpPr/>
          <p:nvPr/>
        </p:nvSpPr>
        <p:spPr>
          <a:xfrm rot="16200000">
            <a:off x="5801519" y="3515519"/>
            <a:ext cx="6165850" cy="519112"/>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8624888" y="0"/>
            <a:ext cx="519112"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325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46138"/>
            <a:ext cx="6765925"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1"/>
          <p:cNvSpPr>
            <a:spLocks noChangeArrowheads="1"/>
          </p:cNvSpPr>
          <p:nvPr/>
        </p:nvSpPr>
        <p:spPr bwMode="auto">
          <a:xfrm>
            <a:off x="166688" y="127000"/>
            <a:ext cx="45720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3200" b="1">
                <a:solidFill>
                  <a:srgbClr val="D9D9D9"/>
                </a:solidFill>
                <a:latin typeface="Tw Cen MT" pitchFamily="34" charset="0"/>
              </a:rPr>
              <a:t>BUSINESS, JOBS </a:t>
            </a:r>
          </a:p>
          <a:p>
            <a:pPr eaLnBrk="1" hangingPunct="1">
              <a:lnSpc>
                <a:spcPct val="100000"/>
              </a:lnSpc>
              <a:spcBef>
                <a:spcPct val="0"/>
              </a:spcBef>
              <a:buFontTx/>
              <a:buNone/>
            </a:pPr>
            <a:endParaRPr lang="en-US" altLang="en-US" sz="900" b="1">
              <a:solidFill>
                <a:srgbClr val="D9D9D9"/>
              </a:solidFill>
              <a:latin typeface="Tw Cen MT" pitchFamily="34" charset="0"/>
            </a:endParaRPr>
          </a:p>
          <a:p>
            <a:pPr eaLnBrk="1" hangingPunct="1">
              <a:lnSpc>
                <a:spcPct val="100000"/>
              </a:lnSpc>
              <a:spcBef>
                <a:spcPct val="0"/>
              </a:spcBef>
              <a:buFontTx/>
              <a:buNone/>
            </a:pPr>
            <a:r>
              <a:rPr lang="en-US" altLang="en-US" sz="3200" b="1">
                <a:solidFill>
                  <a:srgbClr val="00B0F0"/>
                </a:solidFill>
                <a:latin typeface="Tw Cen MT" pitchFamily="34" charset="0"/>
              </a:rPr>
              <a:t>&amp; SOCIAL RESPONSIBILITY</a:t>
            </a:r>
          </a:p>
          <a:p>
            <a:pPr eaLnBrk="1" hangingPunct="1">
              <a:lnSpc>
                <a:spcPct val="100000"/>
              </a:lnSpc>
              <a:spcBef>
                <a:spcPct val="0"/>
              </a:spcBef>
              <a:buFontTx/>
              <a:buNone/>
            </a:pPr>
            <a:endParaRPr lang="en-US" altLang="en-US" sz="3200" b="1">
              <a:solidFill>
                <a:srgbClr val="00B0F0"/>
              </a:solidFill>
              <a:latin typeface="Tw Cen MT" pitchFamily="34" charset="0"/>
            </a:endParaRPr>
          </a:p>
          <a:p>
            <a:pPr eaLnBrk="1" hangingPunct="1">
              <a:lnSpc>
                <a:spcPct val="100000"/>
              </a:lnSpc>
              <a:spcBef>
                <a:spcPct val="0"/>
              </a:spcBef>
              <a:buFontTx/>
              <a:buNone/>
            </a:pPr>
            <a:endParaRPr lang="en-US" altLang="en-US" sz="3200" b="1">
              <a:solidFill>
                <a:srgbClr val="00B0F0"/>
              </a:solidFill>
              <a:latin typeface="Tw Cen MT" pitchFamily="34" charset="0"/>
            </a:endParaRPr>
          </a:p>
        </p:txBody>
      </p:sp>
      <p:sp>
        <p:nvSpPr>
          <p:cNvPr id="53255" name="TextBox 9"/>
          <p:cNvSpPr txBox="1">
            <a:spLocks noChangeArrowheads="1"/>
          </p:cNvSpPr>
          <p:nvPr/>
        </p:nvSpPr>
        <p:spPr bwMode="auto">
          <a:xfrm>
            <a:off x="4602163" y="5214938"/>
            <a:ext cx="22034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b="1">
                <a:solidFill>
                  <a:srgbClr val="33CCFF"/>
                </a:solidFill>
                <a:latin typeface="Tw Cen MT" pitchFamily="34" charset="0"/>
              </a:rPr>
              <a:t>THE</a:t>
            </a:r>
            <a:r>
              <a:rPr lang="en-US" altLang="en-US" b="1">
                <a:solidFill>
                  <a:srgbClr val="212179"/>
                </a:solidFill>
                <a:latin typeface="Tw Cen MT" pitchFamily="34" charset="0"/>
              </a:rPr>
              <a:t> </a:t>
            </a:r>
            <a:r>
              <a:rPr lang="en-US" altLang="en-US" b="1">
                <a:solidFill>
                  <a:srgbClr val="212179"/>
                </a:solidFill>
                <a:latin typeface="Tw Cen MT" pitchFamily="34" charset="0"/>
                <a:hlinkClick r:id="rId4"/>
              </a:rPr>
              <a:t>FUTURE</a:t>
            </a:r>
            <a:r>
              <a:rPr lang="en-US" altLang="en-US" b="1">
                <a:solidFill>
                  <a:srgbClr val="212179"/>
                </a:solidFill>
                <a:latin typeface="Tw Cen MT" pitchFamily="34" charset="0"/>
              </a:rPr>
              <a:t> </a:t>
            </a:r>
            <a:r>
              <a:rPr lang="en-US" altLang="en-US" b="1">
                <a:solidFill>
                  <a:srgbClr val="33CCFF"/>
                </a:solidFill>
                <a:latin typeface="Tw Cen MT" pitchFamily="34" charset="0"/>
              </a:rPr>
              <a:t>IS NOW</a:t>
            </a:r>
          </a:p>
        </p:txBody>
      </p:sp>
      <p:sp>
        <p:nvSpPr>
          <p:cNvPr id="20" name="TextBox 19"/>
          <p:cNvSpPr txBox="1"/>
          <p:nvPr/>
        </p:nvSpPr>
        <p:spPr>
          <a:xfrm>
            <a:off x="6805613" y="1414463"/>
            <a:ext cx="1903412" cy="4278312"/>
          </a:xfrm>
          <a:prstGeom prst="rect">
            <a:avLst/>
          </a:prstGeom>
          <a:noFill/>
        </p:spPr>
        <p:txBody>
          <a:bodyPr>
            <a:spAutoFit/>
          </a:bodyPr>
          <a:lstStyle/>
          <a:p>
            <a:pPr fontAlgn="auto">
              <a:spcBef>
                <a:spcPts val="0"/>
              </a:spcBef>
              <a:spcAft>
                <a:spcPts val="0"/>
              </a:spcAft>
              <a:defRPr/>
            </a:pPr>
            <a:r>
              <a:rPr lang="en-US" sz="1600" b="1" dirty="0">
                <a:solidFill>
                  <a:srgbClr val="212179"/>
                </a:solidFill>
                <a:latin typeface="Tw Cen MT" panose="020B0602020104020603" pitchFamily="34" charset="0"/>
              </a:rPr>
              <a:t>OUR MISSION            </a:t>
            </a:r>
          </a:p>
          <a:p>
            <a:pPr marL="285750" indent="-285750" fontAlgn="auto">
              <a:spcBef>
                <a:spcPts val="0"/>
              </a:spcBef>
              <a:spcAft>
                <a:spcPts val="0"/>
              </a:spcAft>
              <a:buFont typeface="Arial" panose="020B0604020202020204" pitchFamily="34" charset="0"/>
              <a:buChar char="•"/>
              <a:defRPr/>
            </a:pPr>
            <a:r>
              <a:rPr lang="en-US" sz="1600" i="1" dirty="0">
                <a:solidFill>
                  <a:prstClr val="black"/>
                </a:solidFill>
                <a:latin typeface="Tw Cen MT" panose="020B0602020104020603" pitchFamily="34" charset="0"/>
              </a:rPr>
              <a:t>Maximize access to business and job opportunities</a:t>
            </a:r>
          </a:p>
          <a:p>
            <a:pPr fontAlgn="auto">
              <a:spcBef>
                <a:spcPts val="0"/>
              </a:spcBef>
              <a:spcAft>
                <a:spcPts val="0"/>
              </a:spcAft>
              <a:defRPr/>
            </a:pPr>
            <a:endParaRPr lang="en-US" sz="1600" i="1" dirty="0">
              <a:solidFill>
                <a:prstClr val="black"/>
              </a:solidFill>
              <a:latin typeface="Tw Cen MT" panose="020B0602020104020603" pitchFamily="34" charset="0"/>
            </a:endParaRPr>
          </a:p>
          <a:p>
            <a:pPr marL="285750" indent="-285750" fontAlgn="auto">
              <a:spcBef>
                <a:spcPts val="0"/>
              </a:spcBef>
              <a:spcAft>
                <a:spcPts val="0"/>
              </a:spcAft>
              <a:buFont typeface="Arial" panose="020B0604020202020204" pitchFamily="34" charset="0"/>
              <a:buChar char="•"/>
              <a:defRPr/>
            </a:pPr>
            <a:r>
              <a:rPr lang="en-US" sz="1600" i="1" dirty="0">
                <a:solidFill>
                  <a:prstClr val="black"/>
                </a:solidFill>
                <a:latin typeface="Tw Cen MT" panose="020B0602020104020603" pitchFamily="34" charset="0"/>
              </a:rPr>
              <a:t>Ensure that local, diverse communities benefit from LAWA’S investments </a:t>
            </a:r>
          </a:p>
          <a:p>
            <a:pPr fontAlgn="auto">
              <a:spcBef>
                <a:spcPts val="0"/>
              </a:spcBef>
              <a:spcAft>
                <a:spcPts val="0"/>
              </a:spcAft>
              <a:defRPr/>
            </a:pPr>
            <a:endParaRPr lang="en-US" sz="1600" i="1" dirty="0">
              <a:solidFill>
                <a:prstClr val="black"/>
              </a:solidFill>
              <a:latin typeface="Tw Cen MT" panose="020B0602020104020603" pitchFamily="34" charset="0"/>
            </a:endParaRPr>
          </a:p>
          <a:p>
            <a:pPr marL="285750" indent="-285750" fontAlgn="auto">
              <a:spcBef>
                <a:spcPts val="0"/>
              </a:spcBef>
              <a:spcAft>
                <a:spcPts val="0"/>
              </a:spcAft>
              <a:buFont typeface="Arial" panose="020B0604020202020204" pitchFamily="34" charset="0"/>
              <a:buChar char="•"/>
              <a:defRPr/>
            </a:pPr>
            <a:r>
              <a:rPr lang="en-US" sz="1600" i="1" dirty="0">
                <a:solidFill>
                  <a:prstClr val="black"/>
                </a:solidFill>
                <a:latin typeface="Tw Cen MT" panose="020B0602020104020603" pitchFamily="34" charset="0"/>
              </a:rPr>
              <a:t>Set the global airport standard for public corporate social responsibility </a:t>
            </a:r>
          </a:p>
        </p:txBody>
      </p:sp>
      <p:pic>
        <p:nvPicPr>
          <p:cNvPr id="53257" name="Picture 20" descr="cid:image001.jpg@01D42E5B.20A7B3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6149975"/>
            <a:ext cx="1862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991600" cy="490538"/>
          </a:xfrm>
          <a:prstGeom prst="rect">
            <a:avLst/>
          </a:prstGeom>
          <a:solidFill>
            <a:srgbClr val="21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latin typeface="Tw Cen MT" panose="020B0602020104020603" pitchFamily="34" charset="0"/>
            </a:endParaRPr>
          </a:p>
        </p:txBody>
      </p:sp>
      <p:sp>
        <p:nvSpPr>
          <p:cNvPr id="5" name="Rectangle 4"/>
          <p:cNvSpPr/>
          <p:nvPr/>
        </p:nvSpPr>
        <p:spPr>
          <a:xfrm rot="16200000">
            <a:off x="5838032" y="3552031"/>
            <a:ext cx="6165850" cy="446087"/>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8697913" y="0"/>
            <a:ext cx="446087"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Rectangle 1"/>
          <p:cNvSpPr/>
          <p:nvPr/>
        </p:nvSpPr>
        <p:spPr>
          <a:xfrm>
            <a:off x="130175" y="6640513"/>
            <a:ext cx="8221663" cy="476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4278" name="TextBox 23"/>
          <p:cNvSpPr txBox="1">
            <a:spLocks noChangeArrowheads="1"/>
          </p:cNvSpPr>
          <p:nvPr/>
        </p:nvSpPr>
        <p:spPr bwMode="auto">
          <a:xfrm>
            <a:off x="111125" y="-33338"/>
            <a:ext cx="68548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b="1">
                <a:solidFill>
                  <a:srgbClr val="D9D9D9"/>
                </a:solidFill>
                <a:latin typeface="Tw Cen MT" pitchFamily="34" charset="0"/>
              </a:rPr>
              <a:t>LAX: OPPORTUNITIES- CAPITAL PROGRAM SUMMARY</a:t>
            </a:r>
          </a:p>
        </p:txBody>
      </p:sp>
      <p:graphicFrame>
        <p:nvGraphicFramePr>
          <p:cNvPr id="8" name="Table 7"/>
          <p:cNvGraphicFramePr>
            <a:graphicFrameLocks noGrp="1"/>
          </p:cNvGraphicFramePr>
          <p:nvPr/>
        </p:nvGraphicFramePr>
        <p:xfrm>
          <a:off x="111125" y="609600"/>
          <a:ext cx="6259513" cy="5557838"/>
        </p:xfrm>
        <a:graphic>
          <a:graphicData uri="http://schemas.openxmlformats.org/drawingml/2006/table">
            <a:tbl>
              <a:tblPr firstRow="1" lastRow="1" bandRow="1">
                <a:tableStyleId>{7DF18680-E054-41AD-8BC1-D1AEF772440D}</a:tableStyleId>
              </a:tblPr>
              <a:tblGrid>
                <a:gridCol w="3436595">
                  <a:extLst>
                    <a:ext uri="{9D8B030D-6E8A-4147-A177-3AD203B41FA5}"/>
                  </a:extLst>
                </a:gridCol>
                <a:gridCol w="2822918">
                  <a:extLst>
                    <a:ext uri="{9D8B030D-6E8A-4147-A177-3AD203B41FA5}"/>
                  </a:extLst>
                </a:gridCol>
              </a:tblGrid>
              <a:tr h="729661">
                <a:tc>
                  <a:txBody>
                    <a:bodyPr/>
                    <a:lstStyle/>
                    <a:p>
                      <a:pPr algn="ctr" rtl="0" fontAlgn="ctr"/>
                      <a:r>
                        <a:rPr lang="en-US" sz="2800" u="none" strike="noStrike" dirty="0">
                          <a:effectLst/>
                          <a:latin typeface="Tw Cen MT" panose="020B0602020104020603" pitchFamily="34" charset="0"/>
                        </a:rPr>
                        <a:t>Major Category</a:t>
                      </a:r>
                      <a:endParaRPr lang="en-US" sz="2800" b="1" i="0" u="none" strike="noStrike" dirty="0">
                        <a:solidFill>
                          <a:srgbClr val="FFFFFF"/>
                        </a:solidFill>
                        <a:effectLst/>
                        <a:latin typeface="Tw Cen MT" panose="020B0602020104020603" pitchFamily="34" charset="0"/>
                      </a:endParaRPr>
                    </a:p>
                  </a:txBody>
                  <a:tcPr marL="47692" marR="5300" marT="7066" marB="0" anchor="ctr"/>
                </a:tc>
                <a:tc>
                  <a:txBody>
                    <a:bodyPr/>
                    <a:lstStyle/>
                    <a:p>
                      <a:pPr algn="ctr" rtl="0" fontAlgn="ctr"/>
                      <a:r>
                        <a:rPr lang="en-US" sz="2800" u="none" strike="noStrike" dirty="0">
                          <a:effectLst/>
                          <a:latin typeface="Tw Cen MT" panose="020B0602020104020603" pitchFamily="34" charset="0"/>
                        </a:rPr>
                        <a:t>Total Project Cost</a:t>
                      </a:r>
                      <a:endParaRPr lang="en-US" sz="2800" b="1" i="0" u="none" strike="noStrike" dirty="0">
                        <a:solidFill>
                          <a:srgbClr val="FFFFFF"/>
                        </a:solidFill>
                        <a:effectLst/>
                        <a:latin typeface="Tw Cen MT" panose="020B0602020104020603" pitchFamily="34" charset="0"/>
                      </a:endParaRPr>
                    </a:p>
                  </a:txBody>
                  <a:tcPr marL="5300" marR="5300" marT="7066" marB="0" anchor="ctr"/>
                </a:tc>
                <a:extLst>
                  <a:ext uri="{0D108BD9-81ED-4DB2-BD59-A6C34878D82A}"/>
                </a:extLst>
              </a:tr>
              <a:tr h="473202">
                <a:tc>
                  <a:txBody>
                    <a:bodyPr/>
                    <a:lstStyle/>
                    <a:p>
                      <a:pPr lvl="0" algn="l" rtl="0" fontAlgn="ctr"/>
                      <a:r>
                        <a:rPr lang="en-US" sz="2800" u="none" strike="noStrike" dirty="0">
                          <a:effectLst/>
                          <a:latin typeface="Tw Cen MT" panose="020B0602020104020603" pitchFamily="34" charset="0"/>
                        </a:rPr>
                        <a:t>Major Tenant Projects</a:t>
                      </a:r>
                      <a:endParaRPr lang="en-US" sz="2800" b="0" i="0" u="none" strike="noStrike" dirty="0">
                        <a:solidFill>
                          <a:srgbClr val="000000"/>
                        </a:solidFill>
                        <a:effectLst/>
                        <a:latin typeface="Tw Cen MT" panose="020B0602020104020603" pitchFamily="34" charset="0"/>
                      </a:endParaRPr>
                    </a:p>
                  </a:txBody>
                  <a:tcPr marL="5300" marR="5300" marT="7066" marB="0" anchor="ctr"/>
                </a:tc>
                <a:tc>
                  <a:txBody>
                    <a:bodyPr/>
                    <a:lstStyle/>
                    <a:p>
                      <a:pPr algn="r" rtl="0" fontAlgn="ctr"/>
                      <a:r>
                        <a:rPr lang="en-US" sz="2800" u="none" strike="noStrike">
                          <a:effectLst/>
                          <a:latin typeface="Tw Cen MT" panose="020B0602020104020603" pitchFamily="34" charset="0"/>
                        </a:rPr>
                        <a:t>$5,584,329,837 </a:t>
                      </a:r>
                      <a:endParaRPr lang="en-US" sz="2800" b="0" i="0" u="none" strike="noStrike">
                        <a:solidFill>
                          <a:srgbClr val="000000"/>
                        </a:solidFill>
                        <a:effectLst/>
                        <a:latin typeface="Tw Cen MT" panose="020B0602020104020603" pitchFamily="34" charset="0"/>
                      </a:endParaRPr>
                    </a:p>
                  </a:txBody>
                  <a:tcPr marL="5300" marR="5300" marT="7066" marB="0" anchor="ctr"/>
                </a:tc>
                <a:extLst>
                  <a:ext uri="{0D108BD9-81ED-4DB2-BD59-A6C34878D82A}"/>
                </a:extLst>
              </a:tr>
              <a:tr h="440629">
                <a:tc>
                  <a:txBody>
                    <a:bodyPr/>
                    <a:lstStyle/>
                    <a:p>
                      <a:pPr lvl="0" algn="l" rtl="0" fontAlgn="ctr"/>
                      <a:r>
                        <a:rPr lang="en-US" sz="2800" u="none" strike="noStrike" dirty="0">
                          <a:effectLst/>
                          <a:latin typeface="Tw Cen MT" panose="020B0602020104020603" pitchFamily="34" charset="0"/>
                        </a:rPr>
                        <a:t>LAMP Projects</a:t>
                      </a:r>
                      <a:endParaRPr lang="en-US" sz="2800" b="0" i="0" u="none" strike="noStrike" dirty="0">
                        <a:solidFill>
                          <a:srgbClr val="000000"/>
                        </a:solidFill>
                        <a:effectLst/>
                        <a:latin typeface="Tw Cen MT" panose="020B0602020104020603" pitchFamily="34" charset="0"/>
                      </a:endParaRPr>
                    </a:p>
                  </a:txBody>
                  <a:tcPr marL="5300" marR="5300" marT="7066" marB="0" anchor="ctr"/>
                </a:tc>
                <a:tc>
                  <a:txBody>
                    <a:bodyPr/>
                    <a:lstStyle/>
                    <a:p>
                      <a:pPr algn="r" rtl="0" fontAlgn="ctr"/>
                      <a:r>
                        <a:rPr lang="en-US" sz="2800" u="none" strike="noStrike" dirty="0">
                          <a:effectLst/>
                          <a:latin typeface="Tw Cen MT" panose="020B0602020104020603" pitchFamily="34" charset="0"/>
                        </a:rPr>
                        <a:t>$5,500,000,000*</a:t>
                      </a:r>
                      <a:endParaRPr lang="en-US" sz="2800" b="0" i="0" u="none" strike="noStrike" dirty="0">
                        <a:solidFill>
                          <a:srgbClr val="FF0000"/>
                        </a:solidFill>
                        <a:effectLst/>
                        <a:latin typeface="Tw Cen MT" panose="020B0602020104020603" pitchFamily="34" charset="0"/>
                      </a:endParaRPr>
                    </a:p>
                  </a:txBody>
                  <a:tcPr marL="5300" marR="5300" marT="7066" marB="0" anchor="ctr"/>
                </a:tc>
                <a:extLst>
                  <a:ext uri="{0D108BD9-81ED-4DB2-BD59-A6C34878D82A}"/>
                </a:extLst>
              </a:tr>
              <a:tr h="440629">
                <a:tc>
                  <a:txBody>
                    <a:bodyPr/>
                    <a:lstStyle/>
                    <a:p>
                      <a:pPr lvl="0" algn="l" rtl="0" fontAlgn="ctr"/>
                      <a:r>
                        <a:rPr lang="en-US" sz="2800" u="none" strike="noStrike" dirty="0">
                          <a:effectLst/>
                          <a:latin typeface="Tw Cen MT" panose="020B0602020104020603" pitchFamily="34" charset="0"/>
                        </a:rPr>
                        <a:t>Terminal Projects</a:t>
                      </a:r>
                      <a:endParaRPr lang="en-US" sz="2800" b="0" i="0" u="none" strike="noStrike" dirty="0">
                        <a:solidFill>
                          <a:srgbClr val="000000"/>
                        </a:solidFill>
                        <a:effectLst/>
                        <a:latin typeface="Tw Cen MT" panose="020B0602020104020603" pitchFamily="34" charset="0"/>
                      </a:endParaRPr>
                    </a:p>
                  </a:txBody>
                  <a:tcPr marL="5300" marR="5300" marT="7066" marB="0" anchor="ctr"/>
                </a:tc>
                <a:tc>
                  <a:txBody>
                    <a:bodyPr/>
                    <a:lstStyle/>
                    <a:p>
                      <a:pPr algn="r" rtl="0" fontAlgn="ctr"/>
                      <a:r>
                        <a:rPr lang="en-US" sz="2800" u="none" strike="noStrike" dirty="0">
                          <a:effectLst/>
                          <a:latin typeface="Tw Cen MT" panose="020B0602020104020603" pitchFamily="34" charset="0"/>
                        </a:rPr>
                        <a:t>$2,149,240,332 </a:t>
                      </a:r>
                      <a:endParaRPr lang="en-US" sz="2800" b="0" i="0" u="none" strike="noStrike" dirty="0">
                        <a:solidFill>
                          <a:srgbClr val="000000"/>
                        </a:solidFill>
                        <a:effectLst/>
                        <a:latin typeface="Tw Cen MT" panose="020B0602020104020603" pitchFamily="34" charset="0"/>
                      </a:endParaRPr>
                    </a:p>
                  </a:txBody>
                  <a:tcPr marL="5300" marR="5300" marT="7066" marB="0" anchor="ctr"/>
                </a:tc>
                <a:extLst>
                  <a:ext uri="{0D108BD9-81ED-4DB2-BD59-A6C34878D82A}"/>
                </a:extLst>
              </a:tr>
              <a:tr h="860568">
                <a:tc>
                  <a:txBody>
                    <a:bodyPr/>
                    <a:lstStyle/>
                    <a:p>
                      <a:pPr lvl="0" algn="l" rtl="0" fontAlgn="ctr"/>
                      <a:r>
                        <a:rPr lang="en-US" sz="2800" u="none" strike="noStrike" dirty="0">
                          <a:effectLst/>
                          <a:latin typeface="Tw Cen MT" panose="020B0602020104020603" pitchFamily="34" charset="0"/>
                        </a:rPr>
                        <a:t>Utilities &amp; Environmental Projects</a:t>
                      </a:r>
                      <a:endParaRPr lang="en-US" sz="2800" b="0" i="0" u="none" strike="noStrike" dirty="0">
                        <a:solidFill>
                          <a:srgbClr val="000000"/>
                        </a:solidFill>
                        <a:effectLst/>
                        <a:latin typeface="Tw Cen MT" panose="020B0602020104020603" pitchFamily="34" charset="0"/>
                      </a:endParaRPr>
                    </a:p>
                  </a:txBody>
                  <a:tcPr marL="5300" marR="5300" marT="7066" marB="0" anchor="ctr"/>
                </a:tc>
                <a:tc>
                  <a:txBody>
                    <a:bodyPr/>
                    <a:lstStyle/>
                    <a:p>
                      <a:pPr algn="r" rtl="0" fontAlgn="ctr"/>
                      <a:r>
                        <a:rPr lang="en-US" sz="2800" u="none" strike="noStrike" dirty="0">
                          <a:effectLst/>
                          <a:latin typeface="Tw Cen MT" panose="020B0602020104020603" pitchFamily="34" charset="0"/>
                        </a:rPr>
                        <a:t>$518,148,350 </a:t>
                      </a:r>
                      <a:endParaRPr lang="en-US" sz="2800" b="0" i="0" u="none" strike="noStrike" dirty="0">
                        <a:solidFill>
                          <a:srgbClr val="000000"/>
                        </a:solidFill>
                        <a:effectLst/>
                        <a:latin typeface="Tw Cen MT" panose="020B0602020104020603" pitchFamily="34" charset="0"/>
                      </a:endParaRPr>
                    </a:p>
                  </a:txBody>
                  <a:tcPr marL="5300" marR="5300" marT="7066" marB="0" anchor="ctr"/>
                </a:tc>
                <a:extLst>
                  <a:ext uri="{0D108BD9-81ED-4DB2-BD59-A6C34878D82A}"/>
                </a:extLst>
              </a:tr>
              <a:tr h="447559">
                <a:tc>
                  <a:txBody>
                    <a:bodyPr/>
                    <a:lstStyle/>
                    <a:p>
                      <a:pPr lvl="0" algn="l" rtl="0" fontAlgn="ctr"/>
                      <a:r>
                        <a:rPr lang="en-US" sz="2800" u="none" strike="noStrike">
                          <a:effectLst/>
                          <a:latin typeface="Tw Cen MT" panose="020B0602020104020603" pitchFamily="34" charset="0"/>
                        </a:rPr>
                        <a:t>Airside Projects</a:t>
                      </a:r>
                      <a:endParaRPr lang="en-US" sz="2800" b="0" i="0" u="none" strike="noStrike">
                        <a:solidFill>
                          <a:srgbClr val="000000"/>
                        </a:solidFill>
                        <a:effectLst/>
                        <a:latin typeface="Tw Cen MT" panose="020B0602020104020603" pitchFamily="34" charset="0"/>
                      </a:endParaRPr>
                    </a:p>
                  </a:txBody>
                  <a:tcPr marL="5300" marR="5300" marT="7066" marB="0" anchor="ctr"/>
                </a:tc>
                <a:tc>
                  <a:txBody>
                    <a:bodyPr/>
                    <a:lstStyle/>
                    <a:p>
                      <a:pPr algn="r" rtl="0" fontAlgn="ctr"/>
                      <a:r>
                        <a:rPr lang="en-US" sz="2800" u="none" strike="noStrike" dirty="0">
                          <a:effectLst/>
                          <a:latin typeface="Tw Cen MT" panose="020B0602020104020603" pitchFamily="34" charset="0"/>
                        </a:rPr>
                        <a:t>$451,782,625 </a:t>
                      </a:r>
                      <a:endParaRPr lang="en-US" sz="2800" b="0" i="0" u="none" strike="noStrike" dirty="0">
                        <a:solidFill>
                          <a:srgbClr val="000000"/>
                        </a:solidFill>
                        <a:effectLst/>
                        <a:latin typeface="Tw Cen MT" panose="020B0602020104020603" pitchFamily="34" charset="0"/>
                      </a:endParaRPr>
                    </a:p>
                  </a:txBody>
                  <a:tcPr marL="5300" marR="5300" marT="7066" marB="0" anchor="ctr"/>
                </a:tc>
                <a:extLst>
                  <a:ext uri="{0D108BD9-81ED-4DB2-BD59-A6C34878D82A}"/>
                </a:extLst>
              </a:tr>
              <a:tr h="437388">
                <a:tc>
                  <a:txBody>
                    <a:bodyPr/>
                    <a:lstStyle/>
                    <a:p>
                      <a:pPr lvl="0" algn="l" rtl="0" fontAlgn="ctr"/>
                      <a:r>
                        <a:rPr lang="en-US" sz="2800" u="none" strike="noStrike" dirty="0">
                          <a:effectLst/>
                          <a:latin typeface="Tw Cen MT" panose="020B0602020104020603" pitchFamily="34" charset="0"/>
                        </a:rPr>
                        <a:t>Security &amp; IT Projects</a:t>
                      </a:r>
                      <a:endParaRPr lang="en-US" sz="2800" b="0" i="0" u="none" strike="noStrike" dirty="0">
                        <a:solidFill>
                          <a:srgbClr val="000000"/>
                        </a:solidFill>
                        <a:effectLst/>
                        <a:latin typeface="Tw Cen MT" panose="020B0602020104020603" pitchFamily="34" charset="0"/>
                      </a:endParaRPr>
                    </a:p>
                  </a:txBody>
                  <a:tcPr marL="5300" marR="5300" marT="7066" marB="0" anchor="ctr"/>
                </a:tc>
                <a:tc>
                  <a:txBody>
                    <a:bodyPr/>
                    <a:lstStyle/>
                    <a:p>
                      <a:pPr algn="r" rtl="0" fontAlgn="ctr"/>
                      <a:r>
                        <a:rPr lang="en-US" sz="2800" u="none" strike="noStrike" dirty="0">
                          <a:effectLst/>
                          <a:latin typeface="Tw Cen MT" panose="020B0602020104020603" pitchFamily="34" charset="0"/>
                        </a:rPr>
                        <a:t>$427,338,879 </a:t>
                      </a:r>
                      <a:endParaRPr lang="en-US" sz="2800" b="0" i="0" u="none" strike="noStrike" dirty="0">
                        <a:solidFill>
                          <a:srgbClr val="000000"/>
                        </a:solidFill>
                        <a:effectLst/>
                        <a:latin typeface="Tw Cen MT" panose="020B0602020104020603" pitchFamily="34" charset="0"/>
                      </a:endParaRPr>
                    </a:p>
                  </a:txBody>
                  <a:tcPr marL="5300" marR="5300" marT="7066" marB="0" anchor="ctr"/>
                </a:tc>
                <a:extLst>
                  <a:ext uri="{0D108BD9-81ED-4DB2-BD59-A6C34878D82A}"/>
                </a:extLst>
              </a:tr>
              <a:tr h="433817">
                <a:tc>
                  <a:txBody>
                    <a:bodyPr/>
                    <a:lstStyle/>
                    <a:p>
                      <a:pPr lvl="0" algn="l" rtl="0" fontAlgn="ctr"/>
                      <a:r>
                        <a:rPr lang="en-US" sz="2800" u="none" strike="noStrike">
                          <a:effectLst/>
                          <a:latin typeface="Tw Cen MT" panose="020B0602020104020603" pitchFamily="34" charset="0"/>
                        </a:rPr>
                        <a:t>Landside Projects</a:t>
                      </a:r>
                      <a:endParaRPr lang="en-US" sz="2800" b="0" i="0" u="none" strike="noStrike">
                        <a:solidFill>
                          <a:srgbClr val="000000"/>
                        </a:solidFill>
                        <a:effectLst/>
                        <a:latin typeface="Tw Cen MT" panose="020B0602020104020603" pitchFamily="34" charset="0"/>
                      </a:endParaRPr>
                    </a:p>
                  </a:txBody>
                  <a:tcPr marL="5300" marR="5300" marT="7066" marB="0" anchor="ctr"/>
                </a:tc>
                <a:tc>
                  <a:txBody>
                    <a:bodyPr/>
                    <a:lstStyle/>
                    <a:p>
                      <a:pPr algn="r" rtl="0" fontAlgn="ctr"/>
                      <a:r>
                        <a:rPr lang="en-US" sz="2800" u="none" strike="noStrike" dirty="0">
                          <a:effectLst/>
                          <a:latin typeface="Tw Cen MT" panose="020B0602020104020603" pitchFamily="34" charset="0"/>
                        </a:rPr>
                        <a:t>$38,452,770 </a:t>
                      </a:r>
                      <a:endParaRPr lang="en-US" sz="2800" b="0" i="0" u="none" strike="noStrike" dirty="0">
                        <a:solidFill>
                          <a:srgbClr val="000000"/>
                        </a:solidFill>
                        <a:effectLst/>
                        <a:latin typeface="Tw Cen MT" panose="020B0602020104020603" pitchFamily="34" charset="0"/>
                      </a:endParaRPr>
                    </a:p>
                  </a:txBody>
                  <a:tcPr marL="5300" marR="5300" marT="7066" marB="0" anchor="ctr"/>
                </a:tc>
                <a:extLst>
                  <a:ext uri="{0D108BD9-81ED-4DB2-BD59-A6C34878D82A}"/>
                </a:extLst>
              </a:tr>
              <a:tr h="860568">
                <a:tc>
                  <a:txBody>
                    <a:bodyPr/>
                    <a:lstStyle/>
                    <a:p>
                      <a:pPr lvl="0" algn="l" rtl="0" fontAlgn="ctr"/>
                      <a:r>
                        <a:rPr lang="en-US" sz="2800" u="none" strike="noStrike" dirty="0">
                          <a:effectLst/>
                          <a:latin typeface="Tw Cen MT" panose="020B0602020104020603" pitchFamily="34" charset="0"/>
                        </a:rPr>
                        <a:t>Planning / Study Projects</a:t>
                      </a:r>
                      <a:endParaRPr lang="en-US" sz="2800" b="0" i="0" u="none" strike="noStrike" dirty="0">
                        <a:solidFill>
                          <a:srgbClr val="000000"/>
                        </a:solidFill>
                        <a:effectLst/>
                        <a:latin typeface="Tw Cen MT" panose="020B0602020104020603" pitchFamily="34" charset="0"/>
                      </a:endParaRPr>
                    </a:p>
                  </a:txBody>
                  <a:tcPr marL="5300" marR="5300" marT="7066" marB="0" anchor="ctr"/>
                </a:tc>
                <a:tc>
                  <a:txBody>
                    <a:bodyPr/>
                    <a:lstStyle/>
                    <a:p>
                      <a:pPr algn="r" rtl="0" fontAlgn="ctr"/>
                      <a:r>
                        <a:rPr lang="en-US" sz="2800" u="none" strike="noStrike" dirty="0">
                          <a:effectLst/>
                          <a:latin typeface="Tw Cen MT" panose="020B0602020104020603" pitchFamily="34" charset="0"/>
                        </a:rPr>
                        <a:t>$24,235,000 </a:t>
                      </a:r>
                      <a:endParaRPr lang="en-US" sz="2800" b="0" i="0" u="none" strike="noStrike" dirty="0">
                        <a:solidFill>
                          <a:srgbClr val="000000"/>
                        </a:solidFill>
                        <a:effectLst/>
                        <a:latin typeface="Tw Cen MT" panose="020B0602020104020603" pitchFamily="34" charset="0"/>
                      </a:endParaRPr>
                    </a:p>
                  </a:txBody>
                  <a:tcPr marL="5300" marR="5300" marT="7066" marB="0" anchor="ctr"/>
                </a:tc>
                <a:extLst>
                  <a:ext uri="{0D108BD9-81ED-4DB2-BD59-A6C34878D82A}"/>
                </a:extLst>
              </a:tr>
              <a:tr h="433817">
                <a:tc>
                  <a:txBody>
                    <a:bodyPr/>
                    <a:lstStyle/>
                    <a:p>
                      <a:pPr lvl="0" algn="l" rtl="0" fontAlgn="b"/>
                      <a:r>
                        <a:rPr lang="en-US" sz="2800" u="none" strike="noStrike" dirty="0">
                          <a:effectLst/>
                          <a:latin typeface="Tw Cen MT" panose="020B0602020104020603" pitchFamily="34" charset="0"/>
                        </a:rPr>
                        <a:t>TOTAL</a:t>
                      </a:r>
                      <a:endParaRPr lang="en-US" sz="2800" b="1" i="0" u="none" strike="noStrike" dirty="0">
                        <a:solidFill>
                          <a:srgbClr val="000000"/>
                        </a:solidFill>
                        <a:effectLst/>
                        <a:latin typeface="Tw Cen MT" panose="020B0602020104020603" pitchFamily="34" charset="0"/>
                      </a:endParaRPr>
                    </a:p>
                  </a:txBody>
                  <a:tcPr marL="5300" marR="5300" marT="7066" marB="0" anchor="b"/>
                </a:tc>
                <a:tc>
                  <a:txBody>
                    <a:bodyPr/>
                    <a:lstStyle/>
                    <a:p>
                      <a:pPr algn="r" rtl="0" fontAlgn="ctr"/>
                      <a:r>
                        <a:rPr lang="en-US" sz="2800" u="none" strike="noStrike" dirty="0">
                          <a:effectLst/>
                          <a:latin typeface="Tw Cen MT" panose="020B0602020104020603" pitchFamily="34" charset="0"/>
                        </a:rPr>
                        <a:t>$14,693,527,793* </a:t>
                      </a:r>
                      <a:endParaRPr lang="en-US" sz="2800" b="1" i="0" u="none" strike="noStrike" dirty="0">
                        <a:solidFill>
                          <a:srgbClr val="000000"/>
                        </a:solidFill>
                        <a:effectLst/>
                        <a:latin typeface="Tw Cen MT" panose="020B0602020104020603" pitchFamily="34" charset="0"/>
                      </a:endParaRPr>
                    </a:p>
                  </a:txBody>
                  <a:tcPr marL="5300" marR="5300" marT="7066" marB="0" anchor="ctr"/>
                </a:tc>
                <a:extLst>
                  <a:ext uri="{0D108BD9-81ED-4DB2-BD59-A6C34878D82A}"/>
                </a:extLst>
              </a:tr>
            </a:tbl>
          </a:graphicData>
        </a:graphic>
      </p:graphicFrame>
      <p:sp>
        <p:nvSpPr>
          <p:cNvPr id="54314" name="TextBox 8"/>
          <p:cNvSpPr txBox="1">
            <a:spLocks noChangeArrowheads="1"/>
          </p:cNvSpPr>
          <p:nvPr/>
        </p:nvSpPr>
        <p:spPr bwMode="auto">
          <a:xfrm>
            <a:off x="130175" y="6103938"/>
            <a:ext cx="86407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400" b="1" i="1">
                <a:solidFill>
                  <a:srgbClr val="000000"/>
                </a:solidFill>
                <a:latin typeface="Tw Cen MT" pitchFamily="34" charset="0"/>
              </a:rPr>
              <a:t>*LAMP Subtotal is currently being finalized</a:t>
            </a:r>
          </a:p>
          <a:p>
            <a:pPr eaLnBrk="1" hangingPunct="1">
              <a:lnSpc>
                <a:spcPct val="100000"/>
              </a:lnSpc>
              <a:spcBef>
                <a:spcPct val="0"/>
              </a:spcBef>
              <a:buFontTx/>
              <a:buNone/>
            </a:pPr>
            <a:r>
              <a:rPr lang="en-US" altLang="en-US" sz="1400" b="1" i="1">
                <a:solidFill>
                  <a:srgbClr val="000000"/>
                </a:solidFill>
                <a:latin typeface="Tw Cen MT" pitchFamily="34" charset="0"/>
              </a:rPr>
              <a:t>Note:  Figures are expressed in 2018 dollars and are subject to escalation. Does not include estimate for Asset Renewal or Program Reserve.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991600" cy="490538"/>
          </a:xfrm>
          <a:prstGeom prst="rect">
            <a:avLst/>
          </a:prstGeom>
          <a:solidFill>
            <a:srgbClr val="21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latin typeface="Tw Cen MT" panose="020B0602020104020603" pitchFamily="34" charset="0"/>
            </a:endParaRPr>
          </a:p>
        </p:txBody>
      </p:sp>
      <p:sp>
        <p:nvSpPr>
          <p:cNvPr id="5" name="Rectangle 4"/>
          <p:cNvSpPr/>
          <p:nvPr/>
        </p:nvSpPr>
        <p:spPr>
          <a:xfrm rot="16200000">
            <a:off x="5838032" y="3552031"/>
            <a:ext cx="6165850" cy="446087"/>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8697913" y="0"/>
            <a:ext cx="446087"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Rectangle 1"/>
          <p:cNvSpPr/>
          <p:nvPr/>
        </p:nvSpPr>
        <p:spPr>
          <a:xfrm>
            <a:off x="130175" y="6640513"/>
            <a:ext cx="8221663" cy="476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5302" name="TextBox 23"/>
          <p:cNvSpPr txBox="1">
            <a:spLocks noChangeArrowheads="1"/>
          </p:cNvSpPr>
          <p:nvPr/>
        </p:nvSpPr>
        <p:spPr bwMode="auto">
          <a:xfrm>
            <a:off x="111125" y="-33338"/>
            <a:ext cx="5603875"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b="1">
                <a:solidFill>
                  <a:srgbClr val="D9D9D9"/>
                </a:solidFill>
                <a:latin typeface="Tw Cen MT" pitchFamily="34" charset="0"/>
              </a:rPr>
              <a:t>LAX: OPPORTUNITIES</a:t>
            </a:r>
          </a:p>
        </p:txBody>
      </p:sp>
      <p:pic>
        <p:nvPicPr>
          <p:cNvPr id="55303" name="Picture 44"/>
          <p:cNvPicPr>
            <a:picLocks noChangeAspect="1" noChangeArrowheads="1"/>
          </p:cNvPicPr>
          <p:nvPr/>
        </p:nvPicPr>
        <p:blipFill>
          <a:blip r:embed="rId3">
            <a:extLst>
              <a:ext uri="{28A0092B-C50C-407E-A947-70E740481C1C}">
                <a14:useLocalDpi xmlns:a14="http://schemas.microsoft.com/office/drawing/2010/main" val="0"/>
              </a:ext>
            </a:extLst>
          </a:blip>
          <a:srcRect l="51389" t="9259" r="12386" b="15555"/>
          <a:stretch>
            <a:fillRect/>
          </a:stretch>
        </p:blipFill>
        <p:spPr bwMode="auto">
          <a:xfrm>
            <a:off x="0" y="490538"/>
            <a:ext cx="8351838" cy="61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991600" cy="490538"/>
          </a:xfrm>
          <a:prstGeom prst="rect">
            <a:avLst/>
          </a:prstGeom>
          <a:solidFill>
            <a:srgbClr val="21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latin typeface="Tw Cen MT" panose="020B0602020104020603" pitchFamily="34" charset="0"/>
            </a:endParaRPr>
          </a:p>
        </p:txBody>
      </p:sp>
      <p:sp>
        <p:nvSpPr>
          <p:cNvPr id="5" name="Rectangle 4"/>
          <p:cNvSpPr/>
          <p:nvPr/>
        </p:nvSpPr>
        <p:spPr>
          <a:xfrm rot="16200000">
            <a:off x="5838032" y="3552031"/>
            <a:ext cx="6165850" cy="446087"/>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8697913" y="0"/>
            <a:ext cx="446087"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Rectangle 1"/>
          <p:cNvSpPr/>
          <p:nvPr/>
        </p:nvSpPr>
        <p:spPr>
          <a:xfrm>
            <a:off x="130175" y="6640513"/>
            <a:ext cx="8221663" cy="476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6326" name="TextBox 23"/>
          <p:cNvSpPr txBox="1">
            <a:spLocks noChangeArrowheads="1"/>
          </p:cNvSpPr>
          <p:nvPr/>
        </p:nvSpPr>
        <p:spPr bwMode="auto">
          <a:xfrm>
            <a:off x="111125" y="-33338"/>
            <a:ext cx="6854825"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b="1">
                <a:solidFill>
                  <a:srgbClr val="D9D9D9"/>
                </a:solidFill>
                <a:latin typeface="Tw Cen MT" pitchFamily="34" charset="0"/>
              </a:rPr>
              <a:t>LAX: OPPORTUNITIES- ACTIVE PROJECTS</a:t>
            </a:r>
          </a:p>
        </p:txBody>
      </p:sp>
      <p:pic>
        <p:nvPicPr>
          <p:cNvPr id="56327" name="Picture 9"/>
          <p:cNvPicPr>
            <a:picLocks noChangeAspect="1" noChangeArrowheads="1"/>
          </p:cNvPicPr>
          <p:nvPr/>
        </p:nvPicPr>
        <p:blipFill>
          <a:blip r:embed="rId3">
            <a:extLst>
              <a:ext uri="{28A0092B-C50C-407E-A947-70E740481C1C}">
                <a14:useLocalDpi xmlns:a14="http://schemas.microsoft.com/office/drawing/2010/main" val="0"/>
              </a:ext>
            </a:extLst>
          </a:blip>
          <a:srcRect l="54398" t="21262" r="20073" b="11209"/>
          <a:stretch>
            <a:fillRect/>
          </a:stretch>
        </p:blipFill>
        <p:spPr bwMode="auto">
          <a:xfrm>
            <a:off x="3890963" y="1473200"/>
            <a:ext cx="5253037"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nvGraphicFramePr>
        <p:xfrm>
          <a:off x="3890963" y="703263"/>
          <a:ext cx="5253037" cy="836612"/>
        </p:xfrm>
        <a:graphic>
          <a:graphicData uri="http://schemas.openxmlformats.org/drawingml/2006/table">
            <a:tbl>
              <a:tblPr firstRow="1" bandRow="1">
                <a:tableStyleId>{5C22544A-7EE6-4342-B048-85BDC9FD1C3A}</a:tableStyleId>
              </a:tblPr>
              <a:tblGrid>
                <a:gridCol w="3140271">
                  <a:extLst>
                    <a:ext uri="{9D8B030D-6E8A-4147-A177-3AD203B41FA5}"/>
                  </a:extLst>
                </a:gridCol>
                <a:gridCol w="1197389">
                  <a:extLst>
                    <a:ext uri="{9D8B030D-6E8A-4147-A177-3AD203B41FA5}"/>
                  </a:extLst>
                </a:gridCol>
                <a:gridCol w="915377">
                  <a:extLst>
                    <a:ext uri="{9D8B030D-6E8A-4147-A177-3AD203B41FA5}"/>
                  </a:extLst>
                </a:gridCol>
              </a:tblGrid>
              <a:tr h="836612">
                <a:tc>
                  <a:txBody>
                    <a:bodyPr/>
                    <a:lstStyle/>
                    <a:p>
                      <a:pPr algn="ctr"/>
                      <a:r>
                        <a:rPr lang="en-US" sz="1400" dirty="0" smtClean="0">
                          <a:solidFill>
                            <a:srgbClr val="002060"/>
                          </a:solidFill>
                          <a:latin typeface="Tw Cen MT" panose="020B0602020104020603" pitchFamily="34" charset="0"/>
                        </a:rPr>
                        <a:t>PROJECT NAME</a:t>
                      </a:r>
                      <a:endParaRPr lang="en-US" sz="1400" dirty="0">
                        <a:solidFill>
                          <a:srgbClr val="002060"/>
                        </a:solidFill>
                        <a:latin typeface="Tw Cen MT" panose="020B0602020104020603" pitchFamily="34" charset="0"/>
                      </a:endParaRPr>
                    </a:p>
                  </a:txBody>
                  <a:tcPr marL="68581" marR="68581" marT="45654" marB="45654"/>
                </a:tc>
                <a:tc>
                  <a:txBody>
                    <a:bodyPr/>
                    <a:lstStyle/>
                    <a:p>
                      <a:pPr algn="ctr"/>
                      <a:r>
                        <a:rPr lang="en-US" sz="1400" dirty="0" smtClean="0">
                          <a:solidFill>
                            <a:srgbClr val="002060"/>
                          </a:solidFill>
                          <a:latin typeface="Tw Cen MT" panose="020B0602020104020603" pitchFamily="34" charset="0"/>
                        </a:rPr>
                        <a:t>DEVELOPER</a:t>
                      </a:r>
                      <a:r>
                        <a:rPr lang="en-US" sz="1400" baseline="0" dirty="0" smtClean="0">
                          <a:solidFill>
                            <a:srgbClr val="002060"/>
                          </a:solidFill>
                          <a:latin typeface="Tw Cen MT" panose="020B0602020104020603" pitchFamily="34" charset="0"/>
                        </a:rPr>
                        <a:t> or </a:t>
                      </a:r>
                      <a:r>
                        <a:rPr lang="en-US" sz="1400" dirty="0" smtClean="0">
                          <a:solidFill>
                            <a:srgbClr val="002060"/>
                          </a:solidFill>
                          <a:latin typeface="Tw Cen MT" panose="020B0602020104020603" pitchFamily="34" charset="0"/>
                        </a:rPr>
                        <a:t>PRIME</a:t>
                      </a:r>
                      <a:endParaRPr lang="en-US" sz="1400" dirty="0">
                        <a:solidFill>
                          <a:srgbClr val="002060"/>
                        </a:solidFill>
                        <a:latin typeface="Tw Cen MT" panose="020B0602020104020603" pitchFamily="34" charset="0"/>
                      </a:endParaRPr>
                    </a:p>
                  </a:txBody>
                  <a:tcPr marL="68581" marR="68581" marT="45654" marB="45654"/>
                </a:tc>
                <a:tc>
                  <a:txBody>
                    <a:bodyPr/>
                    <a:lstStyle/>
                    <a:p>
                      <a:pPr algn="ctr"/>
                      <a:r>
                        <a:rPr lang="en-US" sz="1400" dirty="0" smtClean="0">
                          <a:solidFill>
                            <a:srgbClr val="002060"/>
                          </a:solidFill>
                          <a:latin typeface="Tw Cen MT" panose="020B0602020104020603" pitchFamily="34" charset="0"/>
                        </a:rPr>
                        <a:t>APPROX. PROJECT</a:t>
                      </a:r>
                      <a:r>
                        <a:rPr lang="en-US" sz="1400" baseline="0" dirty="0" smtClean="0">
                          <a:solidFill>
                            <a:srgbClr val="002060"/>
                          </a:solidFill>
                          <a:latin typeface="Tw Cen MT" panose="020B0602020104020603" pitchFamily="34" charset="0"/>
                        </a:rPr>
                        <a:t> VALUE</a:t>
                      </a:r>
                      <a:endParaRPr lang="en-US" sz="1400" dirty="0">
                        <a:solidFill>
                          <a:srgbClr val="002060"/>
                        </a:solidFill>
                        <a:latin typeface="Tw Cen MT" panose="020B0602020104020603" pitchFamily="34" charset="0"/>
                      </a:endParaRPr>
                    </a:p>
                  </a:txBody>
                  <a:tcPr marL="68581" marR="68581" marT="45654" marB="45654"/>
                </a:tc>
                <a:extLst>
                  <a:ext uri="{0D108BD9-81ED-4DB2-BD59-A6C34878D82A}"/>
                </a:extLst>
              </a:tr>
            </a:tbl>
          </a:graphicData>
        </a:graphic>
      </p:graphicFrame>
      <p:sp>
        <p:nvSpPr>
          <p:cNvPr id="11" name="Rectangle 10"/>
          <p:cNvSpPr/>
          <p:nvPr/>
        </p:nvSpPr>
        <p:spPr>
          <a:xfrm>
            <a:off x="0" y="1074738"/>
            <a:ext cx="3768725" cy="18113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prstClr val="white"/>
                </a:solidFill>
                <a:latin typeface="Tw Cen MT" panose="020B0602020104020603" pitchFamily="34" charset="0"/>
              </a:rPr>
              <a:t>APM</a:t>
            </a:r>
          </a:p>
        </p:txBody>
      </p:sp>
      <p:sp>
        <p:nvSpPr>
          <p:cNvPr id="12" name="Rectangle 11"/>
          <p:cNvSpPr/>
          <p:nvPr/>
        </p:nvSpPr>
        <p:spPr>
          <a:xfrm>
            <a:off x="17463" y="2933700"/>
            <a:ext cx="3751262" cy="140493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prstClr val="white"/>
                </a:solidFill>
                <a:latin typeface="Tw Cen MT" panose="020B0602020104020603" pitchFamily="34" charset="0"/>
              </a:rPr>
              <a:t>CONRAC</a:t>
            </a:r>
          </a:p>
        </p:txBody>
      </p:sp>
      <p:graphicFrame>
        <p:nvGraphicFramePr>
          <p:cNvPr id="13" name="Table 12"/>
          <p:cNvGraphicFramePr>
            <a:graphicFrameLocks noGrp="1"/>
          </p:cNvGraphicFramePr>
          <p:nvPr/>
        </p:nvGraphicFramePr>
        <p:xfrm>
          <a:off x="974725" y="3021013"/>
          <a:ext cx="2670174" cy="1860550"/>
        </p:xfrm>
        <a:graphic>
          <a:graphicData uri="http://schemas.openxmlformats.org/drawingml/2006/table">
            <a:tbl>
              <a:tblPr firstRow="1" bandRow="1">
                <a:tableStyleId>{5C22544A-7EE6-4342-B048-85BDC9FD1C3A}</a:tableStyleId>
              </a:tblPr>
              <a:tblGrid>
                <a:gridCol w="587822">
                  <a:extLst>
                    <a:ext uri="{9D8B030D-6E8A-4147-A177-3AD203B41FA5}"/>
                  </a:extLst>
                </a:gridCol>
                <a:gridCol w="520588">
                  <a:extLst>
                    <a:ext uri="{9D8B030D-6E8A-4147-A177-3AD203B41FA5}"/>
                  </a:extLst>
                </a:gridCol>
                <a:gridCol w="520588">
                  <a:extLst>
                    <a:ext uri="{9D8B030D-6E8A-4147-A177-3AD203B41FA5}"/>
                  </a:extLst>
                </a:gridCol>
                <a:gridCol w="520588">
                  <a:extLst>
                    <a:ext uri="{9D8B030D-6E8A-4147-A177-3AD203B41FA5}"/>
                  </a:extLst>
                </a:gridCol>
                <a:gridCol w="520588">
                  <a:extLst>
                    <a:ext uri="{9D8B030D-6E8A-4147-A177-3AD203B41FA5}"/>
                  </a:extLst>
                </a:gridCol>
              </a:tblGrid>
              <a:tr h="518514">
                <a:tc>
                  <a:txBody>
                    <a:bodyPr/>
                    <a:lstStyle/>
                    <a:p>
                      <a:pPr algn="ctr"/>
                      <a:r>
                        <a:rPr lang="en-US" sz="1400" dirty="0" smtClean="0">
                          <a:latin typeface="Tw Cen MT" panose="020B0602020104020603" pitchFamily="34" charset="0"/>
                        </a:rPr>
                        <a:t>PHASE</a:t>
                      </a:r>
                      <a:endParaRPr lang="en-US" sz="1400" dirty="0">
                        <a:latin typeface="Tw Cen MT" panose="020B0602020104020603" pitchFamily="34" charset="0"/>
                      </a:endParaRPr>
                    </a:p>
                  </a:txBody>
                  <a:tcPr marL="68561" marR="68561" marT="45751" marB="45751"/>
                </a:tc>
                <a:tc>
                  <a:txBody>
                    <a:bodyPr/>
                    <a:lstStyle/>
                    <a:p>
                      <a:pPr algn="ctr"/>
                      <a:r>
                        <a:rPr lang="en-US" sz="1400" dirty="0" smtClean="0">
                          <a:latin typeface="Tw Cen MT" panose="020B0602020104020603" pitchFamily="34" charset="0"/>
                        </a:rPr>
                        <a:t>SBE</a:t>
                      </a:r>
                      <a:endParaRPr lang="en-US" sz="1400" dirty="0">
                        <a:latin typeface="Tw Cen MT" panose="020B0602020104020603" pitchFamily="34" charset="0"/>
                      </a:endParaRPr>
                    </a:p>
                  </a:txBody>
                  <a:tcPr marL="68561" marR="68561" marT="45751" marB="45751"/>
                </a:tc>
                <a:tc>
                  <a:txBody>
                    <a:bodyPr/>
                    <a:lstStyle/>
                    <a:p>
                      <a:pPr algn="ctr"/>
                      <a:r>
                        <a:rPr lang="en-US" sz="1400" dirty="0" smtClean="0">
                          <a:latin typeface="Tw Cen MT" panose="020B0602020104020603" pitchFamily="34" charset="0"/>
                        </a:rPr>
                        <a:t>LBE</a:t>
                      </a:r>
                      <a:endParaRPr lang="en-US" sz="1400" dirty="0">
                        <a:latin typeface="Tw Cen MT" panose="020B0602020104020603" pitchFamily="34" charset="0"/>
                      </a:endParaRPr>
                    </a:p>
                  </a:txBody>
                  <a:tcPr marL="68561" marR="68561" marT="45751" marB="45751"/>
                </a:tc>
                <a:tc>
                  <a:txBody>
                    <a:bodyPr/>
                    <a:lstStyle/>
                    <a:p>
                      <a:pPr algn="ctr"/>
                      <a:r>
                        <a:rPr lang="en-US" sz="1400" dirty="0" smtClean="0">
                          <a:latin typeface="Tw Cen MT" panose="020B0602020104020603" pitchFamily="34" charset="0"/>
                        </a:rPr>
                        <a:t>LSBE</a:t>
                      </a:r>
                      <a:endParaRPr lang="en-US" sz="1400" dirty="0">
                        <a:latin typeface="Tw Cen MT" panose="020B0602020104020603" pitchFamily="34" charset="0"/>
                      </a:endParaRPr>
                    </a:p>
                  </a:txBody>
                  <a:tcPr marL="68561" marR="68561" marT="45751" marB="45751"/>
                </a:tc>
                <a:tc>
                  <a:txBody>
                    <a:bodyPr/>
                    <a:lstStyle/>
                    <a:p>
                      <a:pPr algn="ctr"/>
                      <a:r>
                        <a:rPr lang="en-US" sz="1400" dirty="0" smtClean="0">
                          <a:latin typeface="Tw Cen MT" panose="020B0602020104020603" pitchFamily="34" charset="0"/>
                        </a:rPr>
                        <a:t>DVBE</a:t>
                      </a:r>
                      <a:endParaRPr lang="en-US" sz="1400" dirty="0">
                        <a:latin typeface="Tw Cen MT" panose="020B0602020104020603" pitchFamily="34" charset="0"/>
                      </a:endParaRPr>
                    </a:p>
                  </a:txBody>
                  <a:tcPr marL="68561" marR="68561" marT="45751" marB="45751"/>
                </a:tc>
                <a:extLst>
                  <a:ext uri="{0D108BD9-81ED-4DB2-BD59-A6C34878D82A}"/>
                </a:extLst>
              </a:tr>
              <a:tr h="518514">
                <a:tc>
                  <a:txBody>
                    <a:bodyPr/>
                    <a:lstStyle/>
                    <a:p>
                      <a:r>
                        <a:rPr lang="en-US" sz="1400" dirty="0" smtClean="0">
                          <a:latin typeface="Tw Cen MT" panose="020B0602020104020603" pitchFamily="34" charset="0"/>
                        </a:rPr>
                        <a:t>DESIGN</a:t>
                      </a:r>
                      <a:endParaRPr lang="en-US" sz="1400" dirty="0">
                        <a:latin typeface="Tw Cen MT" panose="020B0602020104020603" pitchFamily="34" charset="0"/>
                      </a:endParaRPr>
                    </a:p>
                  </a:txBody>
                  <a:tcPr marL="68561" marR="68561" marT="45751" marB="45751"/>
                </a:tc>
                <a:tc>
                  <a:txBody>
                    <a:bodyPr/>
                    <a:lstStyle/>
                    <a:p>
                      <a:pPr algn="ctr"/>
                      <a:r>
                        <a:rPr lang="en-US" sz="1400" dirty="0" smtClean="0">
                          <a:latin typeface="Tw Cen MT" panose="020B0602020104020603" pitchFamily="34" charset="0"/>
                        </a:rPr>
                        <a:t>18%</a:t>
                      </a:r>
                      <a:endParaRPr lang="en-US" sz="1400" dirty="0">
                        <a:latin typeface="Tw Cen MT" panose="020B0602020104020603" pitchFamily="34" charset="0"/>
                      </a:endParaRPr>
                    </a:p>
                  </a:txBody>
                  <a:tcPr marL="68561" marR="68561" marT="45751" marB="45751"/>
                </a:tc>
                <a:tc>
                  <a:txBody>
                    <a:bodyPr/>
                    <a:lstStyle/>
                    <a:p>
                      <a:pPr algn="ctr"/>
                      <a:r>
                        <a:rPr lang="en-US" sz="1400" dirty="0" smtClean="0">
                          <a:latin typeface="Tw Cen MT" panose="020B0602020104020603" pitchFamily="34" charset="0"/>
                        </a:rPr>
                        <a:t>50%</a:t>
                      </a:r>
                      <a:endParaRPr lang="en-US" sz="1400" dirty="0">
                        <a:latin typeface="Tw Cen MT" panose="020B0602020104020603" pitchFamily="34" charset="0"/>
                      </a:endParaRPr>
                    </a:p>
                  </a:txBody>
                  <a:tcPr marL="68561" marR="68561" marT="45751" marB="45751"/>
                </a:tc>
                <a:tc>
                  <a:txBody>
                    <a:bodyPr/>
                    <a:lstStyle/>
                    <a:p>
                      <a:pPr algn="ctr"/>
                      <a:r>
                        <a:rPr lang="en-US" sz="1400" dirty="0" smtClean="0">
                          <a:latin typeface="Tw Cen MT" panose="020B0602020104020603" pitchFamily="34" charset="0"/>
                        </a:rPr>
                        <a:t>10%</a:t>
                      </a:r>
                      <a:endParaRPr lang="en-US" sz="1400" dirty="0">
                        <a:latin typeface="Tw Cen MT" panose="020B0602020104020603" pitchFamily="34" charset="0"/>
                      </a:endParaRPr>
                    </a:p>
                  </a:txBody>
                  <a:tcPr marL="68561" marR="68561" marT="45751" marB="45751"/>
                </a:tc>
                <a:tc>
                  <a:txBody>
                    <a:bodyPr/>
                    <a:lstStyle/>
                    <a:p>
                      <a:pPr algn="ctr"/>
                      <a:r>
                        <a:rPr lang="en-US" sz="1400" dirty="0" smtClean="0">
                          <a:latin typeface="Tw Cen MT" panose="020B0602020104020603" pitchFamily="34" charset="0"/>
                        </a:rPr>
                        <a:t>3%</a:t>
                      </a:r>
                      <a:endParaRPr lang="en-US" sz="1400" dirty="0">
                        <a:latin typeface="Tw Cen MT" panose="020B0602020104020603" pitchFamily="34" charset="0"/>
                      </a:endParaRPr>
                    </a:p>
                  </a:txBody>
                  <a:tcPr marL="68561" marR="68561" marT="45751" marB="45751"/>
                </a:tc>
                <a:extLst>
                  <a:ext uri="{0D108BD9-81ED-4DB2-BD59-A6C34878D82A}"/>
                </a:extLst>
              </a:tr>
              <a:tr h="305008">
                <a:tc>
                  <a:txBody>
                    <a:bodyPr/>
                    <a:lstStyle/>
                    <a:p>
                      <a:r>
                        <a:rPr lang="en-US" sz="1400" dirty="0" smtClean="0">
                          <a:latin typeface="Tw Cen MT" panose="020B0602020104020603" pitchFamily="34" charset="0"/>
                        </a:rPr>
                        <a:t>BUILD</a:t>
                      </a:r>
                      <a:endParaRPr lang="en-US" sz="1400" dirty="0">
                        <a:latin typeface="Tw Cen MT" panose="020B0602020104020603" pitchFamily="34" charset="0"/>
                      </a:endParaRPr>
                    </a:p>
                  </a:txBody>
                  <a:tcPr marL="68561" marR="68561" marT="45751" marB="45751"/>
                </a:tc>
                <a:tc>
                  <a:txBody>
                    <a:bodyPr/>
                    <a:lstStyle/>
                    <a:p>
                      <a:pPr algn="ctr"/>
                      <a:r>
                        <a:rPr lang="en-US" sz="1400" dirty="0" smtClean="0">
                          <a:latin typeface="Tw Cen MT" panose="020B0602020104020603" pitchFamily="34" charset="0"/>
                        </a:rPr>
                        <a:t>22%</a:t>
                      </a:r>
                      <a:endParaRPr lang="en-US" sz="1400" dirty="0">
                        <a:latin typeface="Tw Cen MT" panose="020B0602020104020603" pitchFamily="34" charset="0"/>
                      </a:endParaRPr>
                    </a:p>
                  </a:txBody>
                  <a:tcPr marL="68561" marR="68561" marT="45751" marB="45751"/>
                </a:tc>
                <a:tc>
                  <a:txBody>
                    <a:bodyPr/>
                    <a:lstStyle/>
                    <a:p>
                      <a:pPr algn="ctr"/>
                      <a:r>
                        <a:rPr lang="en-US" sz="1400" dirty="0" smtClean="0">
                          <a:latin typeface="Tw Cen MT" panose="020B0602020104020603" pitchFamily="34" charset="0"/>
                        </a:rPr>
                        <a:t>20%</a:t>
                      </a:r>
                      <a:endParaRPr lang="en-US" sz="1400" dirty="0">
                        <a:latin typeface="Tw Cen MT" panose="020B0602020104020603" pitchFamily="34" charset="0"/>
                      </a:endParaRPr>
                    </a:p>
                  </a:txBody>
                  <a:tcPr marL="68561" marR="68561" marT="45751" marB="45751"/>
                </a:tc>
                <a:tc>
                  <a:txBody>
                    <a:bodyPr/>
                    <a:lstStyle/>
                    <a:p>
                      <a:pPr algn="ctr"/>
                      <a:r>
                        <a:rPr lang="en-US" sz="1400" dirty="0" smtClean="0">
                          <a:latin typeface="Tw Cen MT" panose="020B0602020104020603" pitchFamily="34" charset="0"/>
                        </a:rPr>
                        <a:t>5%</a:t>
                      </a:r>
                      <a:endParaRPr lang="en-US" sz="1400" dirty="0">
                        <a:latin typeface="Tw Cen MT" panose="020B0602020104020603" pitchFamily="34" charset="0"/>
                      </a:endParaRPr>
                    </a:p>
                  </a:txBody>
                  <a:tcPr marL="68561" marR="68561" marT="45751" marB="45751"/>
                </a:tc>
                <a:tc>
                  <a:txBody>
                    <a:bodyPr/>
                    <a:lstStyle/>
                    <a:p>
                      <a:pPr algn="ctr"/>
                      <a:r>
                        <a:rPr lang="en-US" sz="1400" dirty="0" smtClean="0">
                          <a:latin typeface="Tw Cen MT" panose="020B0602020104020603" pitchFamily="34" charset="0"/>
                        </a:rPr>
                        <a:t>5%</a:t>
                      </a:r>
                      <a:endParaRPr lang="en-US" sz="1400" dirty="0">
                        <a:latin typeface="Tw Cen MT" panose="020B0602020104020603" pitchFamily="34" charset="0"/>
                      </a:endParaRPr>
                    </a:p>
                  </a:txBody>
                  <a:tcPr marL="68561" marR="68561" marT="45751" marB="45751"/>
                </a:tc>
                <a:extLst>
                  <a:ext uri="{0D108BD9-81ED-4DB2-BD59-A6C34878D82A}"/>
                </a:extLst>
              </a:tr>
              <a:tr h="518514">
                <a:tc>
                  <a:txBody>
                    <a:bodyPr/>
                    <a:lstStyle/>
                    <a:p>
                      <a:r>
                        <a:rPr lang="en-US" sz="1400" dirty="0" smtClean="0">
                          <a:latin typeface="Tw Cen MT" panose="020B0602020104020603" pitchFamily="34" charset="0"/>
                        </a:rPr>
                        <a:t>O &amp;</a:t>
                      </a:r>
                      <a:r>
                        <a:rPr lang="en-US" sz="1400" baseline="0" dirty="0" smtClean="0">
                          <a:latin typeface="Tw Cen MT" panose="020B0602020104020603" pitchFamily="34" charset="0"/>
                        </a:rPr>
                        <a:t> M</a:t>
                      </a:r>
                      <a:endParaRPr lang="en-US" sz="1400" dirty="0">
                        <a:latin typeface="Tw Cen MT" panose="020B0602020104020603" pitchFamily="34" charset="0"/>
                      </a:endParaRPr>
                    </a:p>
                  </a:txBody>
                  <a:tcPr marL="68561" marR="68561" marT="45751" marB="45751"/>
                </a:tc>
                <a:tc>
                  <a:txBody>
                    <a:bodyPr/>
                    <a:lstStyle/>
                    <a:p>
                      <a:pPr algn="ctr"/>
                      <a:r>
                        <a:rPr lang="en-US" sz="1400" dirty="0" smtClean="0">
                          <a:latin typeface="Tw Cen MT" panose="020B0602020104020603" pitchFamily="34" charset="0"/>
                        </a:rPr>
                        <a:t>20%</a:t>
                      </a:r>
                      <a:endParaRPr lang="en-US" sz="1400" dirty="0">
                        <a:latin typeface="Tw Cen MT" panose="020B0602020104020603" pitchFamily="34" charset="0"/>
                      </a:endParaRPr>
                    </a:p>
                  </a:txBody>
                  <a:tcPr marL="68561" marR="68561" marT="45751" marB="45751"/>
                </a:tc>
                <a:tc>
                  <a:txBody>
                    <a:bodyPr/>
                    <a:lstStyle/>
                    <a:p>
                      <a:pPr algn="ctr"/>
                      <a:r>
                        <a:rPr lang="en-US" sz="1400" dirty="0" smtClean="0">
                          <a:latin typeface="Tw Cen MT" panose="020B0602020104020603" pitchFamily="34" charset="0"/>
                        </a:rPr>
                        <a:t>7%</a:t>
                      </a:r>
                      <a:endParaRPr lang="en-US" sz="1400" dirty="0">
                        <a:latin typeface="Tw Cen MT" panose="020B0602020104020603" pitchFamily="34" charset="0"/>
                      </a:endParaRPr>
                    </a:p>
                  </a:txBody>
                  <a:tcPr marL="68561" marR="68561" marT="45751" marB="4575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Tw Cen MT" panose="020B0602020104020603" pitchFamily="34" charset="0"/>
                        </a:rPr>
                        <a:t>5%</a:t>
                      </a:r>
                    </a:p>
                  </a:txBody>
                  <a:tcPr marL="68561" marR="68561" marT="45751" marB="45751"/>
                </a:tc>
                <a:tc>
                  <a:txBody>
                    <a:bodyPr/>
                    <a:lstStyle/>
                    <a:p>
                      <a:pPr algn="ctr"/>
                      <a:r>
                        <a:rPr lang="en-US" sz="1400" dirty="0" smtClean="0">
                          <a:latin typeface="Tw Cen MT" panose="020B0602020104020603" pitchFamily="34" charset="0"/>
                        </a:rPr>
                        <a:t>3%</a:t>
                      </a:r>
                    </a:p>
                  </a:txBody>
                  <a:tcPr marL="68561" marR="68561" marT="45751" marB="45751"/>
                </a:tc>
                <a:extLst>
                  <a:ext uri="{0D108BD9-81ED-4DB2-BD59-A6C34878D82A}"/>
                </a:extLst>
              </a:tr>
            </a:tbl>
          </a:graphicData>
        </a:graphic>
      </p:graphicFrame>
      <p:sp>
        <p:nvSpPr>
          <p:cNvPr id="56372" name="TextBox 13"/>
          <p:cNvSpPr txBox="1">
            <a:spLocks noChangeArrowheads="1"/>
          </p:cNvSpPr>
          <p:nvPr/>
        </p:nvSpPr>
        <p:spPr bwMode="auto">
          <a:xfrm>
            <a:off x="0" y="547688"/>
            <a:ext cx="974725" cy="52228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en-US" sz="1600" b="1">
                <a:solidFill>
                  <a:srgbClr val="FFFFFF"/>
                </a:solidFill>
                <a:latin typeface="Tw Cen MT" pitchFamily="34" charset="0"/>
              </a:rPr>
              <a:t>PROJECT</a:t>
            </a:r>
          </a:p>
          <a:p>
            <a:pPr algn="ctr" eaLnBrk="1" hangingPunct="1">
              <a:lnSpc>
                <a:spcPct val="100000"/>
              </a:lnSpc>
              <a:spcBef>
                <a:spcPct val="0"/>
              </a:spcBef>
              <a:buFontTx/>
              <a:buNone/>
            </a:pPr>
            <a:endParaRPr lang="en-US" altLang="en-US" sz="1200">
              <a:solidFill>
                <a:srgbClr val="FFFFFF"/>
              </a:solidFill>
              <a:latin typeface="Tw Cen MT" pitchFamily="34" charset="0"/>
            </a:endParaRPr>
          </a:p>
        </p:txBody>
      </p:sp>
      <p:sp>
        <p:nvSpPr>
          <p:cNvPr id="56373" name="TextBox 14"/>
          <p:cNvSpPr txBox="1">
            <a:spLocks noChangeArrowheads="1"/>
          </p:cNvSpPr>
          <p:nvPr/>
        </p:nvSpPr>
        <p:spPr bwMode="auto">
          <a:xfrm>
            <a:off x="985838" y="549275"/>
            <a:ext cx="2782887" cy="73818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en-US" sz="1400" b="1">
                <a:solidFill>
                  <a:srgbClr val="FFFFFF"/>
                </a:solidFill>
                <a:latin typeface="Tw Cen MT" pitchFamily="34" charset="0"/>
              </a:rPr>
              <a:t>LAMP BUSINESS INCLUSION REQUIREMENTS</a:t>
            </a:r>
          </a:p>
          <a:p>
            <a:pPr algn="ctr" eaLnBrk="1" hangingPunct="1">
              <a:lnSpc>
                <a:spcPct val="100000"/>
              </a:lnSpc>
              <a:spcBef>
                <a:spcPct val="0"/>
              </a:spcBef>
              <a:buFontTx/>
              <a:buNone/>
            </a:pPr>
            <a:endParaRPr lang="en-US" altLang="en-US" sz="1400" b="1">
              <a:solidFill>
                <a:srgbClr val="FFFFFF"/>
              </a:solidFill>
              <a:latin typeface="Tw Cen MT" pitchFamily="34" charset="0"/>
            </a:endParaRPr>
          </a:p>
        </p:txBody>
      </p:sp>
      <p:graphicFrame>
        <p:nvGraphicFramePr>
          <p:cNvPr id="16" name="Table 15"/>
          <p:cNvGraphicFramePr>
            <a:graphicFrameLocks noGrp="1"/>
          </p:cNvGraphicFramePr>
          <p:nvPr/>
        </p:nvGraphicFramePr>
        <p:xfrm>
          <a:off x="985838" y="1122363"/>
          <a:ext cx="2709862" cy="1984374"/>
        </p:xfrm>
        <a:graphic>
          <a:graphicData uri="http://schemas.openxmlformats.org/drawingml/2006/table">
            <a:tbl>
              <a:tblPr firstRow="1" bandRow="1">
                <a:tableStyleId>{5C22544A-7EE6-4342-B048-85BDC9FD1C3A}</a:tableStyleId>
              </a:tblPr>
              <a:tblGrid>
                <a:gridCol w="607870">
                  <a:extLst>
                    <a:ext uri="{9D8B030D-6E8A-4147-A177-3AD203B41FA5}"/>
                  </a:extLst>
                </a:gridCol>
                <a:gridCol w="525498">
                  <a:extLst>
                    <a:ext uri="{9D8B030D-6E8A-4147-A177-3AD203B41FA5}"/>
                  </a:extLst>
                </a:gridCol>
                <a:gridCol w="525498">
                  <a:extLst>
                    <a:ext uri="{9D8B030D-6E8A-4147-A177-3AD203B41FA5}"/>
                  </a:extLst>
                </a:gridCol>
                <a:gridCol w="525498">
                  <a:extLst>
                    <a:ext uri="{9D8B030D-6E8A-4147-A177-3AD203B41FA5}"/>
                  </a:extLst>
                </a:gridCol>
                <a:gridCol w="525498">
                  <a:extLst>
                    <a:ext uri="{9D8B030D-6E8A-4147-A177-3AD203B41FA5}"/>
                  </a:extLst>
                </a:gridCol>
              </a:tblGrid>
              <a:tr h="518312">
                <a:tc>
                  <a:txBody>
                    <a:bodyPr/>
                    <a:lstStyle/>
                    <a:p>
                      <a:pPr algn="ctr"/>
                      <a:r>
                        <a:rPr lang="en-US" sz="1400" dirty="0" smtClean="0">
                          <a:latin typeface="Tw Cen MT" panose="020B0602020104020603" pitchFamily="34" charset="0"/>
                        </a:rPr>
                        <a:t>PHASE</a:t>
                      </a:r>
                      <a:endParaRPr lang="en-US" sz="1400" dirty="0">
                        <a:latin typeface="Tw Cen MT" panose="020B0602020104020603" pitchFamily="34" charset="0"/>
                      </a:endParaRPr>
                    </a:p>
                  </a:txBody>
                  <a:tcPr marL="68561" marR="68561" marT="45733" marB="45733"/>
                </a:tc>
                <a:tc>
                  <a:txBody>
                    <a:bodyPr/>
                    <a:lstStyle/>
                    <a:p>
                      <a:pPr algn="ctr"/>
                      <a:r>
                        <a:rPr lang="en-US" sz="1400" dirty="0" smtClean="0">
                          <a:latin typeface="Tw Cen MT" panose="020B0602020104020603" pitchFamily="34" charset="0"/>
                        </a:rPr>
                        <a:t>SBE</a:t>
                      </a:r>
                      <a:endParaRPr lang="en-US" sz="1400" dirty="0">
                        <a:latin typeface="Tw Cen MT" panose="020B0602020104020603" pitchFamily="34" charset="0"/>
                      </a:endParaRPr>
                    </a:p>
                  </a:txBody>
                  <a:tcPr marL="68561" marR="68561" marT="45733" marB="45733"/>
                </a:tc>
                <a:tc>
                  <a:txBody>
                    <a:bodyPr/>
                    <a:lstStyle/>
                    <a:p>
                      <a:pPr algn="ctr"/>
                      <a:r>
                        <a:rPr lang="en-US" sz="1400" dirty="0" smtClean="0">
                          <a:latin typeface="Tw Cen MT" panose="020B0602020104020603" pitchFamily="34" charset="0"/>
                        </a:rPr>
                        <a:t>LBE</a:t>
                      </a:r>
                      <a:endParaRPr lang="en-US" sz="1400" dirty="0">
                        <a:latin typeface="Tw Cen MT" panose="020B0602020104020603" pitchFamily="34" charset="0"/>
                      </a:endParaRPr>
                    </a:p>
                  </a:txBody>
                  <a:tcPr marL="68561" marR="68561" marT="45733" marB="45733"/>
                </a:tc>
                <a:tc>
                  <a:txBody>
                    <a:bodyPr/>
                    <a:lstStyle/>
                    <a:p>
                      <a:pPr algn="ctr"/>
                      <a:r>
                        <a:rPr lang="en-US" sz="1400" dirty="0" smtClean="0">
                          <a:latin typeface="Tw Cen MT" panose="020B0602020104020603" pitchFamily="34" charset="0"/>
                        </a:rPr>
                        <a:t>LSBE</a:t>
                      </a:r>
                      <a:endParaRPr lang="en-US" sz="1400" dirty="0">
                        <a:latin typeface="Tw Cen MT" panose="020B0602020104020603" pitchFamily="34" charset="0"/>
                      </a:endParaRPr>
                    </a:p>
                  </a:txBody>
                  <a:tcPr marL="68561" marR="68561" marT="45733" marB="45733"/>
                </a:tc>
                <a:tc>
                  <a:txBody>
                    <a:bodyPr/>
                    <a:lstStyle/>
                    <a:p>
                      <a:pPr algn="ctr"/>
                      <a:r>
                        <a:rPr lang="en-US" sz="1400" dirty="0" smtClean="0">
                          <a:latin typeface="Tw Cen MT" panose="020B0602020104020603" pitchFamily="34" charset="0"/>
                        </a:rPr>
                        <a:t>DVBE</a:t>
                      </a:r>
                      <a:endParaRPr lang="en-US" sz="1400" dirty="0">
                        <a:latin typeface="Tw Cen MT" panose="020B0602020104020603" pitchFamily="34" charset="0"/>
                      </a:endParaRPr>
                    </a:p>
                  </a:txBody>
                  <a:tcPr marL="68561" marR="68561" marT="45733" marB="45733"/>
                </a:tc>
                <a:extLst>
                  <a:ext uri="{0D108BD9-81ED-4DB2-BD59-A6C34878D82A}"/>
                </a:extLst>
              </a:tr>
              <a:tr h="518312">
                <a:tc>
                  <a:txBody>
                    <a:bodyPr/>
                    <a:lstStyle/>
                    <a:p>
                      <a:r>
                        <a:rPr lang="en-US" sz="1400" dirty="0" smtClean="0">
                          <a:latin typeface="Tw Cen MT" panose="020B0602020104020603" pitchFamily="34" charset="0"/>
                        </a:rPr>
                        <a:t>DESIGN</a:t>
                      </a:r>
                      <a:endParaRPr lang="en-US" sz="1400" dirty="0">
                        <a:latin typeface="Tw Cen MT" panose="020B0602020104020603" pitchFamily="34" charset="0"/>
                      </a:endParaRPr>
                    </a:p>
                  </a:txBody>
                  <a:tcPr marL="68561" marR="68561" marT="45733" marB="45733"/>
                </a:tc>
                <a:tc>
                  <a:txBody>
                    <a:bodyPr/>
                    <a:lstStyle/>
                    <a:p>
                      <a:pPr algn="ctr"/>
                      <a:r>
                        <a:rPr lang="en-US" sz="1400" dirty="0" smtClean="0">
                          <a:latin typeface="Tw Cen MT" panose="020B0602020104020603" pitchFamily="34" charset="0"/>
                        </a:rPr>
                        <a:t>22%</a:t>
                      </a:r>
                      <a:endParaRPr lang="en-US" sz="1400" dirty="0">
                        <a:latin typeface="Tw Cen MT" panose="020B0602020104020603" pitchFamily="34" charset="0"/>
                      </a:endParaRPr>
                    </a:p>
                  </a:txBody>
                  <a:tcPr marL="68561" marR="68561" marT="45733" marB="45733"/>
                </a:tc>
                <a:tc>
                  <a:txBody>
                    <a:bodyPr/>
                    <a:lstStyle/>
                    <a:p>
                      <a:pPr algn="ctr"/>
                      <a:r>
                        <a:rPr lang="en-US" sz="1400" dirty="0" smtClean="0">
                          <a:latin typeface="Tw Cen MT" panose="020B0602020104020603" pitchFamily="34" charset="0"/>
                        </a:rPr>
                        <a:t>8%</a:t>
                      </a:r>
                      <a:endParaRPr lang="en-US" sz="1400" dirty="0">
                        <a:latin typeface="Tw Cen MT" panose="020B0602020104020603" pitchFamily="34" charset="0"/>
                      </a:endParaRPr>
                    </a:p>
                  </a:txBody>
                  <a:tcPr marL="68561" marR="68561" marT="45733" marB="45733"/>
                </a:tc>
                <a:tc>
                  <a:txBody>
                    <a:bodyPr/>
                    <a:lstStyle/>
                    <a:p>
                      <a:pPr algn="ctr"/>
                      <a:r>
                        <a:rPr lang="en-US" sz="1400" dirty="0" smtClean="0">
                          <a:latin typeface="Tw Cen MT" panose="020B0602020104020603" pitchFamily="34" charset="0"/>
                        </a:rPr>
                        <a:t>3%</a:t>
                      </a:r>
                      <a:endParaRPr lang="en-US" sz="1400" dirty="0">
                        <a:latin typeface="Tw Cen MT" panose="020B0602020104020603" pitchFamily="34" charset="0"/>
                      </a:endParaRPr>
                    </a:p>
                  </a:txBody>
                  <a:tcPr marL="68561" marR="68561" marT="45733" marB="45733"/>
                </a:tc>
                <a:tc>
                  <a:txBody>
                    <a:bodyPr/>
                    <a:lstStyle/>
                    <a:p>
                      <a:pPr algn="ctr"/>
                      <a:r>
                        <a:rPr lang="en-US" sz="1400" dirty="0" smtClean="0">
                          <a:latin typeface="Tw Cen MT" panose="020B0602020104020603" pitchFamily="34" charset="0"/>
                        </a:rPr>
                        <a:t>3%</a:t>
                      </a:r>
                      <a:endParaRPr lang="en-US" sz="1400" dirty="0">
                        <a:latin typeface="Tw Cen MT" panose="020B0602020104020603" pitchFamily="34" charset="0"/>
                      </a:endParaRPr>
                    </a:p>
                  </a:txBody>
                  <a:tcPr marL="68561" marR="68561" marT="45733" marB="45733"/>
                </a:tc>
                <a:extLst>
                  <a:ext uri="{0D108BD9-81ED-4DB2-BD59-A6C34878D82A}"/>
                </a:extLst>
              </a:tr>
              <a:tr h="429438">
                <a:tc>
                  <a:txBody>
                    <a:bodyPr/>
                    <a:lstStyle/>
                    <a:p>
                      <a:r>
                        <a:rPr lang="en-US" sz="1400" dirty="0" smtClean="0">
                          <a:latin typeface="Tw Cen MT" panose="020B0602020104020603" pitchFamily="34" charset="0"/>
                        </a:rPr>
                        <a:t>BUILD</a:t>
                      </a:r>
                      <a:endParaRPr lang="en-US" sz="1400" dirty="0">
                        <a:latin typeface="Tw Cen MT" panose="020B0602020104020603" pitchFamily="34" charset="0"/>
                      </a:endParaRPr>
                    </a:p>
                  </a:txBody>
                  <a:tcPr marL="68561" marR="68561" marT="45733" marB="45733"/>
                </a:tc>
                <a:tc>
                  <a:txBody>
                    <a:bodyPr/>
                    <a:lstStyle/>
                    <a:p>
                      <a:pPr algn="ctr"/>
                      <a:r>
                        <a:rPr lang="en-US" sz="1400" dirty="0" smtClean="0">
                          <a:latin typeface="Tw Cen MT" panose="020B0602020104020603" pitchFamily="34" charset="0"/>
                        </a:rPr>
                        <a:t>18%</a:t>
                      </a:r>
                      <a:endParaRPr lang="en-US" sz="1400" dirty="0">
                        <a:latin typeface="Tw Cen MT" panose="020B0602020104020603" pitchFamily="34" charset="0"/>
                      </a:endParaRPr>
                    </a:p>
                  </a:txBody>
                  <a:tcPr marL="68561" marR="68561" marT="45733" marB="45733"/>
                </a:tc>
                <a:tc>
                  <a:txBody>
                    <a:bodyPr/>
                    <a:lstStyle/>
                    <a:p>
                      <a:pPr algn="ctr"/>
                      <a:r>
                        <a:rPr lang="en-US" sz="1400" dirty="0" smtClean="0">
                          <a:latin typeface="Tw Cen MT" panose="020B0602020104020603" pitchFamily="34" charset="0"/>
                        </a:rPr>
                        <a:t>7%</a:t>
                      </a:r>
                      <a:endParaRPr lang="en-US" sz="1400" dirty="0">
                        <a:latin typeface="Tw Cen MT" panose="020B0602020104020603" pitchFamily="34" charset="0"/>
                      </a:endParaRPr>
                    </a:p>
                  </a:txBody>
                  <a:tcPr marL="68561" marR="68561" marT="45733" marB="45733"/>
                </a:tc>
                <a:tc>
                  <a:txBody>
                    <a:bodyPr/>
                    <a:lstStyle/>
                    <a:p>
                      <a:pPr algn="ctr"/>
                      <a:r>
                        <a:rPr lang="en-US" sz="1400" dirty="0" smtClean="0">
                          <a:latin typeface="Tw Cen MT" panose="020B0602020104020603" pitchFamily="34" charset="0"/>
                        </a:rPr>
                        <a:t>5%</a:t>
                      </a:r>
                      <a:endParaRPr lang="en-US" sz="1400" dirty="0">
                        <a:latin typeface="Tw Cen MT" panose="020B0602020104020603" pitchFamily="34" charset="0"/>
                      </a:endParaRPr>
                    </a:p>
                  </a:txBody>
                  <a:tcPr marL="68561" marR="68561" marT="45733" marB="45733"/>
                </a:tc>
                <a:tc>
                  <a:txBody>
                    <a:bodyPr/>
                    <a:lstStyle/>
                    <a:p>
                      <a:pPr algn="ctr"/>
                      <a:r>
                        <a:rPr lang="en-US" sz="1400" dirty="0" smtClean="0">
                          <a:latin typeface="Tw Cen MT" panose="020B0602020104020603" pitchFamily="34" charset="0"/>
                        </a:rPr>
                        <a:t>3%</a:t>
                      </a:r>
                      <a:endParaRPr lang="en-US" sz="1400" dirty="0">
                        <a:latin typeface="Tw Cen MT" panose="020B0602020104020603" pitchFamily="34" charset="0"/>
                      </a:endParaRPr>
                    </a:p>
                  </a:txBody>
                  <a:tcPr marL="68561" marR="68561" marT="45733" marB="45733"/>
                </a:tc>
                <a:extLst>
                  <a:ext uri="{0D108BD9-81ED-4DB2-BD59-A6C34878D82A}"/>
                </a:extLst>
              </a:tr>
              <a:tr h="518312">
                <a:tc>
                  <a:txBody>
                    <a:bodyPr/>
                    <a:lstStyle/>
                    <a:p>
                      <a:r>
                        <a:rPr lang="en-US" sz="1400" dirty="0" smtClean="0">
                          <a:latin typeface="Tw Cen MT" panose="020B0602020104020603" pitchFamily="34" charset="0"/>
                        </a:rPr>
                        <a:t>O &amp;</a:t>
                      </a:r>
                      <a:r>
                        <a:rPr lang="en-US" sz="1400" baseline="0" dirty="0" smtClean="0">
                          <a:latin typeface="Tw Cen MT" panose="020B0602020104020603" pitchFamily="34" charset="0"/>
                        </a:rPr>
                        <a:t> M</a:t>
                      </a:r>
                      <a:endParaRPr lang="en-US" sz="1400" dirty="0">
                        <a:latin typeface="Tw Cen MT" panose="020B0602020104020603" pitchFamily="34" charset="0"/>
                      </a:endParaRPr>
                    </a:p>
                  </a:txBody>
                  <a:tcPr marL="68561" marR="68561" marT="45733" marB="45733"/>
                </a:tc>
                <a:tc>
                  <a:txBody>
                    <a:bodyPr/>
                    <a:lstStyle/>
                    <a:p>
                      <a:pPr algn="ctr"/>
                      <a:r>
                        <a:rPr lang="en-US" sz="1400" dirty="0" smtClean="0">
                          <a:latin typeface="Tw Cen MT" panose="020B0602020104020603" pitchFamily="34" charset="0"/>
                        </a:rPr>
                        <a:t>17%</a:t>
                      </a:r>
                      <a:endParaRPr lang="en-US" sz="1400" dirty="0">
                        <a:latin typeface="Tw Cen MT" panose="020B0602020104020603" pitchFamily="34" charset="0"/>
                      </a:endParaRPr>
                    </a:p>
                  </a:txBody>
                  <a:tcPr marL="68561" marR="68561" marT="45733" marB="45733"/>
                </a:tc>
                <a:tc>
                  <a:txBody>
                    <a:bodyPr/>
                    <a:lstStyle/>
                    <a:p>
                      <a:pPr algn="ctr"/>
                      <a:r>
                        <a:rPr lang="en-US" sz="1400" dirty="0" smtClean="0">
                          <a:latin typeface="Tw Cen MT" panose="020B0602020104020603" pitchFamily="34" charset="0"/>
                        </a:rPr>
                        <a:t>10%</a:t>
                      </a:r>
                      <a:endParaRPr lang="en-US" sz="1400" dirty="0">
                        <a:latin typeface="Tw Cen MT" panose="020B0602020104020603" pitchFamily="34" charset="0"/>
                      </a:endParaRPr>
                    </a:p>
                  </a:txBody>
                  <a:tcPr marL="68561" marR="68561" marT="45733" marB="45733"/>
                </a:tc>
                <a:tc>
                  <a:txBody>
                    <a:bodyPr/>
                    <a:lstStyle/>
                    <a:p>
                      <a:pPr algn="ctr"/>
                      <a:r>
                        <a:rPr lang="en-US" sz="1400" dirty="0" smtClean="0">
                          <a:latin typeface="Tw Cen MT" panose="020B0602020104020603" pitchFamily="34" charset="0"/>
                        </a:rPr>
                        <a:t>5%</a:t>
                      </a:r>
                      <a:endParaRPr lang="en-US" sz="1400" dirty="0">
                        <a:latin typeface="Tw Cen MT" panose="020B0602020104020603" pitchFamily="34" charset="0"/>
                      </a:endParaRPr>
                    </a:p>
                  </a:txBody>
                  <a:tcPr marL="68561" marR="68561" marT="45733" marB="45733"/>
                </a:tc>
                <a:tc>
                  <a:txBody>
                    <a:bodyPr/>
                    <a:lstStyle/>
                    <a:p>
                      <a:pPr algn="ctr"/>
                      <a:r>
                        <a:rPr lang="en-US" sz="1400" dirty="0" smtClean="0">
                          <a:latin typeface="Tw Cen MT" panose="020B0602020104020603" pitchFamily="34" charset="0"/>
                        </a:rPr>
                        <a:t>3%</a:t>
                      </a:r>
                      <a:endParaRPr lang="en-US" sz="1400" dirty="0">
                        <a:latin typeface="Tw Cen MT" panose="020B0602020104020603" pitchFamily="34" charset="0"/>
                      </a:endParaRPr>
                    </a:p>
                  </a:txBody>
                  <a:tcPr marL="68561" marR="68561" marT="45733" marB="45733"/>
                </a:tc>
                <a:extLst>
                  <a:ext uri="{0D108BD9-81ED-4DB2-BD59-A6C34878D82A}"/>
                </a:extLst>
              </a:tr>
            </a:tbl>
          </a:graphicData>
        </a:graphic>
      </p:graphicFrame>
      <p:sp>
        <p:nvSpPr>
          <p:cNvPr id="17" name="Rectangle 16"/>
          <p:cNvSpPr/>
          <p:nvPr/>
        </p:nvSpPr>
        <p:spPr>
          <a:xfrm>
            <a:off x="0" y="4392613"/>
            <a:ext cx="3768725" cy="10445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prstClr val="white"/>
                </a:solidFill>
                <a:latin typeface="Tw Cen MT" panose="020B0602020104020603" pitchFamily="34" charset="0"/>
              </a:rPr>
              <a:t>ITF-W</a:t>
            </a:r>
          </a:p>
        </p:txBody>
      </p:sp>
      <p:graphicFrame>
        <p:nvGraphicFramePr>
          <p:cNvPr id="18" name="Table 17"/>
          <p:cNvGraphicFramePr>
            <a:graphicFrameLocks noGrp="1"/>
          </p:cNvGraphicFramePr>
          <p:nvPr/>
        </p:nvGraphicFramePr>
        <p:xfrm>
          <a:off x="973138" y="4425950"/>
          <a:ext cx="2671761" cy="1343029"/>
        </p:xfrm>
        <a:graphic>
          <a:graphicData uri="http://schemas.openxmlformats.org/drawingml/2006/table">
            <a:tbl>
              <a:tblPr firstRow="1" bandRow="1">
                <a:tableStyleId>{5C22544A-7EE6-4342-B048-85BDC9FD1C3A}</a:tableStyleId>
              </a:tblPr>
              <a:tblGrid>
                <a:gridCol w="572013">
                  <a:extLst>
                    <a:ext uri="{9D8B030D-6E8A-4147-A177-3AD203B41FA5}"/>
                  </a:extLst>
                </a:gridCol>
                <a:gridCol w="524937">
                  <a:extLst>
                    <a:ext uri="{9D8B030D-6E8A-4147-A177-3AD203B41FA5}"/>
                  </a:extLst>
                </a:gridCol>
                <a:gridCol w="524937">
                  <a:extLst>
                    <a:ext uri="{9D8B030D-6E8A-4147-A177-3AD203B41FA5}"/>
                  </a:extLst>
                </a:gridCol>
                <a:gridCol w="524937">
                  <a:extLst>
                    <a:ext uri="{9D8B030D-6E8A-4147-A177-3AD203B41FA5}"/>
                  </a:extLst>
                </a:gridCol>
                <a:gridCol w="524937">
                  <a:extLst>
                    <a:ext uri="{9D8B030D-6E8A-4147-A177-3AD203B41FA5}"/>
                  </a:extLst>
                </a:gridCol>
              </a:tblGrid>
              <a:tr h="518132">
                <a:tc>
                  <a:txBody>
                    <a:bodyPr/>
                    <a:lstStyle/>
                    <a:p>
                      <a:pPr algn="ctr"/>
                      <a:r>
                        <a:rPr lang="en-US" sz="1400" dirty="0" smtClean="0">
                          <a:latin typeface="Tw Cen MT" panose="020B0602020104020603" pitchFamily="34" charset="0"/>
                        </a:rPr>
                        <a:t>PHASE</a:t>
                      </a:r>
                      <a:endParaRPr lang="en-US" sz="1400" dirty="0">
                        <a:latin typeface="Tw Cen MT" panose="020B0602020104020603" pitchFamily="34" charset="0"/>
                      </a:endParaRPr>
                    </a:p>
                  </a:txBody>
                  <a:tcPr marL="68571" marR="68571" marT="45707" marB="45707"/>
                </a:tc>
                <a:tc>
                  <a:txBody>
                    <a:bodyPr/>
                    <a:lstStyle/>
                    <a:p>
                      <a:pPr algn="ctr"/>
                      <a:r>
                        <a:rPr lang="en-US" sz="1400" dirty="0" smtClean="0">
                          <a:latin typeface="Tw Cen MT" panose="020B0602020104020603" pitchFamily="34" charset="0"/>
                        </a:rPr>
                        <a:t>SBE</a:t>
                      </a:r>
                      <a:endParaRPr lang="en-US" sz="1400" dirty="0">
                        <a:latin typeface="Tw Cen MT" panose="020B0602020104020603" pitchFamily="34" charset="0"/>
                      </a:endParaRPr>
                    </a:p>
                  </a:txBody>
                  <a:tcPr marL="68571" marR="68571" marT="45707" marB="45707"/>
                </a:tc>
                <a:tc>
                  <a:txBody>
                    <a:bodyPr/>
                    <a:lstStyle/>
                    <a:p>
                      <a:pPr algn="ctr"/>
                      <a:r>
                        <a:rPr lang="en-US" sz="1400" dirty="0" smtClean="0">
                          <a:latin typeface="Tw Cen MT" panose="020B0602020104020603" pitchFamily="34" charset="0"/>
                        </a:rPr>
                        <a:t>LBE</a:t>
                      </a:r>
                      <a:endParaRPr lang="en-US" sz="1400" dirty="0">
                        <a:latin typeface="Tw Cen MT" panose="020B0602020104020603" pitchFamily="34" charset="0"/>
                      </a:endParaRPr>
                    </a:p>
                  </a:txBody>
                  <a:tcPr marL="68571" marR="68571" marT="45707" marB="45707"/>
                </a:tc>
                <a:tc>
                  <a:txBody>
                    <a:bodyPr/>
                    <a:lstStyle/>
                    <a:p>
                      <a:pPr algn="ctr"/>
                      <a:r>
                        <a:rPr lang="en-US" sz="1400" dirty="0" smtClean="0">
                          <a:latin typeface="Tw Cen MT" panose="020B0602020104020603" pitchFamily="34" charset="0"/>
                        </a:rPr>
                        <a:t>LSBE</a:t>
                      </a:r>
                      <a:endParaRPr lang="en-US" sz="1400" dirty="0">
                        <a:latin typeface="Tw Cen MT" panose="020B0602020104020603" pitchFamily="34" charset="0"/>
                      </a:endParaRPr>
                    </a:p>
                  </a:txBody>
                  <a:tcPr marL="68571" marR="68571" marT="45707" marB="45707"/>
                </a:tc>
                <a:tc>
                  <a:txBody>
                    <a:bodyPr/>
                    <a:lstStyle/>
                    <a:p>
                      <a:pPr algn="ctr"/>
                      <a:r>
                        <a:rPr lang="en-US" sz="1400" dirty="0" smtClean="0">
                          <a:latin typeface="Tw Cen MT" panose="020B0602020104020603" pitchFamily="34" charset="0"/>
                        </a:rPr>
                        <a:t>DVBE</a:t>
                      </a:r>
                      <a:endParaRPr lang="en-US" sz="1400" dirty="0">
                        <a:latin typeface="Tw Cen MT" panose="020B0602020104020603" pitchFamily="34" charset="0"/>
                      </a:endParaRPr>
                    </a:p>
                  </a:txBody>
                  <a:tcPr marL="68571" marR="68571" marT="45707" marB="45707"/>
                </a:tc>
                <a:extLst>
                  <a:ext uri="{0D108BD9-81ED-4DB2-BD59-A6C34878D82A}"/>
                </a:extLst>
              </a:tr>
              <a:tr h="306761">
                <a:tc rowSpan="2">
                  <a:txBody>
                    <a:bodyPr/>
                    <a:lstStyle/>
                    <a:p>
                      <a:pPr marL="0" algn="l" defTabSz="914400" rtl="0" eaLnBrk="1" latinLnBrk="0" hangingPunct="1"/>
                      <a:r>
                        <a:rPr lang="en-US" sz="1400" kern="1200" dirty="0" smtClean="0">
                          <a:solidFill>
                            <a:schemeClr val="dk1"/>
                          </a:solidFill>
                          <a:latin typeface="Tw Cen MT" panose="020B0602020104020603" pitchFamily="34" charset="0"/>
                          <a:ea typeface="+mn-ea"/>
                          <a:cs typeface="+mn-cs"/>
                        </a:rPr>
                        <a:t>DESIGN &amp; BUILD</a:t>
                      </a:r>
                      <a:endParaRPr lang="en-US" sz="1400" kern="1200" dirty="0">
                        <a:solidFill>
                          <a:schemeClr val="dk1"/>
                        </a:solidFill>
                        <a:latin typeface="Tw Cen MT" panose="020B0602020104020603" pitchFamily="34" charset="0"/>
                        <a:ea typeface="+mn-ea"/>
                        <a:cs typeface="+mn-cs"/>
                      </a:endParaRPr>
                    </a:p>
                  </a:txBody>
                  <a:tcPr marL="68571" marR="68571" marT="45707" marB="45707"/>
                </a:tc>
                <a:tc>
                  <a:txBody>
                    <a:bodyPr/>
                    <a:lstStyle/>
                    <a:p>
                      <a:pPr marL="0" algn="ctr" defTabSz="914400" rtl="0" eaLnBrk="1" latinLnBrk="0" hangingPunct="1"/>
                      <a:r>
                        <a:rPr lang="en-US" sz="1400" kern="1200" dirty="0" smtClean="0">
                          <a:solidFill>
                            <a:schemeClr val="dk1"/>
                          </a:solidFill>
                          <a:latin typeface="Tw Cen MT" panose="020B0602020104020603" pitchFamily="34" charset="0"/>
                          <a:ea typeface="+mn-ea"/>
                          <a:cs typeface="+mn-cs"/>
                        </a:rPr>
                        <a:t>20%</a:t>
                      </a:r>
                      <a:endParaRPr lang="en-US" sz="1400" kern="1200" dirty="0">
                        <a:solidFill>
                          <a:schemeClr val="dk1"/>
                        </a:solidFill>
                        <a:latin typeface="Tw Cen MT" panose="020B0602020104020603" pitchFamily="34" charset="0"/>
                        <a:ea typeface="+mn-ea"/>
                        <a:cs typeface="+mn-cs"/>
                      </a:endParaRPr>
                    </a:p>
                  </a:txBody>
                  <a:tcPr marL="68571" marR="68571" marT="45707" marB="45707"/>
                </a:tc>
                <a:tc>
                  <a:txBody>
                    <a:bodyPr/>
                    <a:lstStyle/>
                    <a:p>
                      <a:pPr marL="0" algn="ctr" defTabSz="914400" rtl="0" eaLnBrk="1" latinLnBrk="0" hangingPunct="1"/>
                      <a:r>
                        <a:rPr lang="en-US" sz="1400" kern="1200" dirty="0" smtClean="0">
                          <a:solidFill>
                            <a:schemeClr val="dk1"/>
                          </a:solidFill>
                          <a:latin typeface="Tw Cen MT" panose="020B0602020104020603" pitchFamily="34" charset="0"/>
                          <a:ea typeface="+mn-ea"/>
                          <a:cs typeface="+mn-cs"/>
                        </a:rPr>
                        <a:t>10%</a:t>
                      </a:r>
                      <a:endParaRPr lang="en-US" sz="1400" kern="1200" dirty="0">
                        <a:solidFill>
                          <a:schemeClr val="dk1"/>
                        </a:solidFill>
                        <a:latin typeface="Tw Cen MT" panose="020B0602020104020603" pitchFamily="34" charset="0"/>
                        <a:ea typeface="+mn-ea"/>
                        <a:cs typeface="+mn-cs"/>
                      </a:endParaRPr>
                    </a:p>
                  </a:txBody>
                  <a:tcPr marL="68571" marR="68571" marT="45707" marB="45707"/>
                </a:tc>
                <a:tc>
                  <a:txBody>
                    <a:bodyPr/>
                    <a:lstStyle/>
                    <a:p>
                      <a:pPr marL="0" algn="ctr" defTabSz="914400" rtl="0" eaLnBrk="1" latinLnBrk="0" hangingPunct="1"/>
                      <a:r>
                        <a:rPr lang="en-US" sz="1400" kern="1200" dirty="0" smtClean="0">
                          <a:solidFill>
                            <a:schemeClr val="dk1"/>
                          </a:solidFill>
                          <a:latin typeface="Tw Cen MT" panose="020B0602020104020603" pitchFamily="34" charset="0"/>
                          <a:ea typeface="+mn-ea"/>
                          <a:cs typeface="+mn-cs"/>
                        </a:rPr>
                        <a:t>5%</a:t>
                      </a:r>
                      <a:endParaRPr lang="en-US" sz="1400" kern="1200" dirty="0">
                        <a:solidFill>
                          <a:schemeClr val="dk1"/>
                        </a:solidFill>
                        <a:latin typeface="Tw Cen MT" panose="020B0602020104020603" pitchFamily="34" charset="0"/>
                        <a:ea typeface="+mn-ea"/>
                        <a:cs typeface="+mn-cs"/>
                      </a:endParaRPr>
                    </a:p>
                  </a:txBody>
                  <a:tcPr marL="68571" marR="68571" marT="45707" marB="45707"/>
                </a:tc>
                <a:tc>
                  <a:txBody>
                    <a:bodyPr/>
                    <a:lstStyle/>
                    <a:p>
                      <a:pPr marL="0" algn="ctr" defTabSz="914400" rtl="0" eaLnBrk="1" latinLnBrk="0" hangingPunct="1"/>
                      <a:r>
                        <a:rPr lang="en-US" sz="1400" kern="1200" dirty="0" smtClean="0">
                          <a:solidFill>
                            <a:schemeClr val="dk1"/>
                          </a:solidFill>
                          <a:latin typeface="Tw Cen MT" panose="020B0602020104020603" pitchFamily="34" charset="0"/>
                          <a:ea typeface="+mn-ea"/>
                          <a:cs typeface="+mn-cs"/>
                        </a:rPr>
                        <a:t>3%</a:t>
                      </a:r>
                      <a:endParaRPr lang="en-US" sz="1400" kern="1200" dirty="0">
                        <a:solidFill>
                          <a:schemeClr val="dk1"/>
                        </a:solidFill>
                        <a:latin typeface="Tw Cen MT" panose="020B0602020104020603" pitchFamily="34" charset="0"/>
                        <a:ea typeface="+mn-ea"/>
                        <a:cs typeface="+mn-cs"/>
                      </a:endParaRPr>
                    </a:p>
                  </a:txBody>
                  <a:tcPr marL="68571" marR="68571" marT="45707" marB="45707"/>
                </a:tc>
                <a:extLst>
                  <a:ext uri="{0D108BD9-81ED-4DB2-BD59-A6C34878D82A}"/>
                </a:extLst>
              </a:tr>
              <a:tr h="518132">
                <a:tc vMerge="1">
                  <a:txBody>
                    <a:bodyPr/>
                    <a:lstStyle/>
                    <a:p>
                      <a:pPr marL="0" algn="l" defTabSz="914400" rtl="0" eaLnBrk="1" latinLnBrk="0" hangingPunct="1"/>
                      <a:endParaRPr lang="en-US" sz="1400" kern="1200" dirty="0">
                        <a:solidFill>
                          <a:schemeClr val="dk1"/>
                        </a:solidFill>
                        <a:latin typeface="Tw Cen MT" panose="020B0602020104020603" pitchFamily="34" charset="0"/>
                        <a:ea typeface="+mn-ea"/>
                        <a:cs typeface="+mn-cs"/>
                      </a:endParaRPr>
                    </a:p>
                  </a:txBody>
                  <a:tcPr/>
                </a:tc>
                <a:tc gridSpan="4">
                  <a:txBody>
                    <a:bodyPr/>
                    <a:lstStyle/>
                    <a:p>
                      <a:pPr marL="0" algn="ctr" defTabSz="914400" rtl="0" eaLnBrk="1" latinLnBrk="0" hangingPunct="1"/>
                      <a:r>
                        <a:rPr lang="en-US" sz="1400" kern="1200" dirty="0" smtClean="0">
                          <a:solidFill>
                            <a:schemeClr val="dk1"/>
                          </a:solidFill>
                          <a:latin typeface="Tw Cen MT" panose="020B0602020104020603" pitchFamily="34" charset="0"/>
                          <a:ea typeface="+mn-ea"/>
                          <a:cs typeface="+mn-cs"/>
                        </a:rPr>
                        <a:t>Plus all firms</a:t>
                      </a:r>
                      <a:r>
                        <a:rPr lang="en-US" sz="1400" kern="1200" baseline="0" dirty="0" smtClean="0">
                          <a:solidFill>
                            <a:schemeClr val="dk1"/>
                          </a:solidFill>
                          <a:latin typeface="Tw Cen MT" panose="020B0602020104020603" pitchFamily="34" charset="0"/>
                          <a:ea typeface="+mn-ea"/>
                          <a:cs typeface="+mn-cs"/>
                        </a:rPr>
                        <a:t> named in the proposal </a:t>
                      </a:r>
                      <a:endParaRPr lang="en-US" sz="1400" kern="1200" dirty="0">
                        <a:solidFill>
                          <a:schemeClr val="dk1"/>
                        </a:solidFill>
                        <a:latin typeface="Tw Cen MT" panose="020B0602020104020603" pitchFamily="34" charset="0"/>
                        <a:ea typeface="+mn-ea"/>
                        <a:cs typeface="+mn-cs"/>
                      </a:endParaRPr>
                    </a:p>
                  </a:txBody>
                  <a:tcPr marL="68571" marR="68571" marT="45707" marB="45707"/>
                </a:tc>
                <a:tc hMerge="1">
                  <a:txBody>
                    <a:bodyPr/>
                    <a:lstStyle/>
                    <a:p>
                      <a:pPr marL="0" algn="ctr" defTabSz="914400" rtl="0" eaLnBrk="1" latinLnBrk="0" hangingPunct="1"/>
                      <a:endParaRPr lang="en-US" sz="1400" kern="1200" dirty="0">
                        <a:solidFill>
                          <a:schemeClr val="dk1"/>
                        </a:solidFill>
                        <a:latin typeface="Tw Cen MT" panose="020B0602020104020603" pitchFamily="34" charset="0"/>
                        <a:ea typeface="+mn-ea"/>
                        <a:cs typeface="+mn-cs"/>
                      </a:endParaRPr>
                    </a:p>
                  </a:txBody>
                  <a:tcPr/>
                </a:tc>
                <a:tc hMerge="1">
                  <a:txBody>
                    <a:bodyPr/>
                    <a:lstStyle/>
                    <a:p>
                      <a:pPr marL="0" algn="ctr" defTabSz="914400" rtl="0" eaLnBrk="1" latinLnBrk="0" hangingPunct="1"/>
                      <a:endParaRPr lang="en-US" sz="1400" kern="1200" dirty="0">
                        <a:solidFill>
                          <a:schemeClr val="dk1"/>
                        </a:solidFill>
                        <a:latin typeface="Tw Cen MT" panose="020B0602020104020603" pitchFamily="34" charset="0"/>
                        <a:ea typeface="+mn-ea"/>
                        <a:cs typeface="+mn-cs"/>
                      </a:endParaRPr>
                    </a:p>
                  </a:txBody>
                  <a:tcPr/>
                </a:tc>
                <a:tc hMerge="1">
                  <a:txBody>
                    <a:bodyPr/>
                    <a:lstStyle/>
                    <a:p>
                      <a:pPr marL="0" algn="ctr" defTabSz="914400" rtl="0" eaLnBrk="1" latinLnBrk="0" hangingPunct="1"/>
                      <a:endParaRPr lang="en-US" sz="1400" kern="1200" dirty="0">
                        <a:solidFill>
                          <a:schemeClr val="dk1"/>
                        </a:solidFill>
                        <a:latin typeface="Tw Cen MT" panose="020B0602020104020603" pitchFamily="34" charset="0"/>
                        <a:ea typeface="+mn-ea"/>
                        <a:cs typeface="+mn-cs"/>
                      </a:endParaRPr>
                    </a:p>
                  </a:txBody>
                  <a:tcPr/>
                </a:tc>
                <a:extLst>
                  <a:ext uri="{0D108BD9-81ED-4DB2-BD59-A6C34878D82A}"/>
                </a:extLst>
              </a:tr>
            </a:tbl>
          </a:graphicData>
        </a:graphic>
      </p:graphicFrame>
      <p:sp>
        <p:nvSpPr>
          <p:cNvPr id="19" name="Rectangle 18"/>
          <p:cNvSpPr/>
          <p:nvPr/>
        </p:nvSpPr>
        <p:spPr>
          <a:xfrm>
            <a:off x="17463" y="5510213"/>
            <a:ext cx="3751262" cy="9937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prstClr val="white"/>
                </a:solidFill>
                <a:latin typeface="Tw Cen MT" panose="020B0602020104020603" pitchFamily="34" charset="0"/>
              </a:rPr>
              <a:t>LULEP</a:t>
            </a:r>
          </a:p>
          <a:p>
            <a:pPr fontAlgn="auto">
              <a:spcBef>
                <a:spcPts val="0"/>
              </a:spcBef>
              <a:spcAft>
                <a:spcPts val="0"/>
              </a:spcAft>
              <a:defRPr/>
            </a:pPr>
            <a:r>
              <a:rPr lang="en-US" sz="1000" dirty="0">
                <a:solidFill>
                  <a:prstClr val="white"/>
                </a:solidFill>
                <a:latin typeface="Tw Cen MT" panose="020B0602020104020603" pitchFamily="34" charset="0"/>
              </a:rPr>
              <a:t>(contract precedes</a:t>
            </a:r>
          </a:p>
          <a:p>
            <a:pPr fontAlgn="auto">
              <a:spcBef>
                <a:spcPts val="0"/>
              </a:spcBef>
              <a:spcAft>
                <a:spcPts val="0"/>
              </a:spcAft>
              <a:defRPr/>
            </a:pPr>
            <a:r>
              <a:rPr lang="en-US" sz="1000" dirty="0">
                <a:solidFill>
                  <a:prstClr val="white"/>
                </a:solidFill>
                <a:latin typeface="Tw Cen MT" panose="020B0602020104020603" pitchFamily="34" charset="0"/>
              </a:rPr>
              <a:t>DVBE ordinance) </a:t>
            </a:r>
          </a:p>
        </p:txBody>
      </p:sp>
      <p:graphicFrame>
        <p:nvGraphicFramePr>
          <p:cNvPr id="20" name="Table 19"/>
          <p:cNvGraphicFramePr>
            <a:graphicFrameLocks noGrp="1"/>
          </p:cNvGraphicFramePr>
          <p:nvPr/>
        </p:nvGraphicFramePr>
        <p:xfrm>
          <a:off x="973138" y="5565775"/>
          <a:ext cx="2701926" cy="1249428"/>
        </p:xfrm>
        <a:graphic>
          <a:graphicData uri="http://schemas.openxmlformats.org/drawingml/2006/table">
            <a:tbl>
              <a:tblPr firstRow="1" bandRow="1">
                <a:tableStyleId>{5C22544A-7EE6-4342-B048-85BDC9FD1C3A}</a:tableStyleId>
              </a:tblPr>
              <a:tblGrid>
                <a:gridCol w="589228">
                  <a:extLst>
                    <a:ext uri="{9D8B030D-6E8A-4147-A177-3AD203B41FA5}"/>
                  </a:extLst>
                </a:gridCol>
                <a:gridCol w="562017">
                  <a:extLst>
                    <a:ext uri="{9D8B030D-6E8A-4147-A177-3AD203B41FA5}"/>
                  </a:extLst>
                </a:gridCol>
                <a:gridCol w="509909">
                  <a:extLst>
                    <a:ext uri="{9D8B030D-6E8A-4147-A177-3AD203B41FA5}"/>
                  </a:extLst>
                </a:gridCol>
                <a:gridCol w="558804">
                  <a:extLst>
                    <a:ext uri="{9D8B030D-6E8A-4147-A177-3AD203B41FA5}"/>
                  </a:extLst>
                </a:gridCol>
                <a:gridCol w="481968">
                  <a:extLst>
                    <a:ext uri="{9D8B030D-6E8A-4147-A177-3AD203B41FA5}"/>
                  </a:extLst>
                </a:gridCol>
              </a:tblGrid>
              <a:tr h="518008">
                <a:tc>
                  <a:txBody>
                    <a:bodyPr/>
                    <a:lstStyle/>
                    <a:p>
                      <a:pPr algn="ctr"/>
                      <a:r>
                        <a:rPr lang="en-US" sz="1400" dirty="0" smtClean="0">
                          <a:latin typeface="Tw Cen MT" panose="020B0602020104020603" pitchFamily="34" charset="0"/>
                        </a:rPr>
                        <a:t>PHASE</a:t>
                      </a:r>
                      <a:endParaRPr lang="en-US" sz="1400" dirty="0">
                        <a:latin typeface="Tw Cen MT" panose="020B0602020104020603" pitchFamily="34" charset="0"/>
                      </a:endParaRPr>
                    </a:p>
                  </a:txBody>
                  <a:tcPr marL="68604" marR="68604" marT="45657" marB="45657"/>
                </a:tc>
                <a:tc>
                  <a:txBody>
                    <a:bodyPr/>
                    <a:lstStyle/>
                    <a:p>
                      <a:pPr algn="ctr"/>
                      <a:r>
                        <a:rPr lang="en-US" sz="1400" dirty="0" smtClean="0">
                          <a:latin typeface="Tw Cen MT" panose="020B0602020104020603" pitchFamily="34" charset="0"/>
                        </a:rPr>
                        <a:t>SBE</a:t>
                      </a:r>
                      <a:endParaRPr lang="en-US" sz="1400" dirty="0">
                        <a:latin typeface="Tw Cen MT" panose="020B0602020104020603" pitchFamily="34" charset="0"/>
                      </a:endParaRPr>
                    </a:p>
                  </a:txBody>
                  <a:tcPr marL="68604" marR="68604" marT="45657" marB="45657"/>
                </a:tc>
                <a:tc>
                  <a:txBody>
                    <a:bodyPr/>
                    <a:lstStyle/>
                    <a:p>
                      <a:pPr algn="ctr"/>
                      <a:r>
                        <a:rPr lang="en-US" sz="1400" dirty="0" smtClean="0">
                          <a:latin typeface="Tw Cen MT" panose="020B0602020104020603" pitchFamily="34" charset="0"/>
                        </a:rPr>
                        <a:t>LBE</a:t>
                      </a:r>
                      <a:endParaRPr lang="en-US" sz="1400" dirty="0">
                        <a:latin typeface="Tw Cen MT" panose="020B0602020104020603" pitchFamily="34" charset="0"/>
                      </a:endParaRPr>
                    </a:p>
                  </a:txBody>
                  <a:tcPr marL="68604" marR="68604" marT="45657" marB="45657"/>
                </a:tc>
                <a:tc>
                  <a:txBody>
                    <a:bodyPr/>
                    <a:lstStyle/>
                    <a:p>
                      <a:pPr algn="ctr"/>
                      <a:r>
                        <a:rPr lang="en-US" sz="1400" dirty="0" smtClean="0">
                          <a:latin typeface="Tw Cen MT" panose="020B0602020104020603" pitchFamily="34" charset="0"/>
                        </a:rPr>
                        <a:t>LSBE</a:t>
                      </a:r>
                      <a:endParaRPr lang="en-US" sz="1400" dirty="0">
                        <a:latin typeface="Tw Cen MT" panose="020B0602020104020603" pitchFamily="34" charset="0"/>
                      </a:endParaRPr>
                    </a:p>
                  </a:txBody>
                  <a:tcPr marL="68604" marR="68604" marT="45657" marB="45657"/>
                </a:tc>
                <a:tc>
                  <a:txBody>
                    <a:bodyPr/>
                    <a:lstStyle/>
                    <a:p>
                      <a:pPr algn="ctr"/>
                      <a:r>
                        <a:rPr lang="en-US" sz="1400" dirty="0" smtClean="0">
                          <a:latin typeface="Tw Cen MT" panose="020B0602020104020603" pitchFamily="34" charset="0"/>
                        </a:rPr>
                        <a:t>DVBE</a:t>
                      </a:r>
                      <a:endParaRPr lang="en-US" sz="1400" dirty="0">
                        <a:latin typeface="Tw Cen MT" panose="020B0602020104020603" pitchFamily="34" charset="0"/>
                      </a:endParaRPr>
                    </a:p>
                  </a:txBody>
                  <a:tcPr marL="68604" marR="68604" marT="45657" marB="45657"/>
                </a:tc>
                <a:extLst>
                  <a:ext uri="{0D108BD9-81ED-4DB2-BD59-A6C34878D82A}"/>
                </a:extLst>
              </a:tr>
              <a:tr h="731355">
                <a:tc>
                  <a:txBody>
                    <a:bodyPr/>
                    <a:lstStyle/>
                    <a:p>
                      <a:pPr marL="0" algn="l" defTabSz="914400" rtl="0" eaLnBrk="1" latinLnBrk="0" hangingPunct="1"/>
                      <a:r>
                        <a:rPr lang="en-US" sz="1400" kern="1200" dirty="0" smtClean="0">
                          <a:solidFill>
                            <a:schemeClr val="dk1"/>
                          </a:solidFill>
                          <a:latin typeface="Tw Cen MT" panose="020B0602020104020603" pitchFamily="34" charset="0"/>
                          <a:ea typeface="+mn-ea"/>
                          <a:cs typeface="+mn-cs"/>
                        </a:rPr>
                        <a:t>DESIGN &amp; BUILD</a:t>
                      </a:r>
                      <a:endParaRPr lang="en-US" sz="1400" kern="1200" dirty="0">
                        <a:solidFill>
                          <a:schemeClr val="dk1"/>
                        </a:solidFill>
                        <a:latin typeface="Tw Cen MT" panose="020B0602020104020603" pitchFamily="34" charset="0"/>
                        <a:ea typeface="+mn-ea"/>
                        <a:cs typeface="+mn-cs"/>
                      </a:endParaRPr>
                    </a:p>
                  </a:txBody>
                  <a:tcPr marL="68604" marR="68604" marT="45657" marB="45657"/>
                </a:tc>
                <a:tc>
                  <a:txBody>
                    <a:bodyPr/>
                    <a:lstStyle/>
                    <a:p>
                      <a:pPr marL="0" algn="ctr" defTabSz="914400" rtl="0" eaLnBrk="1" latinLnBrk="0" hangingPunct="1"/>
                      <a:r>
                        <a:rPr lang="en-US" sz="1400" kern="1200" dirty="0" smtClean="0">
                          <a:solidFill>
                            <a:schemeClr val="dk1"/>
                          </a:solidFill>
                          <a:latin typeface="Tw Cen MT" panose="020B0602020104020603" pitchFamily="34" charset="0"/>
                          <a:ea typeface="+mn-ea"/>
                          <a:cs typeface="+mn-cs"/>
                        </a:rPr>
                        <a:t>19.63%</a:t>
                      </a:r>
                      <a:endParaRPr lang="en-US" sz="1400" kern="1200" dirty="0">
                        <a:solidFill>
                          <a:schemeClr val="dk1"/>
                        </a:solidFill>
                        <a:latin typeface="Tw Cen MT" panose="020B0602020104020603" pitchFamily="34" charset="0"/>
                        <a:ea typeface="+mn-ea"/>
                        <a:cs typeface="+mn-cs"/>
                      </a:endParaRPr>
                    </a:p>
                  </a:txBody>
                  <a:tcPr marL="68604" marR="68604" marT="45657" marB="45657"/>
                </a:tc>
                <a:tc>
                  <a:txBody>
                    <a:bodyPr/>
                    <a:lstStyle/>
                    <a:p>
                      <a:pPr marL="0" algn="ctr" defTabSz="914400" rtl="0" eaLnBrk="1" latinLnBrk="0" hangingPunct="1"/>
                      <a:r>
                        <a:rPr lang="en-US" sz="1400" kern="1200" dirty="0" smtClean="0">
                          <a:solidFill>
                            <a:schemeClr val="dk1"/>
                          </a:solidFill>
                          <a:latin typeface="Tw Cen MT" panose="020B0602020104020603" pitchFamily="34" charset="0"/>
                          <a:ea typeface="+mn-ea"/>
                          <a:cs typeface="+mn-cs"/>
                        </a:rPr>
                        <a:t>12.5%</a:t>
                      </a:r>
                      <a:endParaRPr lang="en-US" sz="1400" kern="1200" dirty="0">
                        <a:solidFill>
                          <a:schemeClr val="dk1"/>
                        </a:solidFill>
                        <a:latin typeface="Tw Cen MT" panose="020B0602020104020603" pitchFamily="34" charset="0"/>
                        <a:ea typeface="+mn-ea"/>
                        <a:cs typeface="+mn-cs"/>
                      </a:endParaRPr>
                    </a:p>
                  </a:txBody>
                  <a:tcPr marL="68604" marR="68604" marT="45657" marB="45657"/>
                </a:tc>
                <a:tc>
                  <a:txBody>
                    <a:bodyPr/>
                    <a:lstStyle/>
                    <a:p>
                      <a:pPr marL="0" algn="ctr" defTabSz="914400" rtl="0" eaLnBrk="1" latinLnBrk="0" hangingPunct="1"/>
                      <a:r>
                        <a:rPr lang="en-US" sz="1400" kern="1200" dirty="0" smtClean="0">
                          <a:solidFill>
                            <a:schemeClr val="dk1"/>
                          </a:solidFill>
                          <a:latin typeface="Tw Cen MT" panose="020B0602020104020603" pitchFamily="34" charset="0"/>
                          <a:ea typeface="+mn-ea"/>
                          <a:cs typeface="+mn-cs"/>
                        </a:rPr>
                        <a:t>7.49%</a:t>
                      </a:r>
                      <a:endParaRPr lang="en-US" sz="1400" kern="1200" dirty="0">
                        <a:solidFill>
                          <a:schemeClr val="dk1"/>
                        </a:solidFill>
                        <a:latin typeface="Tw Cen MT" panose="020B0602020104020603" pitchFamily="34" charset="0"/>
                        <a:ea typeface="+mn-ea"/>
                        <a:cs typeface="+mn-cs"/>
                      </a:endParaRPr>
                    </a:p>
                  </a:txBody>
                  <a:tcPr marL="68604" marR="68604" marT="45657" marB="45657"/>
                </a:tc>
                <a:tc>
                  <a:txBody>
                    <a:bodyPr/>
                    <a:lstStyle/>
                    <a:p>
                      <a:pPr marL="0" algn="ctr" defTabSz="914400" rtl="0" eaLnBrk="1" latinLnBrk="0" hangingPunct="1"/>
                      <a:r>
                        <a:rPr lang="en-US" sz="1000" b="1" kern="1200" dirty="0" smtClean="0">
                          <a:solidFill>
                            <a:schemeClr val="dk1"/>
                          </a:solidFill>
                          <a:latin typeface="Tw Cen MT" panose="020B0602020104020603" pitchFamily="34" charset="0"/>
                          <a:ea typeface="+mn-ea"/>
                          <a:cs typeface="+mn-cs"/>
                        </a:rPr>
                        <a:t>N/A</a:t>
                      </a:r>
                      <a:endParaRPr lang="en-US" sz="1000" b="1" kern="1200" dirty="0">
                        <a:solidFill>
                          <a:schemeClr val="dk1"/>
                        </a:solidFill>
                        <a:latin typeface="Tw Cen MT" panose="020B0602020104020603" pitchFamily="34" charset="0"/>
                        <a:ea typeface="+mn-ea"/>
                        <a:cs typeface="+mn-cs"/>
                      </a:endParaRPr>
                    </a:p>
                  </a:txBody>
                  <a:tcPr marL="68604" marR="68604" marT="45657" marB="45657"/>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991600" cy="490538"/>
          </a:xfrm>
          <a:prstGeom prst="rect">
            <a:avLst/>
          </a:prstGeom>
          <a:solidFill>
            <a:srgbClr val="21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latin typeface="Tw Cen MT" panose="020B0602020104020603" pitchFamily="34" charset="0"/>
            </a:endParaRPr>
          </a:p>
        </p:txBody>
      </p:sp>
      <p:sp>
        <p:nvSpPr>
          <p:cNvPr id="5" name="Rectangle 4"/>
          <p:cNvSpPr/>
          <p:nvPr/>
        </p:nvSpPr>
        <p:spPr>
          <a:xfrm rot="16200000">
            <a:off x="5838032" y="3552031"/>
            <a:ext cx="6165850" cy="446087"/>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8697913" y="0"/>
            <a:ext cx="446087"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7349" name="TextBox 23"/>
          <p:cNvSpPr txBox="1">
            <a:spLocks noChangeArrowheads="1"/>
          </p:cNvSpPr>
          <p:nvPr/>
        </p:nvSpPr>
        <p:spPr bwMode="auto">
          <a:xfrm>
            <a:off x="17463" y="-33338"/>
            <a:ext cx="56022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b="1">
                <a:solidFill>
                  <a:srgbClr val="D9D9D9"/>
                </a:solidFill>
                <a:latin typeface="Tw Cen MT" pitchFamily="34" charset="0"/>
              </a:rPr>
              <a:t>LAX: SMALL BUSINESS POLICIES &amp; SUPPORT</a:t>
            </a:r>
          </a:p>
        </p:txBody>
      </p:sp>
      <p:grpSp>
        <p:nvGrpSpPr>
          <p:cNvPr id="57350" name="Group 2"/>
          <p:cNvGrpSpPr>
            <a:grpSpLocks/>
          </p:cNvGrpSpPr>
          <p:nvPr/>
        </p:nvGrpSpPr>
        <p:grpSpPr bwMode="auto">
          <a:xfrm>
            <a:off x="92075" y="2181225"/>
            <a:ext cx="3344863" cy="1416050"/>
            <a:chOff x="-89225" y="3475295"/>
            <a:chExt cx="5110260" cy="1299980"/>
          </a:xfrm>
        </p:grpSpPr>
        <p:sp>
          <p:nvSpPr>
            <p:cNvPr id="57374" name="TextBox 6"/>
            <p:cNvSpPr txBox="1">
              <a:spLocks noChangeArrowheads="1"/>
            </p:cNvSpPr>
            <p:nvPr/>
          </p:nvSpPr>
          <p:spPr bwMode="auto">
            <a:xfrm>
              <a:off x="960962" y="3475295"/>
              <a:ext cx="4060073" cy="129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600" b="1" i="1">
                  <a:solidFill>
                    <a:srgbClr val="242484"/>
                  </a:solidFill>
                  <a:latin typeface="Tw Cen MT" pitchFamily="34" charset="0"/>
                </a:rPr>
                <a:t>LAX BUSINESS NAVIGATION &amp; SUPPORT OFFICE</a:t>
              </a:r>
            </a:p>
            <a:p>
              <a:pPr eaLnBrk="1" hangingPunct="1">
                <a:lnSpc>
                  <a:spcPct val="100000"/>
                </a:lnSpc>
                <a:spcBef>
                  <a:spcPct val="0"/>
                </a:spcBef>
                <a:buFontTx/>
                <a:buNone/>
              </a:pPr>
              <a:r>
                <a:rPr lang="en-US" altLang="en-US" sz="1800" i="1">
                  <a:solidFill>
                    <a:srgbClr val="000000"/>
                  </a:solidFill>
                  <a:latin typeface="Tw Cen MT" pitchFamily="34" charset="0"/>
                </a:rPr>
                <a:t>Help small, local, diverse firms navigate LAWA and connect to resources</a:t>
              </a:r>
              <a:endParaRPr lang="en-US" altLang="en-US" sz="1800" i="1">
                <a:solidFill>
                  <a:srgbClr val="242484"/>
                </a:solidFill>
                <a:latin typeface="Tw Cen MT" pitchFamily="34" charset="0"/>
              </a:endParaRPr>
            </a:p>
          </p:txBody>
        </p:sp>
        <p:pic>
          <p:nvPicPr>
            <p:cNvPr id="5737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25" y="3527710"/>
              <a:ext cx="972296" cy="82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51" name="Group 12"/>
          <p:cNvGrpSpPr>
            <a:grpSpLocks/>
          </p:cNvGrpSpPr>
          <p:nvPr/>
        </p:nvGrpSpPr>
        <p:grpSpPr bwMode="auto">
          <a:xfrm>
            <a:off x="42863" y="4184650"/>
            <a:ext cx="3473450" cy="1908175"/>
            <a:chOff x="82038" y="4618549"/>
            <a:chExt cx="5513257" cy="1908215"/>
          </a:xfrm>
        </p:grpSpPr>
        <p:pic>
          <p:nvPicPr>
            <p:cNvPr id="57372"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038" y="4618549"/>
              <a:ext cx="796159" cy="77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73" name="TextBox 9"/>
            <p:cNvSpPr txBox="1">
              <a:spLocks noChangeArrowheads="1"/>
            </p:cNvSpPr>
            <p:nvPr/>
          </p:nvSpPr>
          <p:spPr bwMode="auto">
            <a:xfrm>
              <a:off x="951358" y="4618549"/>
              <a:ext cx="4643937"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600" b="1" i="1">
                  <a:solidFill>
                    <a:srgbClr val="242484"/>
                  </a:solidFill>
                  <a:latin typeface="Tw Cen MT" pitchFamily="34" charset="0"/>
                </a:rPr>
                <a:t>COMING SOON!</a:t>
              </a:r>
            </a:p>
            <a:p>
              <a:pPr eaLnBrk="1" hangingPunct="1">
                <a:lnSpc>
                  <a:spcPct val="100000"/>
                </a:lnSpc>
                <a:spcBef>
                  <a:spcPct val="0"/>
                </a:spcBef>
                <a:buFontTx/>
                <a:buNone/>
              </a:pPr>
              <a:r>
                <a:rPr lang="en-US" altLang="en-US" sz="1600" b="1" i="1">
                  <a:solidFill>
                    <a:srgbClr val="242484"/>
                  </a:solidFill>
                  <a:latin typeface="Tw Cen MT" pitchFamily="34" charset="0"/>
                </a:rPr>
                <a:t>BUILDLAX- THE LAWA CONTRACTOR DEVELOPMENT ACADEMY</a:t>
              </a:r>
            </a:p>
            <a:p>
              <a:pPr eaLnBrk="1" hangingPunct="1">
                <a:lnSpc>
                  <a:spcPct val="100000"/>
                </a:lnSpc>
                <a:spcBef>
                  <a:spcPct val="0"/>
                </a:spcBef>
                <a:buFontTx/>
                <a:buNone/>
              </a:pPr>
              <a:r>
                <a:rPr lang="en-US" altLang="en-US" sz="1800" i="1">
                  <a:solidFill>
                    <a:srgbClr val="000000"/>
                  </a:solidFill>
                  <a:latin typeface="Tw Cen MT" pitchFamily="34" charset="0"/>
                </a:rPr>
                <a:t>Train and mentor small, local, diverse firms to meet the challenges unique to LAWA</a:t>
              </a:r>
              <a:endParaRPr lang="en-US" altLang="en-US" sz="1800" i="1">
                <a:solidFill>
                  <a:srgbClr val="242484"/>
                </a:solidFill>
                <a:latin typeface="Tw Cen MT" pitchFamily="34" charset="0"/>
              </a:endParaRPr>
            </a:p>
          </p:txBody>
        </p:sp>
      </p:grpSp>
      <p:grpSp>
        <p:nvGrpSpPr>
          <p:cNvPr id="57352" name="Group 14"/>
          <p:cNvGrpSpPr>
            <a:grpSpLocks/>
          </p:cNvGrpSpPr>
          <p:nvPr/>
        </p:nvGrpSpPr>
        <p:grpSpPr bwMode="auto">
          <a:xfrm>
            <a:off x="-150813" y="627063"/>
            <a:ext cx="3667126" cy="1427162"/>
            <a:chOff x="-299366" y="728999"/>
            <a:chExt cx="6421033" cy="1428466"/>
          </a:xfrm>
        </p:grpSpPr>
        <p:pic>
          <p:nvPicPr>
            <p:cNvPr id="57370"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9366" y="728999"/>
              <a:ext cx="1756937" cy="91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71" name="TextBox 11"/>
            <p:cNvSpPr txBox="1">
              <a:spLocks noChangeArrowheads="1"/>
            </p:cNvSpPr>
            <p:nvPr/>
          </p:nvSpPr>
          <p:spPr bwMode="auto">
            <a:xfrm>
              <a:off x="1104367" y="771900"/>
              <a:ext cx="5017300" cy="1385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600" b="1" i="1">
                  <a:solidFill>
                    <a:srgbClr val="242484"/>
                  </a:solidFill>
                  <a:latin typeface="Tw Cen MT" pitchFamily="34" charset="0"/>
                </a:rPr>
                <a:t>ESTABLISH LAWA CONTRACTOR RECRUITMENT PIPELINE PARTNERSHIPS </a:t>
              </a:r>
            </a:p>
            <a:p>
              <a:pPr eaLnBrk="1" hangingPunct="1">
                <a:lnSpc>
                  <a:spcPct val="100000"/>
                </a:lnSpc>
                <a:spcBef>
                  <a:spcPct val="0"/>
                </a:spcBef>
                <a:buFontTx/>
                <a:buNone/>
              </a:pPr>
              <a:r>
                <a:rPr lang="en-US" altLang="en-US" sz="1800" i="1">
                  <a:solidFill>
                    <a:srgbClr val="000000"/>
                  </a:solidFill>
                  <a:latin typeface="Tw Cen MT" pitchFamily="34" charset="0"/>
                </a:rPr>
                <a:t>Build a pipeline of firms at various levels of readiness</a:t>
              </a:r>
              <a:endParaRPr lang="en-US" altLang="en-US" sz="1800" i="1">
                <a:solidFill>
                  <a:srgbClr val="242484"/>
                </a:solidFill>
                <a:latin typeface="Tw Cen MT" pitchFamily="34" charset="0"/>
              </a:endParaRPr>
            </a:p>
          </p:txBody>
        </p:sp>
      </p:grpSp>
      <p:graphicFrame>
        <p:nvGraphicFramePr>
          <p:cNvPr id="14" name="Table 13"/>
          <p:cNvGraphicFramePr>
            <a:graphicFrameLocks noGrp="1"/>
          </p:cNvGraphicFramePr>
          <p:nvPr/>
        </p:nvGraphicFramePr>
        <p:xfrm>
          <a:off x="3562350" y="490538"/>
          <a:ext cx="5581650" cy="5942012"/>
        </p:xfrm>
        <a:graphic>
          <a:graphicData uri="http://schemas.openxmlformats.org/drawingml/2006/table">
            <a:tbl>
              <a:tblPr firstRow="1" firstCol="1" bandRow="1">
                <a:tableStyleId>{5C22544A-7EE6-4342-B048-85BDC9FD1C3A}</a:tableStyleId>
              </a:tblPr>
              <a:tblGrid>
                <a:gridCol w="1704984">
                  <a:extLst>
                    <a:ext uri="{9D8B030D-6E8A-4147-A177-3AD203B41FA5}"/>
                  </a:extLst>
                </a:gridCol>
                <a:gridCol w="3876666">
                  <a:extLst>
                    <a:ext uri="{9D8B030D-6E8A-4147-A177-3AD203B41FA5}"/>
                  </a:extLst>
                </a:gridCol>
              </a:tblGrid>
              <a:tr h="463020">
                <a:tc gridSpan="2">
                  <a:txBody>
                    <a:bodyPr/>
                    <a:lstStyle/>
                    <a:p>
                      <a:pPr marL="0" marR="0" algn="ctr">
                        <a:lnSpc>
                          <a:spcPct val="107000"/>
                        </a:lnSpc>
                        <a:spcBef>
                          <a:spcPts val="0"/>
                        </a:spcBef>
                        <a:spcAft>
                          <a:spcPts val="0"/>
                        </a:spcAft>
                      </a:pPr>
                      <a:r>
                        <a:rPr lang="en-US" sz="1400" dirty="0">
                          <a:effectLst/>
                          <a:latin typeface="Tw Cen MT" panose="020B0602020104020603" pitchFamily="34" charset="0"/>
                        </a:rPr>
                        <a:t>BUSINESS ENTERPRISE </a:t>
                      </a:r>
                      <a:r>
                        <a:rPr lang="en-US" sz="1400" dirty="0" smtClean="0">
                          <a:effectLst/>
                          <a:latin typeface="Tw Cen MT" panose="020B0602020104020603" pitchFamily="34" charset="0"/>
                        </a:rPr>
                        <a:t>PROGRAMS</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Tw Cen MT" panose="020B0602020104020603" pitchFamily="34" charset="0"/>
                        </a:rPr>
                        <a:t>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35691" marR="35691" marT="0" marB="0" anchor="ctr"/>
                </a:tc>
                <a:tc hMerge="1">
                  <a:txBody>
                    <a:bodyPr/>
                    <a:lstStyle/>
                    <a:p>
                      <a:pPr marL="0" marR="0">
                        <a:lnSpc>
                          <a:spcPct val="107000"/>
                        </a:lnSpc>
                        <a:spcBef>
                          <a:spcPts val="0"/>
                        </a:spcBef>
                        <a:spcAft>
                          <a:spcPts val="0"/>
                        </a:spcAft>
                      </a:pP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47592" marR="47592" marT="0" marB="0"/>
                </a:tc>
                <a:extLst>
                  <a:ext uri="{0D108BD9-81ED-4DB2-BD59-A6C34878D82A}"/>
                </a:extLst>
              </a:tr>
              <a:tr h="1826331">
                <a:tc>
                  <a:txBody>
                    <a:bodyPr/>
                    <a:lstStyle/>
                    <a:p>
                      <a:pPr marL="0" marR="0" lvl="0" indent="0">
                        <a:lnSpc>
                          <a:spcPct val="107000"/>
                        </a:lnSpc>
                        <a:spcBef>
                          <a:spcPts val="0"/>
                        </a:spcBef>
                        <a:spcAft>
                          <a:spcPts val="0"/>
                        </a:spcAft>
                        <a:buFont typeface="Wingdings 2" panose="05020102010507070707" pitchFamily="18" charset="2"/>
                        <a:buNone/>
                        <a:tabLst>
                          <a:tab pos="457200" algn="l"/>
                        </a:tabLst>
                      </a:pPr>
                      <a:r>
                        <a:rPr lang="en-US" sz="1400" dirty="0">
                          <a:solidFill>
                            <a:srgbClr val="44546A"/>
                          </a:solidFill>
                          <a:effectLst/>
                          <a:latin typeface="Tw Cen MT" panose="020B0602020104020603" pitchFamily="34" charset="0"/>
                        </a:rPr>
                        <a:t>Small and Local Business (SLB)</a:t>
                      </a:r>
                    </a:p>
                    <a:p>
                      <a:pPr marL="0" marR="0">
                        <a:lnSpc>
                          <a:spcPct val="107000"/>
                        </a:lnSpc>
                        <a:spcBef>
                          <a:spcPts val="0"/>
                        </a:spcBef>
                        <a:spcAft>
                          <a:spcPts val="0"/>
                        </a:spcAft>
                      </a:pPr>
                      <a:r>
                        <a:rPr lang="en-US" sz="1400" dirty="0">
                          <a:solidFill>
                            <a:srgbClr val="44546A"/>
                          </a:solidFill>
                          <a:effectLst/>
                          <a:latin typeface="Tw Cen MT" panose="020B0602020104020603" pitchFamily="34" charset="0"/>
                        </a:rPr>
                        <a:t> </a:t>
                      </a:r>
                      <a:endParaRPr lang="en-US" sz="1400" dirty="0">
                        <a:solidFill>
                          <a:srgbClr val="44546A"/>
                        </a:solidFill>
                        <a:effectLst/>
                        <a:latin typeface="Tw Cen MT" panose="020B0602020104020603" pitchFamily="34" charset="0"/>
                        <a:ea typeface="Calibri" panose="020F0502020204030204" pitchFamily="34" charset="0"/>
                        <a:cs typeface="Times New Roman" panose="02020603050405020304" pitchFamily="18" charset="0"/>
                      </a:endParaRPr>
                    </a:p>
                  </a:txBody>
                  <a:tcPr marL="35691" marR="35691" marT="0" marB="0"/>
                </a:tc>
                <a:tc>
                  <a:txBody>
                    <a:bodyPr/>
                    <a:lstStyle/>
                    <a:p>
                      <a:pPr marL="0" marR="0">
                        <a:lnSpc>
                          <a:spcPct val="107000"/>
                        </a:lnSpc>
                        <a:spcBef>
                          <a:spcPts val="0"/>
                        </a:spcBef>
                        <a:spcAft>
                          <a:spcPts val="0"/>
                        </a:spcAft>
                      </a:pPr>
                      <a:r>
                        <a:rPr lang="en-US" sz="1400" dirty="0">
                          <a:effectLst/>
                          <a:latin typeface="Tw Cen MT" panose="020B0602020104020603" pitchFamily="34" charset="0"/>
                        </a:rPr>
                        <a:t>Used for bids under $100,000 in value.</a:t>
                      </a:r>
                    </a:p>
                    <a:p>
                      <a:pPr marL="342900" marR="0" lvl="0" indent="-342900">
                        <a:lnSpc>
                          <a:spcPct val="107000"/>
                        </a:lnSpc>
                        <a:spcBef>
                          <a:spcPts val="0"/>
                        </a:spcBef>
                        <a:spcAft>
                          <a:spcPts val="0"/>
                        </a:spcAft>
                        <a:buFont typeface="Wingdings 2" panose="05020102010507070707" pitchFamily="18" charset="2"/>
                        <a:buChar char=""/>
                        <a:tabLst>
                          <a:tab pos="457200" algn="l"/>
                        </a:tabLst>
                      </a:pPr>
                      <a:r>
                        <a:rPr lang="en-US" sz="1400" dirty="0">
                          <a:effectLst/>
                          <a:latin typeface="Tw Cen MT" panose="020B0602020104020603" pitchFamily="34" charset="0"/>
                        </a:rPr>
                        <a:t>Principal office located in the County of Los Angeles</a:t>
                      </a:r>
                    </a:p>
                    <a:p>
                      <a:pPr marL="342900" marR="0" lvl="0" indent="-342900">
                        <a:lnSpc>
                          <a:spcPct val="107000"/>
                        </a:lnSpc>
                        <a:spcBef>
                          <a:spcPts val="0"/>
                        </a:spcBef>
                        <a:spcAft>
                          <a:spcPts val="0"/>
                        </a:spcAft>
                        <a:buFont typeface="Wingdings 2" panose="05020102010507070707" pitchFamily="18" charset="2"/>
                        <a:buChar char=""/>
                        <a:tabLst>
                          <a:tab pos="457200" algn="l"/>
                        </a:tabLst>
                      </a:pPr>
                      <a:r>
                        <a:rPr lang="en-US" sz="1400" dirty="0">
                          <a:effectLst/>
                          <a:latin typeface="Tw Cen MT" panose="020B0602020104020603" pitchFamily="34" charset="0"/>
                        </a:rPr>
                        <a:t>Gross receipts (including affiliates) </a:t>
                      </a:r>
                      <a:r>
                        <a:rPr lang="en-US" sz="1400" dirty="0" smtClean="0">
                          <a:effectLst/>
                          <a:latin typeface="Tw Cen MT" panose="020B0602020104020603" pitchFamily="34" charset="0"/>
                        </a:rPr>
                        <a:t>less </a:t>
                      </a:r>
                      <a:r>
                        <a:rPr lang="en-US" sz="1400" dirty="0">
                          <a:effectLst/>
                          <a:latin typeface="Tw Cen MT" panose="020B0602020104020603" pitchFamily="34" charset="0"/>
                        </a:rPr>
                        <a:t>than $3 million</a:t>
                      </a:r>
                    </a:p>
                    <a:p>
                      <a:pPr marL="342900" marR="0" lvl="0" indent="-342900">
                        <a:lnSpc>
                          <a:spcPct val="107000"/>
                        </a:lnSpc>
                        <a:spcBef>
                          <a:spcPts val="0"/>
                        </a:spcBef>
                        <a:spcAft>
                          <a:spcPts val="0"/>
                        </a:spcAft>
                        <a:buFont typeface="Wingdings 2" panose="05020102010507070707" pitchFamily="18" charset="2"/>
                        <a:buChar char=""/>
                        <a:tabLst>
                          <a:tab pos="457200" algn="l"/>
                        </a:tabLst>
                      </a:pPr>
                      <a:r>
                        <a:rPr lang="en-US" sz="1400" dirty="0" smtClean="0">
                          <a:effectLst/>
                          <a:latin typeface="Tw Cen MT" panose="020B0602020104020603" pitchFamily="34" charset="0"/>
                        </a:rPr>
                        <a:t>Certified </a:t>
                      </a:r>
                      <a:r>
                        <a:rPr lang="en-US" sz="1400" dirty="0">
                          <a:effectLst/>
                          <a:latin typeface="Tw Cen MT" panose="020B0602020104020603" pitchFamily="34" charset="0"/>
                        </a:rPr>
                        <a:t>SLB responsible bidders given a 10% deduction on their bid amount to determine the lowest bidder (bidder is paid their full amount)</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35691" marR="35691" marT="0" marB="0"/>
                </a:tc>
                <a:extLst>
                  <a:ext uri="{0D108BD9-81ED-4DB2-BD59-A6C34878D82A}"/>
                </a:extLst>
              </a:tr>
              <a:tr h="1369748">
                <a:tc>
                  <a:txBody>
                    <a:bodyPr/>
                    <a:lstStyle/>
                    <a:p>
                      <a:pPr marL="0" marR="0" lvl="0" indent="0">
                        <a:lnSpc>
                          <a:spcPct val="107000"/>
                        </a:lnSpc>
                        <a:spcBef>
                          <a:spcPts val="0"/>
                        </a:spcBef>
                        <a:spcAft>
                          <a:spcPts val="0"/>
                        </a:spcAft>
                        <a:buFont typeface="Wingdings 2" panose="05020102010507070707" pitchFamily="18" charset="2"/>
                        <a:buNone/>
                        <a:tabLst>
                          <a:tab pos="457200" algn="l"/>
                        </a:tabLst>
                      </a:pPr>
                      <a:r>
                        <a:rPr lang="en-US" sz="1400" dirty="0">
                          <a:solidFill>
                            <a:srgbClr val="44546A"/>
                          </a:solidFill>
                          <a:effectLst/>
                          <a:latin typeface="Tw Cen MT" panose="020B0602020104020603" pitchFamily="34" charset="0"/>
                        </a:rPr>
                        <a:t>Local Business Preference Program (LBPP</a:t>
                      </a:r>
                      <a:r>
                        <a:rPr lang="en-US" sz="1400" dirty="0" smtClean="0">
                          <a:solidFill>
                            <a:srgbClr val="44546A"/>
                          </a:solidFill>
                          <a:effectLst/>
                          <a:latin typeface="Tw Cen MT" panose="020B0602020104020603" pitchFamily="34" charset="0"/>
                        </a:rPr>
                        <a:t>)</a:t>
                      </a:r>
                    </a:p>
                    <a:p>
                      <a:pPr marL="0" marR="0" lvl="0" indent="0">
                        <a:lnSpc>
                          <a:spcPct val="107000"/>
                        </a:lnSpc>
                        <a:spcBef>
                          <a:spcPts val="0"/>
                        </a:spcBef>
                        <a:spcAft>
                          <a:spcPts val="0"/>
                        </a:spcAft>
                        <a:buFont typeface="Wingdings 2" panose="05020102010507070707" pitchFamily="18" charset="2"/>
                        <a:buNone/>
                        <a:tabLst>
                          <a:tab pos="457200" algn="l"/>
                        </a:tabLst>
                      </a:pPr>
                      <a:r>
                        <a:rPr lang="en-US" sz="1400" dirty="0" smtClean="0">
                          <a:solidFill>
                            <a:srgbClr val="44546A"/>
                          </a:solidFill>
                          <a:effectLst/>
                          <a:latin typeface="Tw Cen MT" panose="020B0602020104020603" pitchFamily="34" charset="0"/>
                        </a:rPr>
                        <a:t>Non-federal projects</a:t>
                      </a:r>
                      <a:endParaRPr lang="en-US" sz="1400" dirty="0">
                        <a:solidFill>
                          <a:srgbClr val="44546A"/>
                        </a:solidFill>
                        <a:effectLst/>
                        <a:latin typeface="Tw Cen MT" panose="020B0602020104020603" pitchFamily="34" charset="0"/>
                      </a:endParaRPr>
                    </a:p>
                    <a:p>
                      <a:pPr marL="0" marR="0">
                        <a:lnSpc>
                          <a:spcPct val="107000"/>
                        </a:lnSpc>
                        <a:spcBef>
                          <a:spcPts val="0"/>
                        </a:spcBef>
                        <a:spcAft>
                          <a:spcPts val="0"/>
                        </a:spcAft>
                      </a:pPr>
                      <a:r>
                        <a:rPr lang="en-US" sz="1400" dirty="0">
                          <a:effectLst/>
                          <a:latin typeface="Tw Cen MT" panose="020B0602020104020603" pitchFamily="34" charset="0"/>
                        </a:rPr>
                        <a:t> </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35691" marR="35691" marT="0" marB="0"/>
                </a:tc>
                <a:tc>
                  <a:txBody>
                    <a:bodyPr/>
                    <a:lstStyle/>
                    <a:p>
                      <a:pPr marL="0" marR="0">
                        <a:lnSpc>
                          <a:spcPct val="107000"/>
                        </a:lnSpc>
                        <a:spcBef>
                          <a:spcPts val="0"/>
                        </a:spcBef>
                        <a:spcAft>
                          <a:spcPts val="0"/>
                        </a:spcAft>
                      </a:pPr>
                      <a:r>
                        <a:rPr lang="en-US" sz="1400" dirty="0" smtClean="0">
                          <a:effectLst/>
                          <a:latin typeface="Tw Cen MT" panose="020B0602020104020603" pitchFamily="34" charset="0"/>
                        </a:rPr>
                        <a:t>Goods</a:t>
                      </a:r>
                      <a:r>
                        <a:rPr lang="en-US" sz="1400" dirty="0">
                          <a:effectLst/>
                          <a:latin typeface="Tw Cen MT" panose="020B0602020104020603" pitchFamily="34" charset="0"/>
                        </a:rPr>
                        <a:t>, Equipment, </a:t>
                      </a:r>
                      <a:r>
                        <a:rPr lang="en-US" sz="1400" dirty="0" smtClean="0">
                          <a:effectLst/>
                          <a:latin typeface="Tw Cen MT" panose="020B0602020104020603" pitchFamily="34" charset="0"/>
                        </a:rPr>
                        <a:t>Services</a:t>
                      </a:r>
                      <a:r>
                        <a:rPr lang="en-US" sz="1400" baseline="0" dirty="0" smtClean="0">
                          <a:effectLst/>
                          <a:latin typeface="Tw Cen MT" panose="020B0602020104020603" pitchFamily="34" charset="0"/>
                        </a:rPr>
                        <a:t> (including construction)</a:t>
                      </a:r>
                      <a:r>
                        <a:rPr lang="en-US" sz="1400" dirty="0" smtClean="0">
                          <a:effectLst/>
                          <a:latin typeface="Tw Cen MT" panose="020B0602020104020603" pitchFamily="34" charset="0"/>
                        </a:rPr>
                        <a:t> $150,000 +.</a:t>
                      </a:r>
                      <a:endParaRPr lang="en-US" sz="1400" dirty="0">
                        <a:effectLst/>
                        <a:latin typeface="Tw Cen MT" panose="020B0602020104020603" pitchFamily="34" charset="0"/>
                      </a:endParaRPr>
                    </a:p>
                    <a:p>
                      <a:pPr marL="342900" marR="0" lvl="0" indent="-342900">
                        <a:lnSpc>
                          <a:spcPct val="107000"/>
                        </a:lnSpc>
                        <a:spcBef>
                          <a:spcPts val="0"/>
                        </a:spcBef>
                        <a:spcAft>
                          <a:spcPts val="0"/>
                        </a:spcAft>
                        <a:buFont typeface="Wingdings 2" panose="05020102010507070707" pitchFamily="18" charset="2"/>
                        <a:buChar char=""/>
                        <a:tabLst>
                          <a:tab pos="457200" algn="l"/>
                        </a:tabLst>
                      </a:pPr>
                      <a:r>
                        <a:rPr lang="en-US" sz="1400" dirty="0">
                          <a:effectLst/>
                          <a:latin typeface="Tw Cen MT" panose="020B0602020104020603" pitchFamily="34" charset="0"/>
                        </a:rPr>
                        <a:t>8% preference applied to bids and proposals </a:t>
                      </a:r>
                      <a:r>
                        <a:rPr lang="en-US" sz="1400" dirty="0" smtClean="0">
                          <a:effectLst/>
                          <a:latin typeface="Tw Cen MT" panose="020B0602020104020603" pitchFamily="34" charset="0"/>
                        </a:rPr>
                        <a:t>(LBE </a:t>
                      </a:r>
                      <a:r>
                        <a:rPr lang="en-US" sz="1400" u="sng" dirty="0">
                          <a:effectLst/>
                          <a:latin typeface="Tw Cen MT" panose="020B0602020104020603" pitchFamily="34" charset="0"/>
                        </a:rPr>
                        <a:t>or</a:t>
                      </a:r>
                      <a:r>
                        <a:rPr lang="en-US" sz="1400" dirty="0">
                          <a:effectLst/>
                          <a:latin typeface="Tw Cen MT" panose="020B0602020104020603" pitchFamily="34" charset="0"/>
                        </a:rPr>
                        <a:t> a preference of up to 5% applied for LBE </a:t>
                      </a:r>
                      <a:r>
                        <a:rPr lang="en-US" sz="1400" dirty="0" smtClean="0">
                          <a:effectLst/>
                          <a:latin typeface="Tw Cen MT" panose="020B0602020104020603" pitchFamily="34" charset="0"/>
                        </a:rPr>
                        <a:t>subs that </a:t>
                      </a:r>
                      <a:r>
                        <a:rPr lang="en-US" sz="1400" dirty="0">
                          <a:effectLst/>
                          <a:latin typeface="Tw Cen MT" panose="020B0602020104020603" pitchFamily="34" charset="0"/>
                        </a:rPr>
                        <a:t>perform work under the contract, up to $</a:t>
                      </a:r>
                      <a:r>
                        <a:rPr lang="en-US" sz="1400" dirty="0" smtClean="0">
                          <a:effectLst/>
                          <a:latin typeface="Tw Cen MT" panose="020B0602020104020603" pitchFamily="34" charset="0"/>
                        </a:rPr>
                        <a:t>1M</a:t>
                      </a:r>
                      <a:endParaRPr lang="en-US" sz="1400" dirty="0">
                        <a:effectLst/>
                        <a:latin typeface="Tw Cen MT" panose="020B0602020104020603" pitchFamily="34" charset="0"/>
                      </a:endParaRPr>
                    </a:p>
                  </a:txBody>
                  <a:tcPr marL="35691" marR="35691" marT="0" marB="0"/>
                </a:tc>
                <a:extLst>
                  <a:ext uri="{0D108BD9-81ED-4DB2-BD59-A6C34878D82A}"/>
                </a:extLst>
              </a:tr>
              <a:tr h="2282913">
                <a:tc>
                  <a:txBody>
                    <a:bodyPr/>
                    <a:lstStyle/>
                    <a:p>
                      <a:pPr marL="0" marR="0" lvl="0" indent="0">
                        <a:lnSpc>
                          <a:spcPct val="107000"/>
                        </a:lnSpc>
                        <a:spcBef>
                          <a:spcPts val="0"/>
                        </a:spcBef>
                        <a:spcAft>
                          <a:spcPts val="0"/>
                        </a:spcAft>
                        <a:buFont typeface="Wingdings 2" panose="05020102010507070707" pitchFamily="18" charset="2"/>
                        <a:buNone/>
                        <a:tabLst>
                          <a:tab pos="457200" algn="l"/>
                        </a:tabLst>
                      </a:pPr>
                      <a:r>
                        <a:rPr lang="en-US" sz="1400" dirty="0">
                          <a:solidFill>
                            <a:srgbClr val="44546A"/>
                          </a:solidFill>
                          <a:effectLst/>
                          <a:latin typeface="Tw Cen MT" panose="020B0602020104020603" pitchFamily="34" charset="0"/>
                        </a:rPr>
                        <a:t>Small Business Enterprise (SBE)</a:t>
                      </a:r>
                    </a:p>
                    <a:p>
                      <a:pPr marL="0" marR="0" lvl="0" indent="0">
                        <a:lnSpc>
                          <a:spcPct val="107000"/>
                        </a:lnSpc>
                        <a:spcBef>
                          <a:spcPts val="0"/>
                        </a:spcBef>
                        <a:spcAft>
                          <a:spcPts val="0"/>
                        </a:spcAft>
                        <a:buFont typeface="Wingdings 2" panose="05020102010507070707" pitchFamily="18" charset="2"/>
                        <a:buNone/>
                        <a:tabLst>
                          <a:tab pos="457200" algn="l"/>
                        </a:tabLst>
                      </a:pPr>
                      <a:r>
                        <a:rPr lang="en-US" sz="1400" dirty="0">
                          <a:solidFill>
                            <a:srgbClr val="44546A"/>
                          </a:solidFill>
                          <a:effectLst/>
                          <a:latin typeface="Tw Cen MT" panose="020B0602020104020603" pitchFamily="34" charset="0"/>
                        </a:rPr>
                        <a:t>Local Small Business Enterprise (LSBE)</a:t>
                      </a:r>
                    </a:p>
                    <a:p>
                      <a:pPr marL="0" marR="0" lvl="0" indent="0">
                        <a:lnSpc>
                          <a:spcPct val="107000"/>
                        </a:lnSpc>
                        <a:spcBef>
                          <a:spcPts val="0"/>
                        </a:spcBef>
                        <a:spcAft>
                          <a:spcPts val="0"/>
                        </a:spcAft>
                        <a:buFont typeface="Wingdings 2" panose="05020102010507070707" pitchFamily="18" charset="2"/>
                        <a:buNone/>
                        <a:tabLst>
                          <a:tab pos="457200" algn="l"/>
                        </a:tabLst>
                      </a:pPr>
                      <a:r>
                        <a:rPr lang="en-US" sz="1400" dirty="0">
                          <a:solidFill>
                            <a:srgbClr val="44546A"/>
                          </a:solidFill>
                          <a:effectLst/>
                          <a:latin typeface="Tw Cen MT" panose="020B0602020104020603" pitchFamily="34" charset="0"/>
                        </a:rPr>
                        <a:t>Disabled Veterans Business Enterprise (DVBE</a:t>
                      </a:r>
                      <a:r>
                        <a:rPr lang="en-US" sz="1400" dirty="0">
                          <a:effectLst/>
                          <a:latin typeface="Tw Cen MT" panose="020B0602020104020603" pitchFamily="34" charset="0"/>
                        </a:rPr>
                        <a:t>)</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35691" marR="35691" marT="0" marB="0"/>
                </a:tc>
                <a:tc>
                  <a:txBody>
                    <a:bodyPr/>
                    <a:lstStyle/>
                    <a:p>
                      <a:pPr marL="0" marR="0">
                        <a:lnSpc>
                          <a:spcPct val="107000"/>
                        </a:lnSpc>
                        <a:spcBef>
                          <a:spcPts val="0"/>
                        </a:spcBef>
                        <a:spcAft>
                          <a:spcPts val="0"/>
                        </a:spcAft>
                      </a:pPr>
                      <a:r>
                        <a:rPr lang="en-US" sz="1400" dirty="0">
                          <a:effectLst/>
                          <a:latin typeface="Tw Cen MT" panose="020B0602020104020603" pitchFamily="34" charset="0"/>
                        </a:rPr>
                        <a:t>MANDATORY on Construction, professional and non-professional projects valued over $150,000.</a:t>
                      </a:r>
                    </a:p>
                    <a:p>
                      <a:pPr marL="342900" marR="0" lvl="0" indent="-342900">
                        <a:lnSpc>
                          <a:spcPct val="107000"/>
                        </a:lnSpc>
                        <a:spcBef>
                          <a:spcPts val="0"/>
                        </a:spcBef>
                        <a:spcAft>
                          <a:spcPts val="0"/>
                        </a:spcAft>
                        <a:buFont typeface="Wingdings 2" panose="05020102010507070707" pitchFamily="18" charset="2"/>
                        <a:buChar char=""/>
                        <a:tabLst>
                          <a:tab pos="457200" algn="l"/>
                        </a:tabLst>
                      </a:pPr>
                      <a:r>
                        <a:rPr lang="en-US" sz="1400" dirty="0">
                          <a:effectLst/>
                          <a:latin typeface="Tw Cen MT" panose="020B0602020104020603" pitchFamily="34" charset="0"/>
                        </a:rPr>
                        <a:t>Independently owned and operated SBE Firm meets small business criteria set forth by the Small Business Administration (8a) Business Development Program or State DGS Small Business Program, whichever is higher</a:t>
                      </a:r>
                    </a:p>
                    <a:p>
                      <a:pPr marL="742950" marR="0" lvl="1" indent="-285750">
                        <a:lnSpc>
                          <a:spcPct val="107000"/>
                        </a:lnSpc>
                        <a:spcBef>
                          <a:spcPts val="0"/>
                        </a:spcBef>
                        <a:spcAft>
                          <a:spcPts val="0"/>
                        </a:spcAft>
                        <a:buFont typeface="Wingdings 2" panose="05020102010507070707" pitchFamily="18" charset="2"/>
                        <a:buChar char=""/>
                        <a:tabLst>
                          <a:tab pos="448310" algn="l"/>
                        </a:tabLst>
                      </a:pPr>
                      <a:r>
                        <a:rPr lang="en-US" sz="1400" dirty="0">
                          <a:effectLst/>
                          <a:latin typeface="Tw Cen MT" panose="020B0602020104020603" pitchFamily="34" charset="0"/>
                        </a:rPr>
                        <a:t>DVBE Certification from U.S. Department of Veterans Affairs and/or State of California</a:t>
                      </a:r>
                      <a:endParaRPr lang="en-US" sz="1400" dirty="0">
                        <a:effectLst/>
                        <a:latin typeface="Tw Cen MT" panose="020B0602020104020603" pitchFamily="34" charset="0"/>
                        <a:ea typeface="Calibri" panose="020F0502020204030204" pitchFamily="34" charset="0"/>
                        <a:cs typeface="Times New Roman" panose="02020603050405020304" pitchFamily="18" charset="0"/>
                      </a:endParaRPr>
                    </a:p>
                  </a:txBody>
                  <a:tcPr marL="35691" marR="35691" marT="0" marB="0"/>
                </a:tc>
                <a:extLst>
                  <a:ext uri="{0D108BD9-81ED-4DB2-BD59-A6C34878D82A}"/>
                </a:extLst>
              </a:tr>
            </a:tbl>
          </a:graphicData>
        </a:graphic>
      </p:graphicFrame>
      <p:sp>
        <p:nvSpPr>
          <p:cNvPr id="57369" name="Rectangle 15"/>
          <p:cNvSpPr>
            <a:spLocks noChangeArrowheads="1"/>
          </p:cNvSpPr>
          <p:nvPr/>
        </p:nvSpPr>
        <p:spPr bwMode="auto">
          <a:xfrm>
            <a:off x="228600" y="6519863"/>
            <a:ext cx="8915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1600">
                <a:solidFill>
                  <a:srgbClr val="000000"/>
                </a:solidFill>
                <a:latin typeface="Tw Cen MT" pitchFamily="34" charset="0"/>
              </a:rPr>
              <a:t> </a:t>
            </a:r>
            <a:r>
              <a:rPr lang="en-US" altLang="en-US" sz="1600">
                <a:solidFill>
                  <a:srgbClr val="000000"/>
                </a:solidFill>
                <a:latin typeface="Tw Cen MT" pitchFamily="34" charset="0"/>
                <a:hlinkClick r:id="rId6"/>
              </a:rPr>
              <a:t>http://www.lawa.org</a:t>
            </a:r>
            <a:r>
              <a:rPr lang="en-US" altLang="en-US" sz="1600">
                <a:solidFill>
                  <a:srgbClr val="000000"/>
                </a:solidFill>
                <a:latin typeface="Tw Cen MT" pitchFamily="34" charset="0"/>
              </a:rPr>
              <a:t> - &gt; About LAWA - &gt; Business Opportunities - &gt; Administrative Requirements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991600" cy="490538"/>
          </a:xfrm>
          <a:prstGeom prst="rect">
            <a:avLst/>
          </a:prstGeom>
          <a:solidFill>
            <a:srgbClr val="21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latin typeface="Tw Cen MT" panose="020B0602020104020603" pitchFamily="34" charset="0"/>
            </a:endParaRPr>
          </a:p>
        </p:txBody>
      </p:sp>
      <p:sp>
        <p:nvSpPr>
          <p:cNvPr id="5" name="Rectangle 4"/>
          <p:cNvSpPr/>
          <p:nvPr/>
        </p:nvSpPr>
        <p:spPr>
          <a:xfrm rot="16200000">
            <a:off x="5838032" y="3552031"/>
            <a:ext cx="6165850" cy="446087"/>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8697913" y="0"/>
            <a:ext cx="446087"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8373" name="TextBox 23"/>
          <p:cNvSpPr txBox="1">
            <a:spLocks noChangeArrowheads="1"/>
          </p:cNvSpPr>
          <p:nvPr/>
        </p:nvSpPr>
        <p:spPr bwMode="auto">
          <a:xfrm>
            <a:off x="17463" y="-33338"/>
            <a:ext cx="5602287"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b="1">
                <a:solidFill>
                  <a:srgbClr val="D9D9D9"/>
                </a:solidFill>
                <a:latin typeface="Tw Cen MT" pitchFamily="34" charset="0"/>
              </a:rPr>
              <a:t>LAX: WHAT YOU SHOULD KNOW</a:t>
            </a:r>
          </a:p>
        </p:txBody>
      </p:sp>
      <p:graphicFrame>
        <p:nvGraphicFramePr>
          <p:cNvPr id="9" name="Diagram 8"/>
          <p:cNvGraphicFramePr/>
          <p:nvPr/>
        </p:nvGraphicFramePr>
        <p:xfrm>
          <a:off x="84364" y="691980"/>
          <a:ext cx="5908933" cy="5947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7442200" y="481013"/>
            <a:ext cx="1255713" cy="63690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i="1" dirty="0">
                <a:solidFill>
                  <a:srgbClr val="002060"/>
                </a:solidFill>
              </a:rPr>
              <a:t>BE PREPARED</a:t>
            </a:r>
          </a:p>
          <a:p>
            <a:pPr fontAlgn="auto">
              <a:spcBef>
                <a:spcPts val="0"/>
              </a:spcBef>
              <a:spcAft>
                <a:spcPts val="0"/>
              </a:spcAft>
              <a:defRPr/>
            </a:pPr>
            <a:endParaRPr lang="en-US" b="1" i="1" dirty="0">
              <a:solidFill>
                <a:srgbClr val="002060"/>
              </a:solidFill>
            </a:endParaRPr>
          </a:p>
          <a:p>
            <a:pPr fontAlgn="auto">
              <a:spcBef>
                <a:spcPts val="0"/>
              </a:spcBef>
              <a:spcAft>
                <a:spcPts val="0"/>
              </a:spcAft>
              <a:defRPr/>
            </a:pPr>
            <a:r>
              <a:rPr lang="en-US" b="1" i="1" dirty="0">
                <a:solidFill>
                  <a:srgbClr val="002060"/>
                </a:solidFill>
              </a:rPr>
              <a:t>The doors of opportunity are open. </a:t>
            </a:r>
          </a:p>
          <a:p>
            <a:pPr fontAlgn="auto">
              <a:spcBef>
                <a:spcPts val="0"/>
              </a:spcBef>
              <a:spcAft>
                <a:spcPts val="0"/>
              </a:spcAft>
              <a:defRPr/>
            </a:pPr>
            <a:endParaRPr lang="en-US" b="1" i="1" dirty="0">
              <a:solidFill>
                <a:srgbClr val="002060"/>
              </a:solidFill>
            </a:endParaRPr>
          </a:p>
          <a:p>
            <a:pPr fontAlgn="auto">
              <a:spcBef>
                <a:spcPts val="0"/>
              </a:spcBef>
              <a:spcAft>
                <a:spcPts val="0"/>
              </a:spcAft>
              <a:defRPr/>
            </a:pPr>
            <a:r>
              <a:rPr lang="en-US" b="1" i="1" dirty="0">
                <a:solidFill>
                  <a:srgbClr val="002060"/>
                </a:solidFill>
              </a:rPr>
              <a:t>Prepare to walk through. </a:t>
            </a:r>
          </a:p>
          <a:p>
            <a:pPr fontAlgn="auto">
              <a:spcBef>
                <a:spcPts val="0"/>
              </a:spcBef>
              <a:spcAft>
                <a:spcPts val="0"/>
              </a:spcAft>
              <a:defRPr/>
            </a:pPr>
            <a:endParaRPr lang="en-US" b="1" i="1" dirty="0">
              <a:solidFill>
                <a:srgbClr val="002060"/>
              </a:solidFill>
            </a:endParaRPr>
          </a:p>
          <a:p>
            <a:pPr fontAlgn="auto">
              <a:spcBef>
                <a:spcPts val="0"/>
              </a:spcBef>
              <a:spcAft>
                <a:spcPts val="0"/>
              </a:spcAft>
              <a:defRPr/>
            </a:pPr>
            <a:endParaRPr lang="en-US" b="1" i="1" dirty="0">
              <a:solidFill>
                <a:srgbClr val="002060"/>
              </a:solidFill>
            </a:endParaRPr>
          </a:p>
          <a:p>
            <a:pPr fontAlgn="auto">
              <a:spcBef>
                <a:spcPts val="0"/>
              </a:spcBef>
              <a:spcAft>
                <a:spcPts val="0"/>
              </a:spcAft>
              <a:defRPr/>
            </a:pPr>
            <a:endParaRPr lang="en-US" dirty="0">
              <a:solidFill>
                <a:srgbClr val="00206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624888" cy="847725"/>
          </a:xfrm>
          <a:prstGeom prst="rect">
            <a:avLst/>
          </a:prstGeom>
          <a:solidFill>
            <a:srgbClr val="21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latin typeface="Tw Cen MT" panose="020B0602020104020603" pitchFamily="34" charset="0"/>
            </a:endParaRPr>
          </a:p>
        </p:txBody>
      </p:sp>
      <p:sp>
        <p:nvSpPr>
          <p:cNvPr id="5" name="Rectangle 4"/>
          <p:cNvSpPr/>
          <p:nvPr/>
        </p:nvSpPr>
        <p:spPr>
          <a:xfrm rot="16200000">
            <a:off x="5801519" y="3515519"/>
            <a:ext cx="6165850" cy="519112"/>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8624888" y="0"/>
            <a:ext cx="519112"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939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46138"/>
            <a:ext cx="6765925"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1"/>
          <p:cNvSpPr>
            <a:spLocks noChangeArrowheads="1"/>
          </p:cNvSpPr>
          <p:nvPr/>
        </p:nvSpPr>
        <p:spPr bwMode="auto">
          <a:xfrm>
            <a:off x="457200" y="76200"/>
            <a:ext cx="7848600" cy="3540125"/>
          </a:xfrm>
          <a:prstGeom prst="rect">
            <a:avLst/>
          </a:prstGeom>
          <a:noFill/>
          <a:ln>
            <a:noFill/>
          </a:ln>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defRPr/>
            </a:pPr>
            <a:r>
              <a:rPr lang="en-US" altLang="en-US" sz="3200" b="1" dirty="0" smtClean="0">
                <a:solidFill>
                  <a:schemeClr val="bg1">
                    <a:lumMod val="65000"/>
                  </a:schemeClr>
                </a:solidFill>
                <a:latin typeface="Tw Cen MT" pitchFamily="34" charset="0"/>
              </a:rPr>
              <a:t>BUSINESS, JOBS &amp; SOCIAL RESPONSIBILITY</a:t>
            </a:r>
          </a:p>
          <a:p>
            <a:pPr algn="ctr" eaLnBrk="1" hangingPunct="1">
              <a:lnSpc>
                <a:spcPct val="100000"/>
              </a:lnSpc>
              <a:spcBef>
                <a:spcPct val="0"/>
              </a:spcBef>
              <a:buFontTx/>
              <a:buNone/>
              <a:defRPr/>
            </a:pPr>
            <a:endParaRPr lang="en-US" altLang="en-US" sz="3200" b="1" dirty="0" smtClean="0">
              <a:solidFill>
                <a:srgbClr val="00B0F0"/>
              </a:solidFill>
              <a:latin typeface="Tw Cen MT" pitchFamily="34" charset="0"/>
            </a:endParaRPr>
          </a:p>
          <a:p>
            <a:pPr algn="ctr" eaLnBrk="1" hangingPunct="1">
              <a:lnSpc>
                <a:spcPct val="100000"/>
              </a:lnSpc>
              <a:spcBef>
                <a:spcPct val="0"/>
              </a:spcBef>
              <a:buFontTx/>
              <a:buNone/>
              <a:defRPr/>
            </a:pPr>
            <a:r>
              <a:rPr lang="en-US" altLang="en-US" sz="2400" b="1" dirty="0" smtClean="0">
                <a:solidFill>
                  <a:schemeClr val="bg1"/>
                </a:solidFill>
                <a:latin typeface="Tw Cen MT" pitchFamily="34" charset="0"/>
              </a:rPr>
              <a:t>For more information please contact: </a:t>
            </a:r>
          </a:p>
          <a:p>
            <a:pPr algn="ctr" eaLnBrk="1" hangingPunct="1">
              <a:lnSpc>
                <a:spcPct val="100000"/>
              </a:lnSpc>
              <a:spcBef>
                <a:spcPct val="0"/>
              </a:spcBef>
              <a:buFontTx/>
              <a:buNone/>
              <a:defRPr/>
            </a:pPr>
            <a:r>
              <a:rPr lang="en-US" altLang="en-US" sz="3200" b="1" dirty="0" smtClean="0">
                <a:solidFill>
                  <a:schemeClr val="bg1"/>
                </a:solidFill>
                <a:latin typeface="Tw Cen MT" pitchFamily="34" charset="0"/>
              </a:rPr>
              <a:t>Chamberlain </a:t>
            </a:r>
            <a:r>
              <a:rPr lang="en-US" altLang="en-US" sz="3200" b="1" dirty="0" err="1" smtClean="0">
                <a:solidFill>
                  <a:schemeClr val="bg1"/>
                </a:solidFill>
                <a:latin typeface="Tw Cen MT" pitchFamily="34" charset="0"/>
              </a:rPr>
              <a:t>Duru</a:t>
            </a:r>
            <a:endParaRPr lang="en-US" altLang="en-US" sz="3200" b="1" dirty="0" smtClean="0">
              <a:solidFill>
                <a:schemeClr val="bg1"/>
              </a:solidFill>
              <a:latin typeface="Tw Cen MT" pitchFamily="34" charset="0"/>
            </a:endParaRPr>
          </a:p>
          <a:p>
            <a:pPr algn="ctr" eaLnBrk="1" hangingPunct="1">
              <a:lnSpc>
                <a:spcPct val="100000"/>
              </a:lnSpc>
              <a:spcBef>
                <a:spcPct val="0"/>
              </a:spcBef>
              <a:buFontTx/>
              <a:buNone/>
              <a:defRPr/>
            </a:pPr>
            <a:r>
              <a:rPr lang="en-US" altLang="en-US" sz="3200" b="1" dirty="0" smtClean="0">
                <a:solidFill>
                  <a:schemeClr val="bg1"/>
                </a:solidFill>
                <a:latin typeface="Tw Cen MT" pitchFamily="34" charset="0"/>
              </a:rPr>
              <a:t>CDURU@lawa.org</a:t>
            </a:r>
          </a:p>
          <a:p>
            <a:pPr algn="ctr" eaLnBrk="1" hangingPunct="1">
              <a:lnSpc>
                <a:spcPct val="100000"/>
              </a:lnSpc>
              <a:spcBef>
                <a:spcPct val="0"/>
              </a:spcBef>
              <a:buFontTx/>
              <a:buNone/>
              <a:defRPr/>
            </a:pPr>
            <a:r>
              <a:rPr lang="en-US" altLang="en-US" sz="3200" b="1" dirty="0" smtClean="0">
                <a:solidFill>
                  <a:schemeClr val="bg1"/>
                </a:solidFill>
                <a:latin typeface="Tw Cen MT" pitchFamily="34" charset="0"/>
              </a:rPr>
              <a:t>(424) 646-5374 </a:t>
            </a:r>
          </a:p>
          <a:p>
            <a:pPr eaLnBrk="1" hangingPunct="1">
              <a:lnSpc>
                <a:spcPct val="100000"/>
              </a:lnSpc>
              <a:spcBef>
                <a:spcPct val="0"/>
              </a:spcBef>
              <a:buFontTx/>
              <a:buNone/>
              <a:defRPr/>
            </a:pPr>
            <a:endParaRPr lang="en-US" altLang="en-US" sz="3200" b="1" dirty="0" smtClean="0">
              <a:solidFill>
                <a:srgbClr val="00B0F0"/>
              </a:solidFill>
              <a:latin typeface="Tw Cen MT"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itle 1"/>
          <p:cNvSpPr>
            <a:spLocks noGrp="1"/>
          </p:cNvSpPr>
          <p:nvPr>
            <p:ph type="title"/>
          </p:nvPr>
        </p:nvSpPr>
        <p:spPr>
          <a:xfrm>
            <a:off x="914400" y="1371600"/>
            <a:ext cx="7315200" cy="1771650"/>
          </a:xfrm>
        </p:spPr>
        <p:txBody>
          <a:bodyPr/>
          <a:lstStyle/>
          <a:p>
            <a:pPr algn="ctr" eaLnBrk="1" hangingPunct="1"/>
            <a:r>
              <a:rPr lang="en-US" altLang="en-US" sz="4900" b="1" smtClean="0">
                <a:solidFill>
                  <a:schemeClr val="bg2"/>
                </a:solidFill>
                <a:latin typeface="Century Gothic" pitchFamily="34" charset="0"/>
                <a:ea typeface="Calibri" pitchFamily="34" charset="0"/>
                <a:cs typeface="Calibri" pitchFamily="34" charset="0"/>
              </a:rPr>
              <a:t>First Source Hiring Program</a:t>
            </a:r>
          </a:p>
        </p:txBody>
      </p:sp>
      <p:pic>
        <p:nvPicPr>
          <p:cNvPr id="6042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086350"/>
            <a:ext cx="33004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Content Placeholder 1"/>
          <p:cNvSpPr>
            <a:spLocks noGrp="1"/>
          </p:cNvSpPr>
          <p:nvPr>
            <p:ph idx="1"/>
          </p:nvPr>
        </p:nvSpPr>
        <p:spPr/>
        <p:txBody>
          <a:bodyPr/>
          <a:lstStyle/>
          <a:p>
            <a:pPr>
              <a:defRPr/>
            </a:pPr>
            <a:endParaRPr lang="en-US" altLang="en-US" dirty="0" smtClean="0"/>
          </a:p>
          <a:p>
            <a:pPr>
              <a:defRPr/>
            </a:pPr>
            <a:endParaRPr lang="en-US" altLang="en-US" dirty="0"/>
          </a:p>
          <a:p>
            <a:pPr marL="46037" indent="0">
              <a:buFont typeface="Wingdings" pitchFamily="2" charset="2"/>
              <a:buNone/>
              <a:defRPr/>
            </a:pPr>
            <a:endParaRPr lang="en-US" alt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5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2"/>
          <p:cNvSpPr>
            <a:spLocks noGrp="1" noChangeArrowheads="1"/>
          </p:cNvSpPr>
          <p:nvPr>
            <p:ph type="title"/>
          </p:nvPr>
        </p:nvSpPr>
        <p:spPr>
          <a:xfrm>
            <a:off x="914400" y="304800"/>
            <a:ext cx="7315200" cy="787400"/>
          </a:xfrm>
        </p:spPr>
        <p:txBody>
          <a:bodyPr/>
          <a:lstStyle/>
          <a:p>
            <a:pPr eaLnBrk="1" hangingPunct="1"/>
            <a:r>
              <a:rPr lang="en-US" altLang="en-US" sz="3600" smtClean="0">
                <a:solidFill>
                  <a:schemeClr val="bg2"/>
                </a:solidFill>
                <a:latin typeface="Century Gothic" pitchFamily="34" charset="0"/>
              </a:rPr>
              <a:t>Program Description</a:t>
            </a:r>
          </a:p>
        </p:txBody>
      </p:sp>
      <p:sp>
        <p:nvSpPr>
          <p:cNvPr id="19459" name="Rectangle 3" descr="Rectangle: Click to edit Master text styles&#10;Second level&#10;Third level&#10;Fourth level&#10;Fifth level"/>
          <p:cNvSpPr>
            <a:spLocks noGrp="1" noChangeArrowheads="1"/>
          </p:cNvSpPr>
          <p:nvPr>
            <p:ph idx="1"/>
          </p:nvPr>
        </p:nvSpPr>
        <p:spPr>
          <a:xfrm>
            <a:off x="457200" y="1089025"/>
            <a:ext cx="7931150" cy="4718050"/>
          </a:xfrm>
        </p:spPr>
        <p:txBody>
          <a:bodyPr rtlCol="0">
            <a:noAutofit/>
          </a:bodyPr>
          <a:lstStyle/>
          <a:p>
            <a:pPr indent="-182880" eaLnBrk="1" fontAlgn="auto" hangingPunct="1">
              <a:lnSpc>
                <a:spcPct val="120000"/>
              </a:lnSpc>
              <a:spcBef>
                <a:spcPts val="0"/>
              </a:spcBef>
              <a:spcAft>
                <a:spcPts val="0"/>
              </a:spcAft>
              <a:buFont typeface="Wingdings" charset="2"/>
              <a:buChar char="§"/>
              <a:defRPr/>
            </a:pPr>
            <a:r>
              <a:rPr lang="en-US" altLang="en-US" sz="1200" dirty="0" smtClean="0">
                <a:solidFill>
                  <a:schemeClr val="bg1"/>
                </a:solidFill>
                <a:latin typeface="Calibri" panose="020F0502020204030204" pitchFamily="34" charset="0"/>
                <a:cs typeface="Calibri" panose="020F0502020204030204" pitchFamily="34" charset="0"/>
              </a:rPr>
              <a:t>The First Source Hiring Program (FSHP) is administered by the Business, Jobs and Social Responsibility Division.  The FSHP was designed to provide employment information to all residents from local communities surrounding the airport and those impacted by airport operations.</a:t>
            </a:r>
          </a:p>
          <a:p>
            <a:pPr indent="-182880" eaLnBrk="1" fontAlgn="auto" hangingPunct="1">
              <a:lnSpc>
                <a:spcPct val="120000"/>
              </a:lnSpc>
              <a:spcBef>
                <a:spcPts val="0"/>
              </a:spcBef>
              <a:spcAft>
                <a:spcPts val="0"/>
              </a:spcAft>
              <a:buFont typeface="Wingdings" charset="2"/>
              <a:buChar char="§"/>
              <a:defRPr/>
            </a:pPr>
            <a:endParaRPr lang="en-US" altLang="en-US" sz="1200" dirty="0" smtClean="0">
              <a:solidFill>
                <a:schemeClr val="bg1"/>
              </a:solidFill>
              <a:latin typeface="Calibri" panose="020F0502020204030204" pitchFamily="34" charset="0"/>
              <a:cs typeface="Calibri" panose="020F0502020204030204" pitchFamily="34" charset="0"/>
            </a:endParaRPr>
          </a:p>
          <a:p>
            <a:pPr indent="-182880" eaLnBrk="1" fontAlgn="auto" hangingPunct="1">
              <a:lnSpc>
                <a:spcPct val="120000"/>
              </a:lnSpc>
              <a:spcBef>
                <a:spcPts val="0"/>
              </a:spcBef>
              <a:spcAft>
                <a:spcPts val="0"/>
              </a:spcAft>
              <a:buFont typeface="Wingdings" charset="2"/>
              <a:buChar char="§"/>
              <a:defRPr/>
            </a:pPr>
            <a:r>
              <a:rPr lang="en-US" altLang="en-US" sz="1200" dirty="0" smtClean="0">
                <a:solidFill>
                  <a:schemeClr val="bg1"/>
                </a:solidFill>
                <a:latin typeface="Calibri" panose="020F0502020204030204" pitchFamily="34" charset="0"/>
                <a:cs typeface="Calibri" panose="020F0502020204030204" pitchFamily="34" charset="0"/>
              </a:rPr>
              <a:t>FSHP language is in most all LAX contracts.</a:t>
            </a:r>
          </a:p>
          <a:p>
            <a:pPr marL="45720" indent="0" eaLnBrk="1" fontAlgn="auto" hangingPunct="1">
              <a:lnSpc>
                <a:spcPct val="120000"/>
              </a:lnSpc>
              <a:spcBef>
                <a:spcPts val="0"/>
              </a:spcBef>
              <a:spcAft>
                <a:spcPts val="0"/>
              </a:spcAft>
              <a:buFont typeface="Wingdings" charset="2"/>
              <a:buNone/>
              <a:defRPr/>
            </a:pPr>
            <a:endParaRPr lang="en-US" altLang="en-US" sz="1200" dirty="0" smtClean="0">
              <a:solidFill>
                <a:schemeClr val="bg1"/>
              </a:solidFill>
              <a:latin typeface="Calibri" panose="020F0502020204030204" pitchFamily="34" charset="0"/>
              <a:cs typeface="Calibri" panose="020F0502020204030204" pitchFamily="34" charset="0"/>
            </a:endParaRPr>
          </a:p>
          <a:p>
            <a:pPr indent="-182880" eaLnBrk="1" fontAlgn="auto" hangingPunct="1">
              <a:lnSpc>
                <a:spcPct val="120000"/>
              </a:lnSpc>
              <a:spcBef>
                <a:spcPts val="0"/>
              </a:spcBef>
              <a:spcAft>
                <a:spcPts val="0"/>
              </a:spcAft>
              <a:buFont typeface="Wingdings" charset="2"/>
              <a:buChar char="§"/>
              <a:defRPr/>
            </a:pPr>
            <a:r>
              <a:rPr lang="en-US" altLang="en-US" sz="1200" dirty="0" smtClean="0">
                <a:solidFill>
                  <a:schemeClr val="bg1"/>
                </a:solidFill>
                <a:latin typeface="Calibri" panose="020F0502020204030204" pitchFamily="34" charset="0"/>
                <a:cs typeface="Calibri" panose="020F0502020204030204" pitchFamily="34" charset="0"/>
              </a:rPr>
              <a:t>The program requires employers and sub-contractors to participate in the program by posting their jobs with LAX.  Employers that have job openings must post their jobs on the website within 5 days before posting to the general public.</a:t>
            </a:r>
          </a:p>
          <a:p>
            <a:pPr indent="-182880" eaLnBrk="1" fontAlgn="auto" hangingPunct="1">
              <a:lnSpc>
                <a:spcPct val="120000"/>
              </a:lnSpc>
              <a:spcBef>
                <a:spcPts val="0"/>
              </a:spcBef>
              <a:spcAft>
                <a:spcPts val="0"/>
              </a:spcAft>
              <a:buFont typeface="Wingdings" charset="2"/>
              <a:buChar char="§"/>
              <a:defRPr/>
            </a:pPr>
            <a:endParaRPr lang="en-US" altLang="en-US" sz="1200" dirty="0" smtClean="0">
              <a:solidFill>
                <a:schemeClr val="bg1"/>
              </a:solidFill>
              <a:latin typeface="Calibri" panose="020F0502020204030204" pitchFamily="34" charset="0"/>
              <a:cs typeface="Calibri" panose="020F0502020204030204" pitchFamily="34" charset="0"/>
            </a:endParaRPr>
          </a:p>
          <a:p>
            <a:pPr indent="-182880" eaLnBrk="1" fontAlgn="auto" hangingPunct="1">
              <a:lnSpc>
                <a:spcPct val="120000"/>
              </a:lnSpc>
              <a:spcBef>
                <a:spcPts val="0"/>
              </a:spcBef>
              <a:spcAft>
                <a:spcPts val="0"/>
              </a:spcAft>
              <a:buFont typeface="Wingdings" charset="2"/>
              <a:buChar char="§"/>
              <a:defRPr/>
            </a:pPr>
            <a:r>
              <a:rPr lang="en-US" altLang="en-US" sz="1200" dirty="0" smtClean="0">
                <a:solidFill>
                  <a:schemeClr val="bg1"/>
                </a:solidFill>
                <a:latin typeface="Calibri" panose="020F0502020204030204" pitchFamily="34" charset="0"/>
                <a:cs typeface="Calibri" panose="020F0502020204030204" pitchFamily="34" charset="0"/>
              </a:rPr>
              <a:t>We are known as </a:t>
            </a:r>
            <a:r>
              <a:rPr lang="en-US" altLang="en-US" sz="1200" dirty="0" err="1" smtClean="0">
                <a:solidFill>
                  <a:schemeClr val="bg1"/>
                </a:solidFill>
                <a:latin typeface="Calibri" panose="020F0502020204030204" pitchFamily="34" charset="0"/>
                <a:cs typeface="Calibri" panose="020F0502020204030204" pitchFamily="34" charset="0"/>
              </a:rPr>
              <a:t>Jobs@LAX</a:t>
            </a:r>
            <a:endParaRPr lang="en-US" altLang="en-US" sz="1200" dirty="0" smtClean="0">
              <a:solidFill>
                <a:schemeClr val="bg1"/>
              </a:solidFill>
              <a:latin typeface="Calibri" panose="020F0502020204030204" pitchFamily="34" charset="0"/>
              <a:cs typeface="Calibri" panose="020F0502020204030204" pitchFamily="34" charset="0"/>
            </a:endParaRPr>
          </a:p>
          <a:p>
            <a:pPr marL="45720" indent="0" eaLnBrk="1" fontAlgn="auto" hangingPunct="1">
              <a:lnSpc>
                <a:spcPct val="120000"/>
              </a:lnSpc>
              <a:spcBef>
                <a:spcPts val="0"/>
              </a:spcBef>
              <a:spcAft>
                <a:spcPts val="0"/>
              </a:spcAft>
              <a:buFont typeface="Wingdings" charset="2"/>
              <a:buNone/>
              <a:defRPr/>
            </a:pPr>
            <a:endParaRPr lang="en-US" altLang="en-US" sz="1200" dirty="0" smtClean="0">
              <a:solidFill>
                <a:schemeClr val="bg1"/>
              </a:solidFill>
              <a:latin typeface="Calibri" panose="020F0502020204030204" pitchFamily="34" charset="0"/>
              <a:cs typeface="Calibri" panose="020F0502020204030204" pitchFamily="34" charset="0"/>
            </a:endParaRPr>
          </a:p>
          <a:p>
            <a:pPr indent="-182880" eaLnBrk="1" fontAlgn="auto" hangingPunct="1">
              <a:lnSpc>
                <a:spcPct val="120000"/>
              </a:lnSpc>
              <a:spcBef>
                <a:spcPts val="0"/>
              </a:spcBef>
              <a:spcAft>
                <a:spcPts val="0"/>
              </a:spcAft>
              <a:buFont typeface="Wingdings" charset="2"/>
              <a:buChar char="§"/>
              <a:defRPr/>
            </a:pPr>
            <a:r>
              <a:rPr lang="en-US" altLang="en-US" sz="1200" dirty="0" smtClean="0">
                <a:solidFill>
                  <a:schemeClr val="bg1"/>
                </a:solidFill>
                <a:latin typeface="Calibri" panose="020F0502020204030204" pitchFamily="34" charset="0"/>
                <a:cs typeface="Calibri" panose="020F0502020204030204" pitchFamily="34" charset="0"/>
              </a:rPr>
              <a:t>Employers can post their jobs manually or automatically posted from their company website to the </a:t>
            </a:r>
            <a:r>
              <a:rPr lang="en-US" altLang="en-US" sz="1200" dirty="0" err="1" smtClean="0">
                <a:solidFill>
                  <a:schemeClr val="bg1"/>
                </a:solidFill>
                <a:latin typeface="Calibri" panose="020F0502020204030204" pitchFamily="34" charset="0"/>
                <a:cs typeface="Calibri" panose="020F0502020204030204" pitchFamily="34" charset="0"/>
              </a:rPr>
              <a:t>Jobs@LAX</a:t>
            </a:r>
            <a:r>
              <a:rPr lang="en-US" altLang="en-US" sz="1200" dirty="0" smtClean="0">
                <a:solidFill>
                  <a:schemeClr val="bg1"/>
                </a:solidFill>
                <a:latin typeface="Calibri" panose="020F0502020204030204" pitchFamily="34" charset="0"/>
                <a:cs typeface="Calibri" panose="020F0502020204030204" pitchFamily="34" charset="0"/>
              </a:rPr>
              <a:t> website.    </a:t>
            </a:r>
          </a:p>
          <a:p>
            <a:pPr marL="45720" indent="0" eaLnBrk="1" fontAlgn="auto" hangingPunct="1">
              <a:lnSpc>
                <a:spcPct val="120000"/>
              </a:lnSpc>
              <a:spcBef>
                <a:spcPts val="0"/>
              </a:spcBef>
              <a:spcAft>
                <a:spcPts val="0"/>
              </a:spcAft>
              <a:buFont typeface="Wingdings" charset="2"/>
              <a:buNone/>
              <a:defRPr/>
            </a:pPr>
            <a:endParaRPr lang="en-US" altLang="en-US" sz="1200" dirty="0" smtClean="0">
              <a:solidFill>
                <a:schemeClr val="bg1"/>
              </a:solidFill>
              <a:latin typeface="Calibri" panose="020F0502020204030204" pitchFamily="34" charset="0"/>
              <a:cs typeface="Calibri" panose="020F0502020204030204" pitchFamily="34" charset="0"/>
            </a:endParaRPr>
          </a:p>
          <a:p>
            <a:pPr indent="-182880" eaLnBrk="1" fontAlgn="auto" hangingPunct="1">
              <a:lnSpc>
                <a:spcPct val="120000"/>
              </a:lnSpc>
              <a:spcBef>
                <a:spcPts val="0"/>
              </a:spcBef>
              <a:spcAft>
                <a:spcPts val="0"/>
              </a:spcAft>
              <a:buFont typeface="Wingdings" charset="2"/>
              <a:buChar char="§"/>
              <a:defRPr/>
            </a:pPr>
            <a:r>
              <a:rPr lang="en-US" altLang="en-US" sz="1200" dirty="0" smtClean="0">
                <a:solidFill>
                  <a:schemeClr val="bg1"/>
                </a:solidFill>
                <a:latin typeface="Calibri" panose="020F0502020204030204" pitchFamily="34" charset="0"/>
                <a:cs typeface="Calibri" panose="020F0502020204030204" pitchFamily="34" charset="0"/>
              </a:rPr>
              <a:t>Positions include:  professional, administrative, concessions, security, warehouse, drivers, ramp, technical, ticket agents, etc….</a:t>
            </a:r>
          </a:p>
          <a:p>
            <a:pPr marL="45720" indent="0" eaLnBrk="1" fontAlgn="auto" hangingPunct="1">
              <a:lnSpc>
                <a:spcPct val="80000"/>
              </a:lnSpc>
              <a:spcAft>
                <a:spcPts val="0"/>
              </a:spcAft>
              <a:buFont typeface="Wingdings" charset="2"/>
              <a:buNone/>
              <a:defRPr/>
            </a:pPr>
            <a:endParaRPr lang="en-US" altLang="en-US" sz="1200" dirty="0" smtClean="0"/>
          </a:p>
          <a:p>
            <a:pPr indent="-182880" eaLnBrk="1" fontAlgn="auto" hangingPunct="1">
              <a:lnSpc>
                <a:spcPct val="80000"/>
              </a:lnSpc>
              <a:spcAft>
                <a:spcPts val="0"/>
              </a:spcAft>
              <a:buFontTx/>
              <a:buNone/>
              <a:defRPr/>
            </a:pPr>
            <a:r>
              <a:rPr lang="en-US" altLang="en-US" sz="1200" dirty="0" smtClean="0"/>
              <a:t>    </a:t>
            </a:r>
          </a:p>
        </p:txBody>
      </p:sp>
      <p:sp>
        <p:nvSpPr>
          <p:cNvPr id="6144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tx2"/>
              </a:buClr>
              <a:buFont typeface="Wingdings" pitchFamily="2" charset="2"/>
              <a:buChar char="§"/>
              <a:defRPr sz="2000">
                <a:solidFill>
                  <a:schemeClr val="tx1"/>
                </a:solidFill>
                <a:latin typeface="Arial" charset="0"/>
              </a:defRPr>
            </a:lvl1pPr>
            <a:lvl2pPr marL="742950" indent="-285750" eaLnBrk="0" hangingPunct="0">
              <a:spcBef>
                <a:spcPct val="20000"/>
              </a:spcBef>
              <a:buClr>
                <a:schemeClr val="tx2"/>
              </a:buClr>
              <a:buFont typeface="Wingdings" pitchFamily="2" charset="2"/>
              <a:buChar char="§"/>
              <a:defRPr>
                <a:solidFill>
                  <a:schemeClr val="tx1"/>
                </a:solidFill>
                <a:latin typeface="Arial" charset="0"/>
              </a:defRPr>
            </a:lvl2pPr>
            <a:lvl3pPr marL="1143000" indent="-228600" eaLnBrk="0" hangingPunct="0">
              <a:spcBef>
                <a:spcPct val="20000"/>
              </a:spcBef>
              <a:buClr>
                <a:schemeClr val="tx2"/>
              </a:buClr>
              <a:buFont typeface="Wingdings" pitchFamily="2" charset="2"/>
              <a:buChar char="§"/>
              <a:defRPr sz="1600">
                <a:solidFill>
                  <a:schemeClr val="tx1"/>
                </a:solidFill>
                <a:latin typeface="Arial" charset="0"/>
              </a:defRPr>
            </a:lvl3pPr>
            <a:lvl4pPr marL="1600200" indent="-228600" eaLnBrk="0" hangingPunct="0">
              <a:spcBef>
                <a:spcPct val="20000"/>
              </a:spcBef>
              <a:buClr>
                <a:schemeClr val="tx2"/>
              </a:buClr>
              <a:buFont typeface="Wingdings" pitchFamily="2" charset="2"/>
              <a:buChar char="§"/>
              <a:defRPr sz="1400">
                <a:solidFill>
                  <a:schemeClr val="tx1"/>
                </a:solidFill>
                <a:latin typeface="Arial" charset="0"/>
              </a:defRPr>
            </a:lvl4pPr>
            <a:lvl5pPr marL="2057400" indent="-228600" eaLnBrk="0" hangingPunct="0">
              <a:spcBef>
                <a:spcPct val="20000"/>
              </a:spcBef>
              <a:buClr>
                <a:schemeClr val="tx2"/>
              </a:buClr>
              <a:buFont typeface="Wingdings" pitchFamily="2" charset="2"/>
              <a:buChar char="§"/>
              <a:defRPr sz="1400">
                <a:solidFill>
                  <a:schemeClr val="tx1"/>
                </a:solidFill>
                <a:latin typeface="Arial" charset="0"/>
              </a:defRPr>
            </a:lvl5pPr>
            <a:lvl6pPr marL="25146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6pPr>
            <a:lvl7pPr marL="29718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7pPr>
            <a:lvl8pPr marL="34290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8pPr>
            <a:lvl9pPr marL="38862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9pPr>
          </a:lstStyle>
          <a:p>
            <a:pPr eaLnBrk="1" hangingPunct="1">
              <a:spcBef>
                <a:spcPct val="0"/>
              </a:spcBef>
              <a:buClrTx/>
              <a:buFontTx/>
              <a:buNone/>
            </a:pPr>
            <a:fld id="{554B2677-03AE-4C0E-81DF-FF37BF3A3443}" type="slidenum">
              <a:rPr lang="en-US" altLang="en-US" sz="1200" smtClean="0">
                <a:solidFill>
                  <a:srgbClr val="FFFFFF"/>
                </a:solidFill>
              </a:rPr>
              <a:pPr eaLnBrk="1" hangingPunct="1">
                <a:spcBef>
                  <a:spcPct val="0"/>
                </a:spcBef>
                <a:buClrTx/>
                <a:buFontTx/>
                <a:buNone/>
              </a:pPr>
              <a:t>28</a:t>
            </a:fld>
            <a:endParaRPr lang="en-US" altLang="en-US" sz="1200" smtClean="0">
              <a:solidFill>
                <a:srgbClr val="FFFFFF"/>
              </a:solidFill>
            </a:endParaRPr>
          </a:p>
        </p:txBody>
      </p:sp>
      <p:sp>
        <p:nvSpPr>
          <p:cNvPr id="61446" name="TextBox 5"/>
          <p:cNvSpPr txBox="1">
            <a:spLocks noChangeArrowheads="1"/>
          </p:cNvSpPr>
          <p:nvPr/>
        </p:nvSpPr>
        <p:spPr bwMode="auto">
          <a:xfrm>
            <a:off x="7951788" y="5664200"/>
            <a:ext cx="506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lr>
                <a:schemeClr val="tx2"/>
              </a:buClr>
              <a:buFont typeface="Wingdings" pitchFamily="2" charset="2"/>
              <a:buChar char="§"/>
              <a:defRPr sz="2000">
                <a:solidFill>
                  <a:schemeClr val="tx1"/>
                </a:solidFill>
                <a:latin typeface="Arial" charset="0"/>
              </a:defRPr>
            </a:lvl1pPr>
            <a:lvl2pPr marL="742950" indent="-285750" defTabSz="457200" eaLnBrk="0" hangingPunct="0">
              <a:spcBef>
                <a:spcPct val="20000"/>
              </a:spcBef>
              <a:buClr>
                <a:schemeClr val="tx2"/>
              </a:buClr>
              <a:buFont typeface="Wingdings" pitchFamily="2" charset="2"/>
              <a:buChar char="§"/>
              <a:defRPr>
                <a:solidFill>
                  <a:schemeClr val="tx1"/>
                </a:solidFill>
                <a:latin typeface="Arial" charset="0"/>
              </a:defRPr>
            </a:lvl2pPr>
            <a:lvl3pPr marL="1143000" indent="-228600" defTabSz="457200" eaLnBrk="0" hangingPunct="0">
              <a:spcBef>
                <a:spcPct val="20000"/>
              </a:spcBef>
              <a:buClr>
                <a:schemeClr val="tx2"/>
              </a:buClr>
              <a:buFont typeface="Wingdings" pitchFamily="2" charset="2"/>
              <a:buChar char="§"/>
              <a:defRPr sz="1600">
                <a:solidFill>
                  <a:schemeClr val="tx1"/>
                </a:solidFill>
                <a:latin typeface="Arial" charset="0"/>
              </a:defRPr>
            </a:lvl3pPr>
            <a:lvl4pPr marL="1600200" indent="-228600" defTabSz="457200" eaLnBrk="0" hangingPunct="0">
              <a:spcBef>
                <a:spcPct val="20000"/>
              </a:spcBef>
              <a:buClr>
                <a:schemeClr val="tx2"/>
              </a:buClr>
              <a:buFont typeface="Wingdings" pitchFamily="2" charset="2"/>
              <a:buChar char="§"/>
              <a:defRPr sz="1400">
                <a:solidFill>
                  <a:schemeClr val="tx1"/>
                </a:solidFill>
                <a:latin typeface="Arial" charset="0"/>
              </a:defRPr>
            </a:lvl4pPr>
            <a:lvl5pPr marL="2057400" indent="-228600" defTabSz="457200" eaLnBrk="0" hangingPunct="0">
              <a:spcBef>
                <a:spcPct val="20000"/>
              </a:spcBef>
              <a:buClr>
                <a:schemeClr val="tx2"/>
              </a:buClr>
              <a:buFont typeface="Wingdings" pitchFamily="2" charset="2"/>
              <a:buChar char="§"/>
              <a:defRPr sz="1400">
                <a:solidFill>
                  <a:schemeClr val="tx1"/>
                </a:solidFill>
                <a:latin typeface="Arial" charset="0"/>
              </a:defRPr>
            </a:lvl5pPr>
            <a:lvl6pPr marL="2514600" indent="-228600" defTabSz="4572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6pPr>
            <a:lvl7pPr marL="2971800" indent="-228600" defTabSz="4572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7pPr>
            <a:lvl8pPr marL="3429000" indent="-228600" defTabSz="4572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8pPr>
            <a:lvl9pPr marL="3886200" indent="-228600" defTabSz="4572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9pPr>
          </a:lstStyle>
          <a:p>
            <a:pPr eaLnBrk="1" hangingPunct="1">
              <a:spcBef>
                <a:spcPct val="0"/>
              </a:spcBef>
              <a:buClrTx/>
              <a:buFontTx/>
              <a:buNone/>
            </a:pPr>
            <a:fld id="{BA3D07B1-5951-4FAD-ADA9-678648A66B88}" type="slidenum">
              <a:rPr lang="en-US" altLang="en-US" sz="1800">
                <a:solidFill>
                  <a:srgbClr val="000000"/>
                </a:solidFill>
              </a:rPr>
              <a:pPr eaLnBrk="1" hangingPunct="1">
                <a:spcBef>
                  <a:spcPct val="0"/>
                </a:spcBef>
                <a:buClrTx/>
                <a:buFontTx/>
                <a:buNone/>
              </a:pPr>
              <a:t>28</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itle 1"/>
          <p:cNvSpPr>
            <a:spLocks noGrp="1"/>
          </p:cNvSpPr>
          <p:nvPr>
            <p:ph type="title"/>
          </p:nvPr>
        </p:nvSpPr>
        <p:spPr>
          <a:xfrm>
            <a:off x="762000" y="304800"/>
            <a:ext cx="6934200" cy="990600"/>
          </a:xfrm>
        </p:spPr>
        <p:txBody>
          <a:bodyPr/>
          <a:lstStyle/>
          <a:p>
            <a:pPr eaLnBrk="1" hangingPunct="1"/>
            <a:r>
              <a:rPr lang="en-US" altLang="en-US" sz="3600" smtClean="0">
                <a:solidFill>
                  <a:schemeClr val="bg2"/>
                </a:solidFill>
                <a:latin typeface="Century Gothic" pitchFamily="34" charset="0"/>
              </a:rPr>
              <a:t>Benefits for LAX Employers</a:t>
            </a:r>
          </a:p>
        </p:txBody>
      </p:sp>
      <p:sp>
        <p:nvSpPr>
          <p:cNvPr id="3" name="Content Placeholder 2" descr="Rectangle: Click to edit Master text styles&#10;Second level&#10;Third level&#10;Fourth level&#10;Fifth level"/>
          <p:cNvSpPr>
            <a:spLocks noGrp="1"/>
          </p:cNvSpPr>
          <p:nvPr>
            <p:ph idx="1"/>
          </p:nvPr>
        </p:nvSpPr>
        <p:spPr>
          <a:xfrm>
            <a:off x="609600" y="1600200"/>
            <a:ext cx="7696200" cy="4165600"/>
          </a:xfrm>
        </p:spPr>
        <p:txBody>
          <a:bodyPr rtlCol="0">
            <a:normAutofit fontScale="47500" lnSpcReduction="20000"/>
          </a:bodyPr>
          <a:lstStyle/>
          <a:p>
            <a:pPr indent="-182880" eaLnBrk="1" fontAlgn="auto" hangingPunct="1">
              <a:lnSpc>
                <a:spcPct val="120000"/>
              </a:lnSpc>
              <a:spcBef>
                <a:spcPts val="0"/>
              </a:spcBef>
              <a:spcAft>
                <a:spcPts val="0"/>
              </a:spcAft>
              <a:buFont typeface="Wingdings" charset="2"/>
              <a:buChar char="§"/>
              <a:defRPr/>
            </a:pPr>
            <a:r>
              <a:rPr lang="en-US" sz="4000" dirty="0" smtClean="0">
                <a:solidFill>
                  <a:schemeClr val="bg1"/>
                </a:solidFill>
                <a:latin typeface="Calibri" panose="020F0502020204030204" pitchFamily="34" charset="0"/>
                <a:cs typeface="Calibri" panose="020F0502020204030204" pitchFamily="34" charset="0"/>
              </a:rPr>
              <a:t>FSHP services are provided at NO COST to your company.</a:t>
            </a:r>
          </a:p>
          <a:p>
            <a:pPr marL="45720" indent="0" eaLnBrk="1" fontAlgn="auto" hangingPunct="1">
              <a:lnSpc>
                <a:spcPct val="120000"/>
              </a:lnSpc>
              <a:spcBef>
                <a:spcPts val="0"/>
              </a:spcBef>
              <a:spcAft>
                <a:spcPts val="0"/>
              </a:spcAft>
              <a:buFont typeface="Wingdings" charset="2"/>
              <a:buNone/>
              <a:defRPr/>
            </a:pPr>
            <a:endParaRPr lang="en-US" sz="4000" dirty="0" smtClean="0">
              <a:solidFill>
                <a:schemeClr val="bg1"/>
              </a:solidFill>
              <a:latin typeface="Calibri" panose="020F0502020204030204" pitchFamily="34" charset="0"/>
              <a:cs typeface="Calibri" panose="020F0502020204030204" pitchFamily="34" charset="0"/>
            </a:endParaRPr>
          </a:p>
          <a:p>
            <a:pPr indent="-182880" eaLnBrk="1" fontAlgn="auto" hangingPunct="1">
              <a:lnSpc>
                <a:spcPct val="120000"/>
              </a:lnSpc>
              <a:spcBef>
                <a:spcPts val="0"/>
              </a:spcBef>
              <a:spcAft>
                <a:spcPts val="0"/>
              </a:spcAft>
              <a:buFont typeface="Wingdings" charset="2"/>
              <a:buChar char="§"/>
              <a:defRPr/>
            </a:pPr>
            <a:r>
              <a:rPr lang="en-US" sz="4000" dirty="0" smtClean="0">
                <a:solidFill>
                  <a:schemeClr val="bg1"/>
                </a:solidFill>
                <a:latin typeface="Calibri" panose="020F0502020204030204" pitchFamily="34" charset="0"/>
                <a:cs typeface="Calibri" panose="020F0502020204030204" pitchFamily="34" charset="0"/>
              </a:rPr>
              <a:t>FSHP saves employers time and money.</a:t>
            </a:r>
          </a:p>
          <a:p>
            <a:pPr marL="45720" indent="0" eaLnBrk="1" fontAlgn="auto" hangingPunct="1">
              <a:lnSpc>
                <a:spcPct val="120000"/>
              </a:lnSpc>
              <a:spcBef>
                <a:spcPts val="0"/>
              </a:spcBef>
              <a:spcAft>
                <a:spcPts val="0"/>
              </a:spcAft>
              <a:buFont typeface="Wingdings" charset="2"/>
              <a:buNone/>
              <a:defRPr/>
            </a:pPr>
            <a:endParaRPr lang="en-US" sz="4000" dirty="0" smtClean="0">
              <a:solidFill>
                <a:schemeClr val="bg1"/>
              </a:solidFill>
              <a:latin typeface="Calibri" panose="020F0502020204030204" pitchFamily="34" charset="0"/>
              <a:cs typeface="Calibri" panose="020F0502020204030204" pitchFamily="34" charset="0"/>
            </a:endParaRPr>
          </a:p>
          <a:p>
            <a:pPr indent="-182880" eaLnBrk="1" fontAlgn="auto" hangingPunct="1">
              <a:lnSpc>
                <a:spcPct val="120000"/>
              </a:lnSpc>
              <a:spcBef>
                <a:spcPts val="0"/>
              </a:spcBef>
              <a:spcAft>
                <a:spcPts val="0"/>
              </a:spcAft>
              <a:buFont typeface="Wingdings" charset="2"/>
              <a:buChar char="§"/>
              <a:defRPr/>
            </a:pPr>
            <a:r>
              <a:rPr lang="en-US" sz="4000" dirty="0" smtClean="0">
                <a:solidFill>
                  <a:schemeClr val="bg1"/>
                </a:solidFill>
                <a:latin typeface="Calibri" panose="020F0502020204030204" pitchFamily="34" charset="0"/>
                <a:cs typeface="Calibri" panose="020F0502020204030204" pitchFamily="34" charset="0"/>
              </a:rPr>
              <a:t>FSHP assists your company with finding qualified candidates for your employment opportunities</a:t>
            </a:r>
          </a:p>
          <a:p>
            <a:pPr marL="45720" indent="0" eaLnBrk="1" fontAlgn="auto" hangingPunct="1">
              <a:lnSpc>
                <a:spcPct val="120000"/>
              </a:lnSpc>
              <a:spcBef>
                <a:spcPts val="0"/>
              </a:spcBef>
              <a:spcAft>
                <a:spcPts val="0"/>
              </a:spcAft>
              <a:buFont typeface="Wingdings" charset="2"/>
              <a:buNone/>
              <a:defRPr/>
            </a:pPr>
            <a:endParaRPr lang="en-US" sz="4000" dirty="0" smtClean="0">
              <a:solidFill>
                <a:schemeClr val="bg1"/>
              </a:solidFill>
              <a:latin typeface="Calibri" panose="020F0502020204030204" pitchFamily="34" charset="0"/>
              <a:cs typeface="Calibri" panose="020F0502020204030204" pitchFamily="34" charset="0"/>
            </a:endParaRPr>
          </a:p>
          <a:p>
            <a:pPr indent="-182880" eaLnBrk="1" fontAlgn="auto" hangingPunct="1">
              <a:lnSpc>
                <a:spcPct val="120000"/>
              </a:lnSpc>
              <a:spcBef>
                <a:spcPts val="0"/>
              </a:spcBef>
              <a:spcAft>
                <a:spcPts val="0"/>
              </a:spcAft>
              <a:buFont typeface="Wingdings" charset="2"/>
              <a:buChar char="§"/>
              <a:defRPr/>
            </a:pPr>
            <a:r>
              <a:rPr lang="en-US" sz="4000" dirty="0" smtClean="0">
                <a:solidFill>
                  <a:schemeClr val="bg1"/>
                </a:solidFill>
                <a:latin typeface="Calibri" panose="020F0502020204030204" pitchFamily="34" charset="0"/>
                <a:cs typeface="Calibri" panose="020F0502020204030204" pitchFamily="34" charset="0"/>
              </a:rPr>
              <a:t>Applicants apply directly on the company’s website or directly on the Jobs@LAX website.</a:t>
            </a:r>
          </a:p>
          <a:p>
            <a:pPr marL="45720" indent="0" eaLnBrk="1" fontAlgn="auto" hangingPunct="1">
              <a:lnSpc>
                <a:spcPct val="120000"/>
              </a:lnSpc>
              <a:spcBef>
                <a:spcPts val="0"/>
              </a:spcBef>
              <a:spcAft>
                <a:spcPts val="0"/>
              </a:spcAft>
              <a:buFont typeface="Wingdings" charset="2"/>
              <a:buNone/>
              <a:defRPr/>
            </a:pPr>
            <a:endParaRPr lang="en-US" sz="4000" dirty="0">
              <a:solidFill>
                <a:schemeClr val="bg1"/>
              </a:solidFill>
              <a:latin typeface="Calibri" panose="020F0502020204030204" pitchFamily="34" charset="0"/>
              <a:cs typeface="Calibri" panose="020F0502020204030204" pitchFamily="34" charset="0"/>
            </a:endParaRPr>
          </a:p>
          <a:p>
            <a:pPr indent="-182880" eaLnBrk="1" fontAlgn="auto" hangingPunct="1">
              <a:lnSpc>
                <a:spcPct val="120000"/>
              </a:lnSpc>
              <a:spcBef>
                <a:spcPts val="0"/>
              </a:spcBef>
              <a:spcAft>
                <a:spcPts val="0"/>
              </a:spcAft>
              <a:buFont typeface="Wingdings" charset="2"/>
              <a:buChar char="§"/>
              <a:defRPr/>
            </a:pPr>
            <a:r>
              <a:rPr lang="en-US" sz="4000" dirty="0" smtClean="0">
                <a:solidFill>
                  <a:schemeClr val="bg1"/>
                </a:solidFill>
                <a:latin typeface="Calibri" panose="020F0502020204030204" pitchFamily="34" charset="0"/>
                <a:cs typeface="Calibri" panose="020F0502020204030204" pitchFamily="34" charset="0"/>
              </a:rPr>
              <a:t>Applicants make their resumes searchable so employers can search hundreds of resumes for the perfect candidate at any time</a:t>
            </a:r>
          </a:p>
          <a:p>
            <a:pPr marL="45720" indent="0" eaLnBrk="1" fontAlgn="auto" hangingPunct="1">
              <a:lnSpc>
                <a:spcPct val="120000"/>
              </a:lnSpc>
              <a:spcBef>
                <a:spcPts val="0"/>
              </a:spcBef>
              <a:spcAft>
                <a:spcPts val="0"/>
              </a:spcAft>
              <a:buFont typeface="Wingdings" charset="2"/>
              <a:buNone/>
              <a:defRPr/>
            </a:pPr>
            <a:endParaRPr lang="en-US" sz="2400" dirty="0" smtClean="0">
              <a:solidFill>
                <a:schemeClr val="bg1"/>
              </a:solidFill>
              <a:cs typeface="Arial" pitchFamily="34" charset="0"/>
            </a:endParaRPr>
          </a:p>
        </p:txBody>
      </p:sp>
      <p:sp>
        <p:nvSpPr>
          <p:cNvPr id="6246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tx2"/>
              </a:buClr>
              <a:buFont typeface="Wingdings" pitchFamily="2" charset="2"/>
              <a:buChar char="§"/>
              <a:defRPr sz="2000">
                <a:solidFill>
                  <a:schemeClr val="tx1"/>
                </a:solidFill>
                <a:latin typeface="Arial" charset="0"/>
              </a:defRPr>
            </a:lvl1pPr>
            <a:lvl2pPr marL="742950" indent="-285750" eaLnBrk="0" hangingPunct="0">
              <a:spcBef>
                <a:spcPct val="20000"/>
              </a:spcBef>
              <a:buClr>
                <a:schemeClr val="tx2"/>
              </a:buClr>
              <a:buFont typeface="Wingdings" pitchFamily="2" charset="2"/>
              <a:buChar char="§"/>
              <a:defRPr>
                <a:solidFill>
                  <a:schemeClr val="tx1"/>
                </a:solidFill>
                <a:latin typeface="Arial" charset="0"/>
              </a:defRPr>
            </a:lvl2pPr>
            <a:lvl3pPr marL="1143000" indent="-228600" eaLnBrk="0" hangingPunct="0">
              <a:spcBef>
                <a:spcPct val="20000"/>
              </a:spcBef>
              <a:buClr>
                <a:schemeClr val="tx2"/>
              </a:buClr>
              <a:buFont typeface="Wingdings" pitchFamily="2" charset="2"/>
              <a:buChar char="§"/>
              <a:defRPr sz="1600">
                <a:solidFill>
                  <a:schemeClr val="tx1"/>
                </a:solidFill>
                <a:latin typeface="Arial" charset="0"/>
              </a:defRPr>
            </a:lvl3pPr>
            <a:lvl4pPr marL="1600200" indent="-228600" eaLnBrk="0" hangingPunct="0">
              <a:spcBef>
                <a:spcPct val="20000"/>
              </a:spcBef>
              <a:buClr>
                <a:schemeClr val="tx2"/>
              </a:buClr>
              <a:buFont typeface="Wingdings" pitchFamily="2" charset="2"/>
              <a:buChar char="§"/>
              <a:defRPr sz="1400">
                <a:solidFill>
                  <a:schemeClr val="tx1"/>
                </a:solidFill>
                <a:latin typeface="Arial" charset="0"/>
              </a:defRPr>
            </a:lvl4pPr>
            <a:lvl5pPr marL="2057400" indent="-228600" eaLnBrk="0" hangingPunct="0">
              <a:spcBef>
                <a:spcPct val="20000"/>
              </a:spcBef>
              <a:buClr>
                <a:schemeClr val="tx2"/>
              </a:buClr>
              <a:buFont typeface="Wingdings" pitchFamily="2" charset="2"/>
              <a:buChar char="§"/>
              <a:defRPr sz="1400">
                <a:solidFill>
                  <a:schemeClr val="tx1"/>
                </a:solidFill>
                <a:latin typeface="Arial" charset="0"/>
              </a:defRPr>
            </a:lvl5pPr>
            <a:lvl6pPr marL="25146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6pPr>
            <a:lvl7pPr marL="29718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7pPr>
            <a:lvl8pPr marL="34290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8pPr>
            <a:lvl9pPr marL="38862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9pPr>
          </a:lstStyle>
          <a:p>
            <a:pPr eaLnBrk="1" hangingPunct="1">
              <a:spcBef>
                <a:spcPct val="0"/>
              </a:spcBef>
              <a:buClrTx/>
              <a:buFontTx/>
              <a:buNone/>
            </a:pPr>
            <a:fld id="{1D05BF64-8C25-429A-9580-84A06CEF8AF0}" type="slidenum">
              <a:rPr lang="en-US" altLang="en-US" sz="1200" smtClean="0">
                <a:solidFill>
                  <a:srgbClr val="FFFFFF"/>
                </a:solidFill>
              </a:rPr>
              <a:pPr eaLnBrk="1" hangingPunct="1">
                <a:spcBef>
                  <a:spcPct val="0"/>
                </a:spcBef>
                <a:buClrTx/>
                <a:buFontTx/>
                <a:buNone/>
              </a:pPr>
              <a:t>29</a:t>
            </a:fld>
            <a:endParaRPr lang="en-US" altLang="en-US" sz="1200" smtClean="0">
              <a:solidFill>
                <a:srgbClr val="FFFFFF"/>
              </a:solidFill>
            </a:endParaRPr>
          </a:p>
        </p:txBody>
      </p:sp>
      <p:sp>
        <p:nvSpPr>
          <p:cNvPr id="62470" name="TextBox 5"/>
          <p:cNvSpPr txBox="1">
            <a:spLocks noChangeArrowheads="1"/>
          </p:cNvSpPr>
          <p:nvPr/>
        </p:nvSpPr>
        <p:spPr bwMode="auto">
          <a:xfrm>
            <a:off x="7951788" y="5664200"/>
            <a:ext cx="506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lr>
                <a:schemeClr val="tx2"/>
              </a:buClr>
              <a:buFont typeface="Wingdings" pitchFamily="2" charset="2"/>
              <a:buChar char="§"/>
              <a:defRPr sz="2000">
                <a:solidFill>
                  <a:schemeClr val="tx1"/>
                </a:solidFill>
                <a:latin typeface="Arial" charset="0"/>
              </a:defRPr>
            </a:lvl1pPr>
            <a:lvl2pPr marL="742950" indent="-285750" defTabSz="457200" eaLnBrk="0" hangingPunct="0">
              <a:spcBef>
                <a:spcPct val="20000"/>
              </a:spcBef>
              <a:buClr>
                <a:schemeClr val="tx2"/>
              </a:buClr>
              <a:buFont typeface="Wingdings" pitchFamily="2" charset="2"/>
              <a:buChar char="§"/>
              <a:defRPr>
                <a:solidFill>
                  <a:schemeClr val="tx1"/>
                </a:solidFill>
                <a:latin typeface="Arial" charset="0"/>
              </a:defRPr>
            </a:lvl2pPr>
            <a:lvl3pPr marL="1143000" indent="-228600" defTabSz="457200" eaLnBrk="0" hangingPunct="0">
              <a:spcBef>
                <a:spcPct val="20000"/>
              </a:spcBef>
              <a:buClr>
                <a:schemeClr val="tx2"/>
              </a:buClr>
              <a:buFont typeface="Wingdings" pitchFamily="2" charset="2"/>
              <a:buChar char="§"/>
              <a:defRPr sz="1600">
                <a:solidFill>
                  <a:schemeClr val="tx1"/>
                </a:solidFill>
                <a:latin typeface="Arial" charset="0"/>
              </a:defRPr>
            </a:lvl3pPr>
            <a:lvl4pPr marL="1600200" indent="-228600" defTabSz="457200" eaLnBrk="0" hangingPunct="0">
              <a:spcBef>
                <a:spcPct val="20000"/>
              </a:spcBef>
              <a:buClr>
                <a:schemeClr val="tx2"/>
              </a:buClr>
              <a:buFont typeface="Wingdings" pitchFamily="2" charset="2"/>
              <a:buChar char="§"/>
              <a:defRPr sz="1400">
                <a:solidFill>
                  <a:schemeClr val="tx1"/>
                </a:solidFill>
                <a:latin typeface="Arial" charset="0"/>
              </a:defRPr>
            </a:lvl4pPr>
            <a:lvl5pPr marL="2057400" indent="-228600" defTabSz="457200" eaLnBrk="0" hangingPunct="0">
              <a:spcBef>
                <a:spcPct val="20000"/>
              </a:spcBef>
              <a:buClr>
                <a:schemeClr val="tx2"/>
              </a:buClr>
              <a:buFont typeface="Wingdings" pitchFamily="2" charset="2"/>
              <a:buChar char="§"/>
              <a:defRPr sz="1400">
                <a:solidFill>
                  <a:schemeClr val="tx1"/>
                </a:solidFill>
                <a:latin typeface="Arial" charset="0"/>
              </a:defRPr>
            </a:lvl5pPr>
            <a:lvl6pPr marL="2514600" indent="-228600" defTabSz="4572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6pPr>
            <a:lvl7pPr marL="2971800" indent="-228600" defTabSz="4572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7pPr>
            <a:lvl8pPr marL="3429000" indent="-228600" defTabSz="4572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8pPr>
            <a:lvl9pPr marL="3886200" indent="-228600" defTabSz="4572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9pPr>
          </a:lstStyle>
          <a:p>
            <a:pPr eaLnBrk="1" hangingPunct="1">
              <a:spcBef>
                <a:spcPct val="0"/>
              </a:spcBef>
              <a:buClrTx/>
              <a:buFontTx/>
              <a:buNone/>
            </a:pPr>
            <a:fld id="{84E7D791-772D-4D6F-A288-45E64FF40DE5}" type="slidenum">
              <a:rPr lang="en-US" altLang="en-US" sz="1800">
                <a:solidFill>
                  <a:srgbClr val="000000"/>
                </a:solidFill>
              </a:rPr>
              <a:pPr eaLnBrk="1" hangingPunct="1">
                <a:spcBef>
                  <a:spcPct val="0"/>
                </a:spcBef>
                <a:buClrTx/>
                <a:buFontTx/>
                <a:buNone/>
              </a:pPr>
              <a:t>29</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838200"/>
            <a:ext cx="8642350" cy="914400"/>
          </a:xfrm>
        </p:spPr>
        <p:txBody>
          <a:bodyPr/>
          <a:lstStyle/>
          <a:p>
            <a:pPr eaLnBrk="1" hangingPunct="1"/>
            <a:r>
              <a:rPr lang="en-US" altLang="en-US" sz="3200" b="1" i="1" smtClean="0"/>
              <a:t>Workshop Overview</a:t>
            </a:r>
          </a:p>
        </p:txBody>
      </p:sp>
      <p:sp>
        <p:nvSpPr>
          <p:cNvPr id="35843" name="Rectangle 3"/>
          <p:cNvSpPr>
            <a:spLocks noGrp="1" noChangeArrowheads="1"/>
          </p:cNvSpPr>
          <p:nvPr>
            <p:ph idx="1"/>
          </p:nvPr>
        </p:nvSpPr>
        <p:spPr>
          <a:xfrm>
            <a:off x="609600" y="2133600"/>
            <a:ext cx="7848600" cy="3810000"/>
          </a:xfrm>
        </p:spPr>
        <p:txBody>
          <a:bodyPr/>
          <a:lstStyle/>
          <a:p>
            <a:pPr lvl="2" eaLnBrk="1" hangingPunct="1">
              <a:lnSpc>
                <a:spcPct val="120000"/>
              </a:lnSpc>
              <a:buClr>
                <a:schemeClr val="tx2"/>
              </a:buClr>
            </a:pPr>
            <a:r>
              <a:rPr lang="en-US" altLang="en-US" sz="2400" b="1" smtClean="0">
                <a:latin typeface="Arial" charset="0"/>
              </a:rPr>
              <a:t>Procurement Services Division </a:t>
            </a:r>
          </a:p>
          <a:p>
            <a:pPr lvl="2" eaLnBrk="1" hangingPunct="1">
              <a:lnSpc>
                <a:spcPct val="120000"/>
              </a:lnSpc>
              <a:buClr>
                <a:schemeClr val="tx2"/>
              </a:buClr>
            </a:pPr>
            <a:r>
              <a:rPr lang="en-US" altLang="en-US" sz="2400" b="1" smtClean="0">
                <a:latin typeface="Arial" charset="0"/>
              </a:rPr>
              <a:t>Administrative Requirements</a:t>
            </a:r>
          </a:p>
          <a:p>
            <a:pPr lvl="2" eaLnBrk="1" hangingPunct="1">
              <a:lnSpc>
                <a:spcPct val="120000"/>
              </a:lnSpc>
              <a:buClr>
                <a:schemeClr val="tx2"/>
              </a:buClr>
            </a:pPr>
            <a:r>
              <a:rPr lang="en-US" altLang="en-US" sz="2400" b="1" smtClean="0">
                <a:latin typeface="Arial" charset="0"/>
              </a:rPr>
              <a:t>Business Programs</a:t>
            </a:r>
          </a:p>
          <a:p>
            <a:pPr lvl="2" eaLnBrk="1" hangingPunct="1">
              <a:lnSpc>
                <a:spcPct val="120000"/>
              </a:lnSpc>
              <a:buClr>
                <a:schemeClr val="tx2"/>
              </a:buClr>
            </a:pPr>
            <a:r>
              <a:rPr lang="en-US" altLang="en-US" sz="2400" b="1" smtClean="0">
                <a:latin typeface="Arial" charset="0"/>
              </a:rPr>
              <a:t>Break</a:t>
            </a:r>
          </a:p>
          <a:p>
            <a:pPr lvl="2" eaLnBrk="1" hangingPunct="1">
              <a:lnSpc>
                <a:spcPct val="120000"/>
              </a:lnSpc>
              <a:buClr>
                <a:schemeClr val="tx2"/>
              </a:buClr>
            </a:pPr>
            <a:r>
              <a:rPr lang="en-US" altLang="en-US" sz="2400" b="1" smtClean="0">
                <a:latin typeface="Arial" charset="0"/>
              </a:rPr>
              <a:t>Getting Certified</a:t>
            </a:r>
          </a:p>
          <a:p>
            <a:pPr lvl="2" eaLnBrk="1" hangingPunct="1">
              <a:lnSpc>
                <a:spcPct val="120000"/>
              </a:lnSpc>
              <a:buClr>
                <a:schemeClr val="tx2"/>
              </a:buClr>
            </a:pPr>
            <a:r>
              <a:rPr lang="en-US" altLang="en-US" sz="2400" b="1" smtClean="0">
                <a:latin typeface="Arial" charset="0"/>
              </a:rPr>
              <a:t>Business, Jobs &amp; Social Responsibility</a:t>
            </a:r>
            <a:endParaRPr lang="en-US" altLang="en-US" b="1" smtClean="0">
              <a:latin typeface="Arial" charset="0"/>
            </a:endParaRPr>
          </a:p>
        </p:txBody>
      </p:sp>
      <p:sp>
        <p:nvSpPr>
          <p:cNvPr id="2" name="Slide Number Placeholder 1"/>
          <p:cNvSpPr>
            <a:spLocks noGrp="1"/>
          </p:cNvSpPr>
          <p:nvPr>
            <p:ph type="sldNum" sz="quarter" idx="12"/>
          </p:nvPr>
        </p:nvSpPr>
        <p:spPr/>
        <p:txBody>
          <a:bodyPr/>
          <a:lstStyle/>
          <a:p>
            <a:pPr>
              <a:defRPr/>
            </a:pPr>
            <a:fld id="{3F9A08A4-BF4A-4691-AA18-660875A8139A}"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itle 1"/>
          <p:cNvSpPr>
            <a:spLocks noGrp="1"/>
          </p:cNvSpPr>
          <p:nvPr>
            <p:ph type="title"/>
          </p:nvPr>
        </p:nvSpPr>
        <p:spPr>
          <a:xfrm>
            <a:off x="838200" y="304800"/>
            <a:ext cx="7315200" cy="762000"/>
          </a:xfrm>
        </p:spPr>
        <p:txBody>
          <a:bodyPr/>
          <a:lstStyle/>
          <a:p>
            <a:pPr eaLnBrk="1" hangingPunct="1"/>
            <a:r>
              <a:rPr lang="en-US" altLang="en-US" sz="3600" smtClean="0">
                <a:solidFill>
                  <a:schemeClr val="bg2"/>
                </a:solidFill>
                <a:latin typeface="Century Gothic" pitchFamily="34" charset="0"/>
              </a:rPr>
              <a:t>Benefits to LAX Employers</a:t>
            </a:r>
          </a:p>
        </p:txBody>
      </p:sp>
      <p:sp>
        <p:nvSpPr>
          <p:cNvPr id="3" name="Content Placeholder 2"/>
          <p:cNvSpPr>
            <a:spLocks noGrp="1"/>
          </p:cNvSpPr>
          <p:nvPr>
            <p:ph idx="1"/>
          </p:nvPr>
        </p:nvSpPr>
        <p:spPr>
          <a:xfrm>
            <a:off x="385763" y="1116013"/>
            <a:ext cx="8229600" cy="4938712"/>
          </a:xfrm>
        </p:spPr>
        <p:txBody>
          <a:bodyPr rtlCol="0">
            <a:normAutofit fontScale="92500" lnSpcReduction="10000"/>
          </a:bodyPr>
          <a:lstStyle/>
          <a:p>
            <a:pPr indent="-182880" eaLnBrk="1" fontAlgn="auto" hangingPunct="1">
              <a:lnSpc>
                <a:spcPct val="120000"/>
              </a:lnSpc>
              <a:spcBef>
                <a:spcPts val="0"/>
              </a:spcBef>
              <a:spcAft>
                <a:spcPts val="0"/>
              </a:spcAft>
              <a:buFont typeface="Wingdings" charset="2"/>
              <a:buChar char="§"/>
              <a:defRPr/>
            </a:pPr>
            <a:r>
              <a:rPr lang="en-US" sz="2200" dirty="0" smtClean="0">
                <a:solidFill>
                  <a:schemeClr val="bg1"/>
                </a:solidFill>
                <a:latin typeface="Calibri" panose="020F0502020204030204" pitchFamily="34" charset="0"/>
                <a:cs typeface="Calibri" panose="020F0502020204030204" pitchFamily="34" charset="0"/>
              </a:rPr>
              <a:t>FSHP has two resource centers for job seekers to visit and apply to LAX employment opportunities.  </a:t>
            </a:r>
          </a:p>
          <a:p>
            <a:pPr marL="45720" indent="0" eaLnBrk="1" fontAlgn="auto" hangingPunct="1">
              <a:lnSpc>
                <a:spcPct val="120000"/>
              </a:lnSpc>
              <a:spcBef>
                <a:spcPts val="0"/>
              </a:spcBef>
              <a:spcAft>
                <a:spcPts val="0"/>
              </a:spcAft>
              <a:buFont typeface="Wingdings" charset="2"/>
              <a:buNone/>
              <a:defRPr/>
            </a:pPr>
            <a:endParaRPr lang="en-US" sz="2400" dirty="0" smtClean="0">
              <a:solidFill>
                <a:schemeClr val="bg1"/>
              </a:solidFill>
              <a:latin typeface="Calibri" panose="020F0502020204030204" pitchFamily="34" charset="0"/>
              <a:cs typeface="Calibri" panose="020F0502020204030204" pitchFamily="34" charset="0"/>
            </a:endParaRPr>
          </a:p>
          <a:p>
            <a:pPr indent="-182880" eaLnBrk="1" fontAlgn="auto" hangingPunct="1">
              <a:lnSpc>
                <a:spcPct val="120000"/>
              </a:lnSpc>
              <a:spcBef>
                <a:spcPts val="0"/>
              </a:spcBef>
              <a:spcAft>
                <a:spcPts val="0"/>
              </a:spcAft>
              <a:buFont typeface="Wingdings" charset="2"/>
              <a:buChar char="§"/>
              <a:defRPr/>
            </a:pPr>
            <a:r>
              <a:rPr lang="en-US" sz="2200" dirty="0" smtClean="0">
                <a:solidFill>
                  <a:schemeClr val="bg1"/>
                </a:solidFill>
                <a:latin typeface="Calibri" panose="020F0502020204030204" pitchFamily="34" charset="0"/>
                <a:cs typeface="Calibri" panose="020F0502020204030204" pitchFamily="34" charset="0"/>
              </a:rPr>
              <a:t>FSHP also promotes LAX jobs by:</a:t>
            </a:r>
          </a:p>
          <a:p>
            <a:pPr marL="502920" lvl="1" indent="-182880" eaLnBrk="1" fontAlgn="auto" hangingPunct="1">
              <a:lnSpc>
                <a:spcPct val="120000"/>
              </a:lnSpc>
              <a:spcBef>
                <a:spcPts val="0"/>
              </a:spcBef>
              <a:spcAft>
                <a:spcPts val="0"/>
              </a:spcAft>
              <a:buFont typeface="Wingdings" charset="2"/>
              <a:buChar char="§"/>
              <a:defRPr/>
            </a:pPr>
            <a:r>
              <a:rPr lang="en-US" sz="2200" dirty="0">
                <a:solidFill>
                  <a:schemeClr val="bg1"/>
                </a:solidFill>
                <a:latin typeface="Calibri" panose="020F0502020204030204" pitchFamily="34" charset="0"/>
                <a:cs typeface="Calibri" panose="020F0502020204030204" pitchFamily="34" charset="0"/>
              </a:rPr>
              <a:t>p</a:t>
            </a:r>
            <a:r>
              <a:rPr lang="en-US" sz="2200" dirty="0" smtClean="0">
                <a:solidFill>
                  <a:schemeClr val="bg1"/>
                </a:solidFill>
                <a:latin typeface="Calibri" panose="020F0502020204030204" pitchFamily="34" charset="0"/>
                <a:cs typeface="Calibri" panose="020F0502020204030204" pitchFamily="34" charset="0"/>
              </a:rPr>
              <a:t>artnering with </a:t>
            </a:r>
            <a:r>
              <a:rPr lang="en-US" sz="2200" dirty="0">
                <a:solidFill>
                  <a:schemeClr val="bg1"/>
                </a:solidFill>
                <a:latin typeface="Calibri" panose="020F0502020204030204" pitchFamily="34" charset="0"/>
                <a:cs typeface="Calibri" panose="020F0502020204030204" pitchFamily="34" charset="0"/>
              </a:rPr>
              <a:t>local Community </a:t>
            </a:r>
            <a:r>
              <a:rPr lang="en-US" sz="2200" dirty="0" smtClean="0">
                <a:solidFill>
                  <a:schemeClr val="bg1"/>
                </a:solidFill>
                <a:latin typeface="Calibri" panose="020F0502020204030204" pitchFamily="34" charset="0"/>
                <a:cs typeface="Calibri" panose="020F0502020204030204" pitchFamily="34" charset="0"/>
              </a:rPr>
              <a:t>Organizations, such as </a:t>
            </a:r>
            <a:r>
              <a:rPr lang="en-US" sz="2200" dirty="0" err="1" smtClean="0">
                <a:solidFill>
                  <a:schemeClr val="bg1"/>
                </a:solidFill>
                <a:latin typeface="Calibri" panose="020F0502020204030204" pitchFamily="34" charset="0"/>
                <a:cs typeface="Calibri" panose="020F0502020204030204" pitchFamily="34" charset="0"/>
              </a:rPr>
              <a:t>WorkSource</a:t>
            </a:r>
            <a:r>
              <a:rPr lang="en-US" sz="2200" dirty="0" smtClean="0">
                <a:solidFill>
                  <a:schemeClr val="bg1"/>
                </a:solidFill>
                <a:latin typeface="Calibri" panose="020F0502020204030204" pitchFamily="34" charset="0"/>
                <a:cs typeface="Calibri" panose="020F0502020204030204" pitchFamily="34" charset="0"/>
              </a:rPr>
              <a:t> Centers and colleges  </a:t>
            </a:r>
          </a:p>
          <a:p>
            <a:pPr marL="502920" lvl="1" indent="-182880" eaLnBrk="1" fontAlgn="auto" hangingPunct="1">
              <a:lnSpc>
                <a:spcPct val="120000"/>
              </a:lnSpc>
              <a:spcBef>
                <a:spcPts val="0"/>
              </a:spcBef>
              <a:spcAft>
                <a:spcPts val="0"/>
              </a:spcAft>
              <a:buFont typeface="Wingdings" charset="2"/>
              <a:buChar char="§"/>
              <a:defRPr/>
            </a:pPr>
            <a:r>
              <a:rPr lang="en-US" sz="2200" dirty="0" smtClean="0">
                <a:solidFill>
                  <a:schemeClr val="bg1"/>
                </a:solidFill>
                <a:latin typeface="Calibri" panose="020F0502020204030204" pitchFamily="34" charset="0"/>
                <a:cs typeface="Calibri" panose="020F0502020204030204" pitchFamily="34" charset="0"/>
              </a:rPr>
              <a:t>participating in </a:t>
            </a:r>
            <a:r>
              <a:rPr lang="en-US" sz="2200" dirty="0">
                <a:solidFill>
                  <a:schemeClr val="bg1"/>
                </a:solidFill>
                <a:latin typeface="Calibri" panose="020F0502020204030204" pitchFamily="34" charset="0"/>
                <a:cs typeface="Calibri" panose="020F0502020204030204" pitchFamily="34" charset="0"/>
              </a:rPr>
              <a:t>job </a:t>
            </a:r>
            <a:r>
              <a:rPr lang="en-US" sz="2200" dirty="0" smtClean="0">
                <a:solidFill>
                  <a:schemeClr val="bg1"/>
                </a:solidFill>
                <a:latin typeface="Calibri" panose="020F0502020204030204" pitchFamily="34" charset="0"/>
                <a:cs typeface="Calibri" panose="020F0502020204030204" pitchFamily="34" charset="0"/>
              </a:rPr>
              <a:t>fairs, local hiring events, and social media to promote LAX jobs</a:t>
            </a:r>
          </a:p>
          <a:p>
            <a:pPr marL="502920" lvl="1" indent="-182880" eaLnBrk="1" fontAlgn="auto" hangingPunct="1">
              <a:lnSpc>
                <a:spcPct val="120000"/>
              </a:lnSpc>
              <a:spcBef>
                <a:spcPts val="0"/>
              </a:spcBef>
              <a:spcAft>
                <a:spcPts val="0"/>
              </a:spcAft>
              <a:buFont typeface="Wingdings" charset="2"/>
              <a:buChar char="§"/>
              <a:defRPr/>
            </a:pPr>
            <a:r>
              <a:rPr lang="en-US" sz="2200" dirty="0" smtClean="0">
                <a:solidFill>
                  <a:schemeClr val="bg1"/>
                </a:solidFill>
                <a:latin typeface="Calibri" panose="020F0502020204030204" pitchFamily="34" charset="0"/>
                <a:cs typeface="Calibri" panose="020F0502020204030204" pitchFamily="34" charset="0"/>
              </a:rPr>
              <a:t>assisting LAX companies with recruitment events</a:t>
            </a:r>
          </a:p>
          <a:p>
            <a:pPr marL="320040" lvl="1" indent="0" eaLnBrk="1" fontAlgn="auto" hangingPunct="1">
              <a:lnSpc>
                <a:spcPct val="120000"/>
              </a:lnSpc>
              <a:spcBef>
                <a:spcPts val="0"/>
              </a:spcBef>
              <a:spcAft>
                <a:spcPts val="0"/>
              </a:spcAft>
              <a:buFont typeface="Wingdings" charset="2"/>
              <a:buNone/>
              <a:defRPr/>
            </a:pPr>
            <a:endParaRPr lang="en-US" sz="2200" dirty="0">
              <a:solidFill>
                <a:schemeClr val="bg1"/>
              </a:solidFill>
              <a:latin typeface="Calibri" panose="020F0502020204030204" pitchFamily="34" charset="0"/>
              <a:cs typeface="Calibri" panose="020F0502020204030204" pitchFamily="34" charset="0"/>
            </a:endParaRPr>
          </a:p>
          <a:p>
            <a:pPr indent="-182880" eaLnBrk="1" fontAlgn="auto" hangingPunct="1">
              <a:lnSpc>
                <a:spcPct val="120000"/>
              </a:lnSpc>
              <a:spcBef>
                <a:spcPts val="0"/>
              </a:spcBef>
              <a:spcAft>
                <a:spcPts val="0"/>
              </a:spcAft>
              <a:buFont typeface="Wingdings" charset="2"/>
              <a:buChar char="§"/>
              <a:defRPr/>
            </a:pPr>
            <a:r>
              <a:rPr lang="en-US" sz="2200" dirty="0" smtClean="0">
                <a:solidFill>
                  <a:schemeClr val="bg1"/>
                </a:solidFill>
                <a:latin typeface="Calibri" panose="020F0502020204030204" pitchFamily="34" charset="0"/>
                <a:cs typeface="Calibri" panose="020F0502020204030204" pitchFamily="34" charset="0"/>
              </a:rPr>
              <a:t>Employers can post unlimited number of jobs and receive instant access to hundreds of LAX candidates resumes</a:t>
            </a:r>
          </a:p>
          <a:p>
            <a:pPr indent="-182880" eaLnBrk="1" fontAlgn="auto" hangingPunct="1">
              <a:lnSpc>
                <a:spcPct val="120000"/>
              </a:lnSpc>
              <a:spcBef>
                <a:spcPts val="0"/>
              </a:spcBef>
              <a:spcAft>
                <a:spcPts val="0"/>
              </a:spcAft>
              <a:buFont typeface="Wingdings" charset="2"/>
              <a:buChar char="§"/>
              <a:defRPr/>
            </a:pPr>
            <a:endParaRPr lang="en-US" sz="2200" dirty="0" smtClean="0">
              <a:solidFill>
                <a:schemeClr val="bg1"/>
              </a:solidFill>
              <a:latin typeface="Calibri" panose="020F0502020204030204" pitchFamily="34" charset="0"/>
              <a:cs typeface="Calibri" panose="020F0502020204030204" pitchFamily="34" charset="0"/>
            </a:endParaRPr>
          </a:p>
          <a:p>
            <a:pPr indent="-182880" eaLnBrk="1" fontAlgn="auto" hangingPunct="1">
              <a:lnSpc>
                <a:spcPct val="120000"/>
              </a:lnSpc>
              <a:spcBef>
                <a:spcPts val="0"/>
              </a:spcBef>
              <a:spcAft>
                <a:spcPts val="0"/>
              </a:spcAft>
              <a:buFont typeface="Wingdings" charset="2"/>
              <a:buChar char="§"/>
              <a:defRPr/>
            </a:pPr>
            <a:r>
              <a:rPr lang="en-US" sz="2200" dirty="0" smtClean="0">
                <a:solidFill>
                  <a:schemeClr val="bg1"/>
                </a:solidFill>
                <a:latin typeface="Calibri" panose="020F0502020204030204" pitchFamily="34" charset="0"/>
                <a:cs typeface="Calibri" panose="020F0502020204030204" pitchFamily="34" charset="0"/>
              </a:rPr>
              <a:t>Employers can contact candidates directly through the website</a:t>
            </a:r>
          </a:p>
          <a:p>
            <a:pPr indent="-182880" eaLnBrk="1" fontAlgn="auto" hangingPunct="1">
              <a:lnSpc>
                <a:spcPct val="120000"/>
              </a:lnSpc>
              <a:spcBef>
                <a:spcPts val="0"/>
              </a:spcBef>
              <a:spcAft>
                <a:spcPts val="0"/>
              </a:spcAft>
              <a:buFont typeface="Wingdings" charset="2"/>
              <a:buChar char="§"/>
              <a:defRPr/>
            </a:pPr>
            <a:endParaRPr lang="en-US" sz="2400" dirty="0">
              <a:solidFill>
                <a:schemeClr val="bg1"/>
              </a:solidFill>
              <a:cs typeface="Arial" pitchFamily="34" charset="0"/>
            </a:endParaRPr>
          </a:p>
          <a:p>
            <a:pPr indent="-182880" eaLnBrk="1" fontAlgn="auto" hangingPunct="1">
              <a:spcAft>
                <a:spcPts val="0"/>
              </a:spcAft>
              <a:buFont typeface="Wingdings" charset="2"/>
              <a:buChar char="§"/>
              <a:defRPr/>
            </a:pPr>
            <a:endParaRPr lang="en-US" sz="2400" dirty="0"/>
          </a:p>
        </p:txBody>
      </p:sp>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tx2"/>
              </a:buClr>
              <a:buFont typeface="Wingdings" pitchFamily="2" charset="2"/>
              <a:buChar char="§"/>
              <a:defRPr sz="2000">
                <a:solidFill>
                  <a:schemeClr val="tx1"/>
                </a:solidFill>
                <a:latin typeface="Arial" charset="0"/>
              </a:defRPr>
            </a:lvl1pPr>
            <a:lvl2pPr marL="742950" indent="-285750" eaLnBrk="0" hangingPunct="0">
              <a:spcBef>
                <a:spcPct val="20000"/>
              </a:spcBef>
              <a:buClr>
                <a:schemeClr val="tx2"/>
              </a:buClr>
              <a:buFont typeface="Wingdings" pitchFamily="2" charset="2"/>
              <a:buChar char="§"/>
              <a:defRPr>
                <a:solidFill>
                  <a:schemeClr val="tx1"/>
                </a:solidFill>
                <a:latin typeface="Arial" charset="0"/>
              </a:defRPr>
            </a:lvl2pPr>
            <a:lvl3pPr marL="1143000" indent="-228600" eaLnBrk="0" hangingPunct="0">
              <a:spcBef>
                <a:spcPct val="20000"/>
              </a:spcBef>
              <a:buClr>
                <a:schemeClr val="tx2"/>
              </a:buClr>
              <a:buFont typeface="Wingdings" pitchFamily="2" charset="2"/>
              <a:buChar char="§"/>
              <a:defRPr sz="1600">
                <a:solidFill>
                  <a:schemeClr val="tx1"/>
                </a:solidFill>
                <a:latin typeface="Arial" charset="0"/>
              </a:defRPr>
            </a:lvl3pPr>
            <a:lvl4pPr marL="1600200" indent="-228600" eaLnBrk="0" hangingPunct="0">
              <a:spcBef>
                <a:spcPct val="20000"/>
              </a:spcBef>
              <a:buClr>
                <a:schemeClr val="tx2"/>
              </a:buClr>
              <a:buFont typeface="Wingdings" pitchFamily="2" charset="2"/>
              <a:buChar char="§"/>
              <a:defRPr sz="1400">
                <a:solidFill>
                  <a:schemeClr val="tx1"/>
                </a:solidFill>
                <a:latin typeface="Arial" charset="0"/>
              </a:defRPr>
            </a:lvl4pPr>
            <a:lvl5pPr marL="2057400" indent="-228600" eaLnBrk="0" hangingPunct="0">
              <a:spcBef>
                <a:spcPct val="20000"/>
              </a:spcBef>
              <a:buClr>
                <a:schemeClr val="tx2"/>
              </a:buClr>
              <a:buFont typeface="Wingdings" pitchFamily="2" charset="2"/>
              <a:buChar char="§"/>
              <a:defRPr sz="1400">
                <a:solidFill>
                  <a:schemeClr val="tx1"/>
                </a:solidFill>
                <a:latin typeface="Arial" charset="0"/>
              </a:defRPr>
            </a:lvl5pPr>
            <a:lvl6pPr marL="25146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6pPr>
            <a:lvl7pPr marL="29718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7pPr>
            <a:lvl8pPr marL="34290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8pPr>
            <a:lvl9pPr marL="38862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9pPr>
          </a:lstStyle>
          <a:p>
            <a:pPr eaLnBrk="1" hangingPunct="1">
              <a:spcBef>
                <a:spcPct val="0"/>
              </a:spcBef>
              <a:buClrTx/>
              <a:buFontTx/>
              <a:buNone/>
            </a:pPr>
            <a:fld id="{A1F86D24-E58F-4C01-A571-94C919D86E4B}" type="slidenum">
              <a:rPr lang="en-US" altLang="en-US" sz="1200" smtClean="0">
                <a:solidFill>
                  <a:srgbClr val="FFFFFF"/>
                </a:solidFill>
              </a:rPr>
              <a:pPr eaLnBrk="1" hangingPunct="1">
                <a:spcBef>
                  <a:spcPct val="0"/>
                </a:spcBef>
                <a:buClrTx/>
                <a:buFontTx/>
                <a:buNone/>
              </a:pPr>
              <a:t>30</a:t>
            </a:fld>
            <a:endParaRPr lang="en-US" altLang="en-US" sz="1200" smtClean="0">
              <a:solidFill>
                <a:srgbClr val="FFFFFF"/>
              </a:solidFill>
            </a:endParaRPr>
          </a:p>
        </p:txBody>
      </p:sp>
      <p:sp>
        <p:nvSpPr>
          <p:cNvPr id="63494" name="TextBox 5"/>
          <p:cNvSpPr txBox="1">
            <a:spLocks noChangeArrowheads="1"/>
          </p:cNvSpPr>
          <p:nvPr/>
        </p:nvSpPr>
        <p:spPr bwMode="auto">
          <a:xfrm>
            <a:off x="8305800" y="5672138"/>
            <a:ext cx="506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lr>
                <a:schemeClr val="tx2"/>
              </a:buClr>
              <a:buFont typeface="Wingdings" pitchFamily="2" charset="2"/>
              <a:buChar char="§"/>
              <a:defRPr sz="2000">
                <a:solidFill>
                  <a:schemeClr val="tx1"/>
                </a:solidFill>
                <a:latin typeface="Arial" charset="0"/>
              </a:defRPr>
            </a:lvl1pPr>
            <a:lvl2pPr marL="742950" indent="-285750" defTabSz="457200" eaLnBrk="0" hangingPunct="0">
              <a:spcBef>
                <a:spcPct val="20000"/>
              </a:spcBef>
              <a:buClr>
                <a:schemeClr val="tx2"/>
              </a:buClr>
              <a:buFont typeface="Wingdings" pitchFamily="2" charset="2"/>
              <a:buChar char="§"/>
              <a:defRPr>
                <a:solidFill>
                  <a:schemeClr val="tx1"/>
                </a:solidFill>
                <a:latin typeface="Arial" charset="0"/>
              </a:defRPr>
            </a:lvl2pPr>
            <a:lvl3pPr marL="1143000" indent="-228600" defTabSz="457200" eaLnBrk="0" hangingPunct="0">
              <a:spcBef>
                <a:spcPct val="20000"/>
              </a:spcBef>
              <a:buClr>
                <a:schemeClr val="tx2"/>
              </a:buClr>
              <a:buFont typeface="Wingdings" pitchFamily="2" charset="2"/>
              <a:buChar char="§"/>
              <a:defRPr sz="1600">
                <a:solidFill>
                  <a:schemeClr val="tx1"/>
                </a:solidFill>
                <a:latin typeface="Arial" charset="0"/>
              </a:defRPr>
            </a:lvl3pPr>
            <a:lvl4pPr marL="1600200" indent="-228600" defTabSz="457200" eaLnBrk="0" hangingPunct="0">
              <a:spcBef>
                <a:spcPct val="20000"/>
              </a:spcBef>
              <a:buClr>
                <a:schemeClr val="tx2"/>
              </a:buClr>
              <a:buFont typeface="Wingdings" pitchFamily="2" charset="2"/>
              <a:buChar char="§"/>
              <a:defRPr sz="1400">
                <a:solidFill>
                  <a:schemeClr val="tx1"/>
                </a:solidFill>
                <a:latin typeface="Arial" charset="0"/>
              </a:defRPr>
            </a:lvl4pPr>
            <a:lvl5pPr marL="2057400" indent="-228600" defTabSz="457200" eaLnBrk="0" hangingPunct="0">
              <a:spcBef>
                <a:spcPct val="20000"/>
              </a:spcBef>
              <a:buClr>
                <a:schemeClr val="tx2"/>
              </a:buClr>
              <a:buFont typeface="Wingdings" pitchFamily="2" charset="2"/>
              <a:buChar char="§"/>
              <a:defRPr sz="1400">
                <a:solidFill>
                  <a:schemeClr val="tx1"/>
                </a:solidFill>
                <a:latin typeface="Arial" charset="0"/>
              </a:defRPr>
            </a:lvl5pPr>
            <a:lvl6pPr marL="2514600" indent="-228600" defTabSz="4572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6pPr>
            <a:lvl7pPr marL="2971800" indent="-228600" defTabSz="4572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7pPr>
            <a:lvl8pPr marL="3429000" indent="-228600" defTabSz="4572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8pPr>
            <a:lvl9pPr marL="3886200" indent="-228600" defTabSz="4572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9pPr>
          </a:lstStyle>
          <a:p>
            <a:pPr eaLnBrk="1" hangingPunct="1">
              <a:spcBef>
                <a:spcPct val="0"/>
              </a:spcBef>
              <a:buClrTx/>
              <a:buFontTx/>
              <a:buNone/>
            </a:pPr>
            <a:fld id="{FB74C723-D018-4D6F-8748-93A6E112E51A}" type="slidenum">
              <a:rPr lang="en-US" altLang="en-US" sz="1800">
                <a:solidFill>
                  <a:srgbClr val="000000"/>
                </a:solidFill>
              </a:rPr>
              <a:pPr eaLnBrk="1" hangingPunct="1">
                <a:spcBef>
                  <a:spcPct val="0"/>
                </a:spcBef>
                <a:buClrTx/>
                <a:buFontTx/>
                <a:buNone/>
              </a:pPr>
              <a:t>30</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Rectangle 2"/>
          <p:cNvSpPr>
            <a:spLocks noGrp="1" noChangeArrowheads="1"/>
          </p:cNvSpPr>
          <p:nvPr>
            <p:ph type="title"/>
          </p:nvPr>
        </p:nvSpPr>
        <p:spPr>
          <a:xfrm>
            <a:off x="511175" y="0"/>
            <a:ext cx="8175625" cy="1371600"/>
          </a:xfrm>
        </p:spPr>
        <p:txBody>
          <a:bodyPr rtlCol="0">
            <a:normAutofit fontScale="90000"/>
          </a:bodyPr>
          <a:lstStyle/>
          <a:p>
            <a:pPr eaLnBrk="1" fontAlgn="auto" hangingPunct="1">
              <a:spcAft>
                <a:spcPts val="0"/>
              </a:spcAft>
              <a:defRPr/>
            </a:pPr>
            <a:r>
              <a:rPr lang="en-US" altLang="en-US" sz="3600" i="1" dirty="0" smtClean="0"/>
              <a:t/>
            </a:r>
            <a:br>
              <a:rPr lang="en-US" altLang="en-US" sz="3600" i="1" dirty="0" smtClean="0"/>
            </a:br>
            <a:r>
              <a:rPr lang="en-US" altLang="en-US" dirty="0" smtClean="0">
                <a:solidFill>
                  <a:schemeClr val="bg2"/>
                </a:solidFill>
                <a:latin typeface="Century Gothic" panose="020B0502020202020204" pitchFamily="34" charset="0"/>
              </a:rPr>
              <a:t>Next Steps for Selected Contractors</a:t>
            </a:r>
          </a:p>
        </p:txBody>
      </p:sp>
      <p:sp>
        <p:nvSpPr>
          <p:cNvPr id="19459" name="Rectangle 3" descr="Rectangle: Click to edit Master text styles&#10;Second level&#10;Third level&#10;Fourth level&#10;Fifth level"/>
          <p:cNvSpPr>
            <a:spLocks noGrp="1" noChangeArrowheads="1"/>
          </p:cNvSpPr>
          <p:nvPr>
            <p:ph idx="1"/>
          </p:nvPr>
        </p:nvSpPr>
        <p:spPr>
          <a:xfrm>
            <a:off x="609600" y="1676400"/>
            <a:ext cx="7300913" cy="4495800"/>
          </a:xfrm>
        </p:spPr>
        <p:txBody>
          <a:bodyPr rtlCol="0">
            <a:normAutofit lnSpcReduction="10000"/>
          </a:bodyPr>
          <a:lstStyle/>
          <a:p>
            <a:pPr indent="-182880" eaLnBrk="1" fontAlgn="auto" hangingPunct="1">
              <a:lnSpc>
                <a:spcPct val="120000"/>
              </a:lnSpc>
              <a:spcBef>
                <a:spcPts val="0"/>
              </a:spcBef>
              <a:spcAft>
                <a:spcPts val="0"/>
              </a:spcAft>
              <a:buFont typeface="Wingdings" charset="2"/>
              <a:buChar char="§"/>
              <a:defRPr/>
            </a:pPr>
            <a:r>
              <a:rPr lang="en-US" altLang="en-US" sz="2300" dirty="0" smtClean="0">
                <a:solidFill>
                  <a:schemeClr val="bg1"/>
                </a:solidFill>
                <a:latin typeface="Calibri" panose="020F0502020204030204" pitchFamily="34" charset="0"/>
                <a:cs typeface="Calibri" panose="020F0502020204030204" pitchFamily="34" charset="0"/>
              </a:rPr>
              <a:t>Contact FSHP to register at </a:t>
            </a:r>
            <a:r>
              <a:rPr lang="en-US" altLang="en-US" sz="2300" dirty="0" smtClean="0">
                <a:solidFill>
                  <a:schemeClr val="bg1"/>
                </a:solidFill>
                <a:latin typeface="Calibri" panose="020F0502020204030204" pitchFamily="34" charset="0"/>
                <a:cs typeface="Calibri" panose="020F0502020204030204" pitchFamily="34" charset="0"/>
                <a:hlinkClick r:id="rId3"/>
              </a:rPr>
              <a:t>gacarter@agile1.com</a:t>
            </a:r>
            <a:r>
              <a:rPr lang="en-US" altLang="en-US" sz="2300" dirty="0" smtClean="0">
                <a:solidFill>
                  <a:schemeClr val="bg1"/>
                </a:solidFill>
                <a:latin typeface="Calibri" panose="020F0502020204030204" pitchFamily="34" charset="0"/>
                <a:cs typeface="Calibri" panose="020F0502020204030204" pitchFamily="34" charset="0"/>
              </a:rPr>
              <a:t> once an LAX contract has started</a:t>
            </a:r>
          </a:p>
          <a:p>
            <a:pPr marL="45720" indent="0" eaLnBrk="1" fontAlgn="auto" hangingPunct="1">
              <a:lnSpc>
                <a:spcPct val="120000"/>
              </a:lnSpc>
              <a:spcBef>
                <a:spcPts val="0"/>
              </a:spcBef>
              <a:spcAft>
                <a:spcPts val="0"/>
              </a:spcAft>
              <a:buFont typeface="Wingdings" charset="2"/>
              <a:buNone/>
              <a:defRPr/>
            </a:pPr>
            <a:endParaRPr lang="en-US" altLang="en-US" sz="2300" dirty="0" smtClean="0">
              <a:solidFill>
                <a:schemeClr val="bg1"/>
              </a:solidFill>
              <a:latin typeface="Calibri" panose="020F0502020204030204" pitchFamily="34" charset="0"/>
              <a:cs typeface="Calibri" panose="020F0502020204030204" pitchFamily="34" charset="0"/>
            </a:endParaRPr>
          </a:p>
          <a:p>
            <a:pPr indent="-182880" eaLnBrk="1" fontAlgn="auto" hangingPunct="1">
              <a:lnSpc>
                <a:spcPct val="120000"/>
              </a:lnSpc>
              <a:spcBef>
                <a:spcPts val="0"/>
              </a:spcBef>
              <a:spcAft>
                <a:spcPts val="0"/>
              </a:spcAft>
              <a:buFont typeface="Wingdings" charset="2"/>
              <a:buChar char="§"/>
              <a:defRPr/>
            </a:pPr>
            <a:r>
              <a:rPr lang="en-US" altLang="en-US" sz="2300" dirty="0" smtClean="0">
                <a:solidFill>
                  <a:schemeClr val="bg1"/>
                </a:solidFill>
                <a:latin typeface="Calibri" panose="020F0502020204030204" pitchFamily="34" charset="0"/>
                <a:cs typeface="Calibri" panose="020F0502020204030204" pitchFamily="34" charset="0"/>
              </a:rPr>
              <a:t>Complete the Company Registration form and email to </a:t>
            </a:r>
            <a:r>
              <a:rPr lang="en-US" altLang="en-US" sz="2300" dirty="0" smtClean="0">
                <a:solidFill>
                  <a:schemeClr val="bg1"/>
                </a:solidFill>
                <a:latin typeface="Calibri" panose="020F0502020204030204" pitchFamily="34" charset="0"/>
                <a:cs typeface="Calibri" panose="020F0502020204030204" pitchFamily="34" charset="0"/>
                <a:hlinkClick r:id="rId3"/>
              </a:rPr>
              <a:t>gacarter@agile1.com</a:t>
            </a:r>
            <a:r>
              <a:rPr lang="en-US" altLang="en-US" sz="2300" dirty="0" smtClean="0">
                <a:solidFill>
                  <a:schemeClr val="bg1"/>
                </a:solidFill>
                <a:latin typeface="Calibri" panose="020F0502020204030204" pitchFamily="34" charset="0"/>
                <a:cs typeface="Calibri" panose="020F0502020204030204" pitchFamily="34" charset="0"/>
              </a:rPr>
              <a:t> </a:t>
            </a:r>
          </a:p>
          <a:p>
            <a:pPr marL="45720" indent="0" eaLnBrk="1" fontAlgn="auto" hangingPunct="1">
              <a:lnSpc>
                <a:spcPct val="120000"/>
              </a:lnSpc>
              <a:spcBef>
                <a:spcPts val="0"/>
              </a:spcBef>
              <a:spcAft>
                <a:spcPts val="0"/>
              </a:spcAft>
              <a:buFont typeface="Wingdings" charset="2"/>
              <a:buNone/>
              <a:defRPr/>
            </a:pPr>
            <a:endParaRPr lang="en-US" altLang="en-US" sz="2300" dirty="0" smtClean="0">
              <a:solidFill>
                <a:schemeClr val="bg1"/>
              </a:solidFill>
              <a:latin typeface="Calibri" panose="020F0502020204030204" pitchFamily="34" charset="0"/>
              <a:cs typeface="Calibri" panose="020F0502020204030204" pitchFamily="34" charset="0"/>
            </a:endParaRPr>
          </a:p>
          <a:p>
            <a:pPr indent="-182880" eaLnBrk="1" fontAlgn="auto" hangingPunct="1">
              <a:lnSpc>
                <a:spcPct val="120000"/>
              </a:lnSpc>
              <a:spcBef>
                <a:spcPts val="0"/>
              </a:spcBef>
              <a:spcAft>
                <a:spcPts val="0"/>
              </a:spcAft>
              <a:buFont typeface="Wingdings" charset="2"/>
              <a:buChar char="§"/>
              <a:defRPr/>
            </a:pPr>
            <a:r>
              <a:rPr lang="en-US" altLang="en-US" sz="2300" dirty="0" smtClean="0">
                <a:solidFill>
                  <a:schemeClr val="bg1"/>
                </a:solidFill>
                <a:latin typeface="Calibri" panose="020F0502020204030204" pitchFamily="34" charset="0"/>
                <a:cs typeface="Calibri" panose="020F0502020204030204" pitchFamily="34" charset="0"/>
              </a:rPr>
              <a:t>Designate a liaison to work with FSHP (i.e. General Manager or Human Resources personnel)</a:t>
            </a:r>
          </a:p>
          <a:p>
            <a:pPr marL="45720" indent="0" eaLnBrk="1" fontAlgn="auto" hangingPunct="1">
              <a:lnSpc>
                <a:spcPct val="120000"/>
              </a:lnSpc>
              <a:spcBef>
                <a:spcPts val="0"/>
              </a:spcBef>
              <a:spcAft>
                <a:spcPts val="0"/>
              </a:spcAft>
              <a:buFont typeface="Wingdings" charset="2"/>
              <a:buNone/>
              <a:defRPr/>
            </a:pPr>
            <a:endParaRPr lang="en-US" altLang="en-US" sz="2300" dirty="0" smtClean="0">
              <a:solidFill>
                <a:schemeClr val="bg1"/>
              </a:solidFill>
              <a:latin typeface="Calibri" panose="020F0502020204030204" pitchFamily="34" charset="0"/>
              <a:cs typeface="Calibri" panose="020F0502020204030204" pitchFamily="34" charset="0"/>
            </a:endParaRPr>
          </a:p>
          <a:p>
            <a:pPr indent="-182880" eaLnBrk="1" fontAlgn="auto" hangingPunct="1">
              <a:lnSpc>
                <a:spcPct val="120000"/>
              </a:lnSpc>
              <a:spcBef>
                <a:spcPts val="0"/>
              </a:spcBef>
              <a:spcAft>
                <a:spcPts val="0"/>
              </a:spcAft>
              <a:buFont typeface="Wingdings" charset="2"/>
              <a:buChar char="§"/>
              <a:defRPr/>
            </a:pPr>
            <a:r>
              <a:rPr lang="en-US" altLang="en-US" sz="2300" dirty="0" smtClean="0">
                <a:solidFill>
                  <a:schemeClr val="bg1"/>
                </a:solidFill>
                <a:latin typeface="Calibri" panose="020F0502020204030204" pitchFamily="34" charset="0"/>
                <a:cs typeface="Calibri" panose="020F0502020204030204" pitchFamily="34" charset="0"/>
              </a:rPr>
              <a:t>Work with FSHP to post jobs online and utilize the features of the system to hire prospective employees</a:t>
            </a:r>
          </a:p>
          <a:p>
            <a:pPr indent="-182880" eaLnBrk="1" fontAlgn="auto" hangingPunct="1">
              <a:spcAft>
                <a:spcPts val="0"/>
              </a:spcAft>
              <a:buFont typeface="Wingdings" charset="2"/>
              <a:buChar char="§"/>
              <a:defRPr/>
            </a:pPr>
            <a:endParaRPr lang="en-US" altLang="en-US" sz="1400" dirty="0" smtClean="0"/>
          </a:p>
        </p:txBody>
      </p:sp>
      <p:sp>
        <p:nvSpPr>
          <p:cNvPr id="6451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tx2"/>
              </a:buClr>
              <a:buFont typeface="Wingdings" pitchFamily="2" charset="2"/>
              <a:buChar char="§"/>
              <a:defRPr sz="2000">
                <a:solidFill>
                  <a:schemeClr val="tx1"/>
                </a:solidFill>
                <a:latin typeface="Arial" charset="0"/>
              </a:defRPr>
            </a:lvl1pPr>
            <a:lvl2pPr marL="742950" indent="-285750" eaLnBrk="0" hangingPunct="0">
              <a:spcBef>
                <a:spcPct val="20000"/>
              </a:spcBef>
              <a:buClr>
                <a:schemeClr val="tx2"/>
              </a:buClr>
              <a:buFont typeface="Wingdings" pitchFamily="2" charset="2"/>
              <a:buChar char="§"/>
              <a:defRPr>
                <a:solidFill>
                  <a:schemeClr val="tx1"/>
                </a:solidFill>
                <a:latin typeface="Arial" charset="0"/>
              </a:defRPr>
            </a:lvl2pPr>
            <a:lvl3pPr marL="1143000" indent="-228600" eaLnBrk="0" hangingPunct="0">
              <a:spcBef>
                <a:spcPct val="20000"/>
              </a:spcBef>
              <a:buClr>
                <a:schemeClr val="tx2"/>
              </a:buClr>
              <a:buFont typeface="Wingdings" pitchFamily="2" charset="2"/>
              <a:buChar char="§"/>
              <a:defRPr sz="1600">
                <a:solidFill>
                  <a:schemeClr val="tx1"/>
                </a:solidFill>
                <a:latin typeface="Arial" charset="0"/>
              </a:defRPr>
            </a:lvl3pPr>
            <a:lvl4pPr marL="1600200" indent="-228600" eaLnBrk="0" hangingPunct="0">
              <a:spcBef>
                <a:spcPct val="20000"/>
              </a:spcBef>
              <a:buClr>
                <a:schemeClr val="tx2"/>
              </a:buClr>
              <a:buFont typeface="Wingdings" pitchFamily="2" charset="2"/>
              <a:buChar char="§"/>
              <a:defRPr sz="1400">
                <a:solidFill>
                  <a:schemeClr val="tx1"/>
                </a:solidFill>
                <a:latin typeface="Arial" charset="0"/>
              </a:defRPr>
            </a:lvl4pPr>
            <a:lvl5pPr marL="2057400" indent="-228600" eaLnBrk="0" hangingPunct="0">
              <a:spcBef>
                <a:spcPct val="20000"/>
              </a:spcBef>
              <a:buClr>
                <a:schemeClr val="tx2"/>
              </a:buClr>
              <a:buFont typeface="Wingdings" pitchFamily="2" charset="2"/>
              <a:buChar char="§"/>
              <a:defRPr sz="1400">
                <a:solidFill>
                  <a:schemeClr val="tx1"/>
                </a:solidFill>
                <a:latin typeface="Arial" charset="0"/>
              </a:defRPr>
            </a:lvl5pPr>
            <a:lvl6pPr marL="25146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6pPr>
            <a:lvl7pPr marL="29718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7pPr>
            <a:lvl8pPr marL="34290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8pPr>
            <a:lvl9pPr marL="38862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9pPr>
          </a:lstStyle>
          <a:p>
            <a:pPr eaLnBrk="1" hangingPunct="1">
              <a:spcBef>
                <a:spcPct val="0"/>
              </a:spcBef>
              <a:buClrTx/>
              <a:buFontTx/>
              <a:buNone/>
            </a:pPr>
            <a:fld id="{0B2587BC-0B4B-4BA0-BC69-277FF0FC339C}" type="slidenum">
              <a:rPr lang="en-US" altLang="en-US" sz="1200" smtClean="0">
                <a:solidFill>
                  <a:srgbClr val="FFFFFF"/>
                </a:solidFill>
              </a:rPr>
              <a:pPr eaLnBrk="1" hangingPunct="1">
                <a:spcBef>
                  <a:spcPct val="0"/>
                </a:spcBef>
                <a:buClrTx/>
                <a:buFontTx/>
                <a:buNone/>
              </a:pPr>
              <a:t>31</a:t>
            </a:fld>
            <a:endParaRPr lang="en-US" altLang="en-US" sz="1200" smtClean="0">
              <a:solidFill>
                <a:srgbClr val="FFFFFF"/>
              </a:solidFill>
            </a:endParaRPr>
          </a:p>
        </p:txBody>
      </p:sp>
      <p:sp>
        <p:nvSpPr>
          <p:cNvPr id="64518" name="TextBox 5"/>
          <p:cNvSpPr txBox="1">
            <a:spLocks noChangeArrowheads="1"/>
          </p:cNvSpPr>
          <p:nvPr/>
        </p:nvSpPr>
        <p:spPr bwMode="auto">
          <a:xfrm>
            <a:off x="8382000" y="5680075"/>
            <a:ext cx="506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lr>
                <a:schemeClr val="tx2"/>
              </a:buClr>
              <a:buFont typeface="Wingdings" pitchFamily="2" charset="2"/>
              <a:buChar char="§"/>
              <a:defRPr sz="2000">
                <a:solidFill>
                  <a:schemeClr val="tx1"/>
                </a:solidFill>
                <a:latin typeface="Arial" charset="0"/>
              </a:defRPr>
            </a:lvl1pPr>
            <a:lvl2pPr marL="742950" indent="-285750" defTabSz="457200" eaLnBrk="0" hangingPunct="0">
              <a:spcBef>
                <a:spcPct val="20000"/>
              </a:spcBef>
              <a:buClr>
                <a:schemeClr val="tx2"/>
              </a:buClr>
              <a:buFont typeface="Wingdings" pitchFamily="2" charset="2"/>
              <a:buChar char="§"/>
              <a:defRPr>
                <a:solidFill>
                  <a:schemeClr val="tx1"/>
                </a:solidFill>
                <a:latin typeface="Arial" charset="0"/>
              </a:defRPr>
            </a:lvl2pPr>
            <a:lvl3pPr marL="1143000" indent="-228600" defTabSz="457200" eaLnBrk="0" hangingPunct="0">
              <a:spcBef>
                <a:spcPct val="20000"/>
              </a:spcBef>
              <a:buClr>
                <a:schemeClr val="tx2"/>
              </a:buClr>
              <a:buFont typeface="Wingdings" pitchFamily="2" charset="2"/>
              <a:buChar char="§"/>
              <a:defRPr sz="1600">
                <a:solidFill>
                  <a:schemeClr val="tx1"/>
                </a:solidFill>
                <a:latin typeface="Arial" charset="0"/>
              </a:defRPr>
            </a:lvl3pPr>
            <a:lvl4pPr marL="1600200" indent="-228600" defTabSz="457200" eaLnBrk="0" hangingPunct="0">
              <a:spcBef>
                <a:spcPct val="20000"/>
              </a:spcBef>
              <a:buClr>
                <a:schemeClr val="tx2"/>
              </a:buClr>
              <a:buFont typeface="Wingdings" pitchFamily="2" charset="2"/>
              <a:buChar char="§"/>
              <a:defRPr sz="1400">
                <a:solidFill>
                  <a:schemeClr val="tx1"/>
                </a:solidFill>
                <a:latin typeface="Arial" charset="0"/>
              </a:defRPr>
            </a:lvl4pPr>
            <a:lvl5pPr marL="2057400" indent="-228600" defTabSz="457200" eaLnBrk="0" hangingPunct="0">
              <a:spcBef>
                <a:spcPct val="20000"/>
              </a:spcBef>
              <a:buClr>
                <a:schemeClr val="tx2"/>
              </a:buClr>
              <a:buFont typeface="Wingdings" pitchFamily="2" charset="2"/>
              <a:buChar char="§"/>
              <a:defRPr sz="1400">
                <a:solidFill>
                  <a:schemeClr val="tx1"/>
                </a:solidFill>
                <a:latin typeface="Arial" charset="0"/>
              </a:defRPr>
            </a:lvl5pPr>
            <a:lvl6pPr marL="2514600" indent="-228600" defTabSz="4572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6pPr>
            <a:lvl7pPr marL="2971800" indent="-228600" defTabSz="4572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7pPr>
            <a:lvl8pPr marL="3429000" indent="-228600" defTabSz="4572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8pPr>
            <a:lvl9pPr marL="3886200" indent="-228600" defTabSz="4572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9pPr>
          </a:lstStyle>
          <a:p>
            <a:pPr eaLnBrk="1" hangingPunct="1">
              <a:spcBef>
                <a:spcPct val="0"/>
              </a:spcBef>
              <a:buClrTx/>
              <a:buFontTx/>
              <a:buNone/>
            </a:pPr>
            <a:fld id="{6FD422DB-6978-4594-8B1B-B3415AB0FE81}" type="slidenum">
              <a:rPr lang="en-US" altLang="en-US" sz="1800">
                <a:solidFill>
                  <a:srgbClr val="000000"/>
                </a:solidFill>
              </a:rPr>
              <a:pPr eaLnBrk="1" hangingPunct="1">
                <a:spcBef>
                  <a:spcPct val="0"/>
                </a:spcBef>
                <a:buClrTx/>
                <a:buFontTx/>
                <a:buNone/>
              </a:pPr>
              <a:t>31</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descr="Rectangle: Click to edit Master text styles&#10;Second level&#10;Third level&#10;Fourth level&#10;Fifth level"/>
          <p:cNvSpPr>
            <a:spLocks noGrp="1" noChangeArrowheads="1"/>
          </p:cNvSpPr>
          <p:nvPr>
            <p:ph idx="1"/>
          </p:nvPr>
        </p:nvSpPr>
        <p:spPr>
          <a:xfrm>
            <a:off x="838200" y="1066800"/>
            <a:ext cx="7315200" cy="4975225"/>
          </a:xfrm>
        </p:spPr>
        <p:txBody>
          <a:bodyPr rtlCol="0">
            <a:normAutofit fontScale="92500" lnSpcReduction="10000"/>
          </a:bodyPr>
          <a:lstStyle/>
          <a:p>
            <a:pPr lvl="2" indent="0" eaLnBrk="1" fontAlgn="auto" hangingPunct="1">
              <a:lnSpc>
                <a:spcPct val="80000"/>
              </a:lnSpc>
              <a:spcAft>
                <a:spcPts val="0"/>
              </a:spcAft>
              <a:buFont typeface="Wingdings 2" pitchFamily="18" charset="2"/>
              <a:buNone/>
              <a:defRPr/>
            </a:pPr>
            <a:endParaRPr lang="en-US" altLang="en-US" sz="1800" dirty="0" smtClean="0"/>
          </a:p>
          <a:p>
            <a:pPr marL="381000" indent="-381000" algn="ctr" eaLnBrk="1" fontAlgn="auto" hangingPunct="1">
              <a:lnSpc>
                <a:spcPct val="80000"/>
              </a:lnSpc>
              <a:spcAft>
                <a:spcPts val="0"/>
              </a:spcAft>
              <a:buFontTx/>
              <a:buNone/>
              <a:defRPr/>
            </a:pPr>
            <a:r>
              <a:rPr lang="en-US" altLang="en-US" sz="2800" b="1" i="1" dirty="0" smtClean="0">
                <a:solidFill>
                  <a:schemeClr val="bg2"/>
                </a:solidFill>
                <a:latin typeface="Calibri" panose="020F0502020204030204" pitchFamily="34" charset="0"/>
                <a:cs typeface="Calibri" panose="020F0502020204030204" pitchFamily="34" charset="0"/>
              </a:rPr>
              <a:t>For more information, please contact:</a:t>
            </a:r>
          </a:p>
          <a:p>
            <a:pPr marL="381000" indent="-381000" algn="ctr" eaLnBrk="1" fontAlgn="auto" hangingPunct="1">
              <a:lnSpc>
                <a:spcPct val="80000"/>
              </a:lnSpc>
              <a:spcAft>
                <a:spcPts val="0"/>
              </a:spcAft>
              <a:buFontTx/>
              <a:buNone/>
              <a:defRPr/>
            </a:pPr>
            <a:r>
              <a:rPr lang="en-US" altLang="en-US" sz="2800" b="1" i="1" smtClean="0">
                <a:solidFill>
                  <a:schemeClr val="bg2"/>
                </a:solidFill>
                <a:latin typeface="Calibri" panose="020F0502020204030204" pitchFamily="34" charset="0"/>
                <a:cs typeface="Calibri" panose="020F0502020204030204" pitchFamily="34" charset="0"/>
              </a:rPr>
              <a:t>Gabriela Carter</a:t>
            </a:r>
            <a:endParaRPr lang="en-US" altLang="en-US" sz="2800" b="1" i="1" dirty="0" smtClean="0">
              <a:solidFill>
                <a:schemeClr val="bg2"/>
              </a:solidFill>
              <a:latin typeface="Calibri" panose="020F0502020204030204" pitchFamily="34" charset="0"/>
              <a:cs typeface="Calibri" panose="020F0502020204030204" pitchFamily="34" charset="0"/>
            </a:endParaRPr>
          </a:p>
          <a:p>
            <a:pPr marL="381000" indent="-381000" algn="ctr" eaLnBrk="1" fontAlgn="auto" hangingPunct="1">
              <a:lnSpc>
                <a:spcPct val="80000"/>
              </a:lnSpc>
              <a:spcAft>
                <a:spcPts val="0"/>
              </a:spcAft>
              <a:buFontTx/>
              <a:buNone/>
              <a:defRPr/>
            </a:pPr>
            <a:endParaRPr lang="en-US" altLang="en-US" sz="1000" dirty="0" smtClean="0">
              <a:latin typeface="Calibri" panose="020F0502020204030204" pitchFamily="34" charset="0"/>
              <a:cs typeface="Calibri" panose="020F0502020204030204" pitchFamily="34" charset="0"/>
            </a:endParaRPr>
          </a:p>
          <a:p>
            <a:pPr marL="381000" indent="-381000" algn="ctr" eaLnBrk="1" fontAlgn="auto" hangingPunct="1">
              <a:lnSpc>
                <a:spcPct val="80000"/>
              </a:lnSpc>
              <a:spcAft>
                <a:spcPts val="0"/>
              </a:spcAft>
              <a:buFontTx/>
              <a:buNone/>
              <a:defRPr/>
            </a:pPr>
            <a:r>
              <a:rPr lang="en-US" altLang="en-US" sz="2800" dirty="0" smtClean="0">
                <a:solidFill>
                  <a:schemeClr val="bg1"/>
                </a:solidFill>
                <a:latin typeface="Calibri" panose="020F0502020204030204" pitchFamily="34" charset="0"/>
                <a:cs typeface="Calibri" panose="020F0502020204030204" pitchFamily="34" charset="0"/>
              </a:rPr>
              <a:t>Business, Jobs and Social Responsibility</a:t>
            </a:r>
          </a:p>
          <a:p>
            <a:pPr marL="381000" indent="-381000" algn="ctr" eaLnBrk="1" fontAlgn="auto" hangingPunct="1">
              <a:lnSpc>
                <a:spcPct val="80000"/>
              </a:lnSpc>
              <a:spcAft>
                <a:spcPts val="0"/>
              </a:spcAft>
              <a:buFontTx/>
              <a:buNone/>
              <a:defRPr/>
            </a:pPr>
            <a:r>
              <a:rPr lang="en-US" altLang="en-US" sz="2800" dirty="0" smtClean="0">
                <a:solidFill>
                  <a:schemeClr val="bg1"/>
                </a:solidFill>
                <a:latin typeface="Calibri" panose="020F0502020204030204" pitchFamily="34" charset="0"/>
                <a:cs typeface="Calibri" panose="020F0502020204030204" pitchFamily="34" charset="0"/>
              </a:rPr>
              <a:t>First Source Hiring Program</a:t>
            </a:r>
          </a:p>
          <a:p>
            <a:pPr marL="381000" indent="-381000" algn="ctr" eaLnBrk="1" fontAlgn="auto" hangingPunct="1">
              <a:lnSpc>
                <a:spcPct val="80000"/>
              </a:lnSpc>
              <a:spcAft>
                <a:spcPts val="0"/>
              </a:spcAft>
              <a:buFontTx/>
              <a:buNone/>
              <a:defRPr/>
            </a:pPr>
            <a:r>
              <a:rPr lang="en-US" altLang="en-US" sz="2800" dirty="0" smtClean="0">
                <a:solidFill>
                  <a:schemeClr val="bg1"/>
                </a:solidFill>
                <a:latin typeface="Calibri" panose="020F0502020204030204" pitchFamily="34" charset="0"/>
                <a:cs typeface="Calibri" panose="020F0502020204030204" pitchFamily="34" charset="0"/>
              </a:rPr>
              <a:t>6053 W. Century Blvd., Suite 300</a:t>
            </a:r>
          </a:p>
          <a:p>
            <a:pPr marL="381000" indent="-381000" algn="ctr" eaLnBrk="1" fontAlgn="auto" hangingPunct="1">
              <a:lnSpc>
                <a:spcPct val="80000"/>
              </a:lnSpc>
              <a:spcAft>
                <a:spcPts val="0"/>
              </a:spcAft>
              <a:buFontTx/>
              <a:buNone/>
              <a:defRPr/>
            </a:pPr>
            <a:r>
              <a:rPr lang="en-US" altLang="en-US" sz="2800" dirty="0" smtClean="0">
                <a:solidFill>
                  <a:schemeClr val="bg1"/>
                </a:solidFill>
                <a:latin typeface="Calibri" panose="020F0502020204030204" pitchFamily="34" charset="0"/>
                <a:cs typeface="Calibri" panose="020F0502020204030204" pitchFamily="34" charset="0"/>
              </a:rPr>
              <a:t>Los Angeles, CA  90045</a:t>
            </a:r>
          </a:p>
          <a:p>
            <a:pPr marL="381000" indent="-381000" algn="ctr" eaLnBrk="1" fontAlgn="auto" hangingPunct="1">
              <a:lnSpc>
                <a:spcPct val="80000"/>
              </a:lnSpc>
              <a:spcAft>
                <a:spcPts val="0"/>
              </a:spcAft>
              <a:buFontTx/>
              <a:buNone/>
              <a:defRPr/>
            </a:pPr>
            <a:r>
              <a:rPr lang="en-US" altLang="en-US" sz="2800" b="1" dirty="0" smtClean="0">
                <a:solidFill>
                  <a:schemeClr val="bg1"/>
                </a:solidFill>
                <a:latin typeface="Calibri" panose="020F0502020204030204" pitchFamily="34" charset="0"/>
                <a:cs typeface="Calibri" panose="020F0502020204030204" pitchFamily="34" charset="0"/>
              </a:rPr>
              <a:t>Phone:  (424) 646-7300</a:t>
            </a:r>
            <a:r>
              <a:rPr lang="en-US" altLang="en-US" sz="2400" b="1" dirty="0" smtClean="0">
                <a:solidFill>
                  <a:schemeClr val="bg1"/>
                </a:solidFill>
                <a:latin typeface="Calibri" panose="020F0502020204030204" pitchFamily="34" charset="0"/>
                <a:cs typeface="Calibri" panose="020F0502020204030204" pitchFamily="34" charset="0"/>
              </a:rPr>
              <a:t> </a:t>
            </a:r>
          </a:p>
          <a:p>
            <a:pPr marL="381000" indent="-381000" algn="ctr" eaLnBrk="1" fontAlgn="auto" hangingPunct="1">
              <a:lnSpc>
                <a:spcPct val="80000"/>
              </a:lnSpc>
              <a:spcAft>
                <a:spcPts val="0"/>
              </a:spcAft>
              <a:buFontTx/>
              <a:buNone/>
              <a:defRPr/>
            </a:pPr>
            <a:endParaRPr lang="en-US" altLang="en-US" sz="2800" dirty="0" smtClean="0">
              <a:latin typeface="Calibri" panose="020F0502020204030204" pitchFamily="34" charset="0"/>
              <a:cs typeface="Calibri" panose="020F0502020204030204" pitchFamily="34" charset="0"/>
            </a:endParaRPr>
          </a:p>
          <a:p>
            <a:pPr marL="381000" indent="-381000" algn="ctr" eaLnBrk="1" fontAlgn="auto" hangingPunct="1">
              <a:lnSpc>
                <a:spcPct val="80000"/>
              </a:lnSpc>
              <a:spcAft>
                <a:spcPts val="0"/>
              </a:spcAft>
              <a:buFontTx/>
              <a:buNone/>
              <a:defRPr/>
            </a:pPr>
            <a:r>
              <a:rPr lang="en-US" altLang="en-US" sz="2400" dirty="0" smtClean="0">
                <a:solidFill>
                  <a:schemeClr val="bg1"/>
                </a:solidFill>
                <a:latin typeface="Calibri" panose="020F0502020204030204" pitchFamily="34" charset="0"/>
                <a:cs typeface="Calibri" panose="020F0502020204030204" pitchFamily="34" charset="0"/>
              </a:rPr>
              <a:t>Websites:  </a:t>
            </a:r>
            <a:r>
              <a:rPr lang="en-US" altLang="en-US" sz="2800" dirty="0" smtClean="0">
                <a:latin typeface="Calibri" panose="020F0502020204030204" pitchFamily="34" charset="0"/>
                <a:cs typeface="Calibri" panose="020F0502020204030204" pitchFamily="34" charset="0"/>
              </a:rPr>
              <a:t>	</a:t>
            </a:r>
            <a:r>
              <a:rPr lang="en-US" altLang="en-US" sz="2400" dirty="0" smtClean="0">
                <a:latin typeface="Calibri" panose="020F0502020204030204" pitchFamily="34" charset="0"/>
                <a:cs typeface="Calibri" panose="020F0502020204030204" pitchFamily="34" charset="0"/>
                <a:hlinkClick r:id="rId5"/>
              </a:rPr>
              <a:t>www.jobsatlax.org</a:t>
            </a:r>
            <a:r>
              <a:rPr lang="en-US" altLang="en-US" sz="2400" dirty="0" smtClean="0">
                <a:latin typeface="Calibri" panose="020F0502020204030204" pitchFamily="34" charset="0"/>
                <a:cs typeface="Calibri" panose="020F0502020204030204" pitchFamily="34" charset="0"/>
              </a:rPr>
              <a:t> </a:t>
            </a:r>
          </a:p>
          <a:p>
            <a:pPr marL="381000" indent="-381000" algn="ctr" eaLnBrk="1" fontAlgn="auto" hangingPunct="1">
              <a:lnSpc>
                <a:spcPct val="80000"/>
              </a:lnSpc>
              <a:spcAft>
                <a:spcPts val="0"/>
              </a:spcAft>
              <a:buFontTx/>
              <a:buNone/>
              <a:defRPr/>
            </a:pPr>
            <a:endParaRPr lang="en-US" altLang="en-US" sz="2400" dirty="0">
              <a:latin typeface="Calibri" panose="020F0502020204030204" pitchFamily="34" charset="0"/>
              <a:cs typeface="Calibri" panose="020F0502020204030204" pitchFamily="34" charset="0"/>
            </a:endParaRPr>
          </a:p>
          <a:p>
            <a:pPr marL="381000" indent="-381000" algn="ctr" eaLnBrk="1" fontAlgn="auto" hangingPunct="1">
              <a:lnSpc>
                <a:spcPct val="80000"/>
              </a:lnSpc>
              <a:spcAft>
                <a:spcPts val="0"/>
              </a:spcAft>
              <a:buFontTx/>
              <a:buNone/>
              <a:defRPr/>
            </a:pPr>
            <a:r>
              <a:rPr lang="en-US" altLang="en-US" sz="2400" dirty="0" smtClean="0">
                <a:solidFill>
                  <a:schemeClr val="bg1"/>
                </a:solidFill>
                <a:latin typeface="Calibri" panose="020F0502020204030204" pitchFamily="34" charset="0"/>
                <a:cs typeface="Calibri" panose="020F0502020204030204" pitchFamily="34" charset="0"/>
              </a:rPr>
              <a:t>Email: </a:t>
            </a:r>
            <a:r>
              <a:rPr lang="en-US" altLang="en-US" sz="2400" dirty="0" smtClean="0">
                <a:solidFill>
                  <a:schemeClr val="bg1"/>
                </a:solidFill>
                <a:latin typeface="Calibri" panose="020F0502020204030204" pitchFamily="34" charset="0"/>
                <a:cs typeface="Calibri" panose="020F0502020204030204" pitchFamily="34" charset="0"/>
                <a:hlinkClick r:id="rId6"/>
              </a:rPr>
              <a:t>businessandjobs@lawa.org</a:t>
            </a:r>
            <a:r>
              <a:rPr lang="en-US" altLang="en-US" sz="2400" dirty="0" smtClean="0">
                <a:solidFill>
                  <a:schemeClr val="bg1"/>
                </a:solidFill>
                <a:latin typeface="Calibri" panose="020F0502020204030204" pitchFamily="34" charset="0"/>
                <a:cs typeface="Calibri" panose="020F0502020204030204" pitchFamily="34" charset="0"/>
              </a:rPr>
              <a:t> </a:t>
            </a:r>
            <a:endParaRPr lang="en-US" altLang="en-US" sz="2400" dirty="0" smtClean="0">
              <a:latin typeface="Calibri" panose="020F0502020204030204" pitchFamily="34" charset="0"/>
              <a:cs typeface="Calibri" panose="020F0502020204030204" pitchFamily="34" charset="0"/>
            </a:endParaRPr>
          </a:p>
          <a:p>
            <a:pPr marL="381000" indent="-381000" algn="ctr" eaLnBrk="1" fontAlgn="auto" hangingPunct="1">
              <a:lnSpc>
                <a:spcPct val="80000"/>
              </a:lnSpc>
              <a:spcAft>
                <a:spcPts val="0"/>
              </a:spcAft>
              <a:buFontTx/>
              <a:buNone/>
              <a:defRPr/>
            </a:pPr>
            <a:endParaRPr lang="en-US" altLang="en-US" sz="2400" dirty="0" smtClean="0"/>
          </a:p>
          <a:p>
            <a:pPr marL="381000" indent="-381000" algn="ctr" eaLnBrk="1" fontAlgn="auto" hangingPunct="1">
              <a:lnSpc>
                <a:spcPct val="80000"/>
              </a:lnSpc>
              <a:spcAft>
                <a:spcPts val="0"/>
              </a:spcAft>
              <a:buFontTx/>
              <a:buNone/>
              <a:defRPr/>
            </a:pPr>
            <a:r>
              <a:rPr lang="en-US" altLang="en-US" sz="2800" b="1" i="1" dirty="0" smtClean="0"/>
              <a:t> </a:t>
            </a:r>
          </a:p>
          <a:p>
            <a:pPr marL="381000" indent="-381000" algn="ctr" eaLnBrk="1" fontAlgn="auto" hangingPunct="1">
              <a:lnSpc>
                <a:spcPct val="80000"/>
              </a:lnSpc>
              <a:spcAft>
                <a:spcPts val="0"/>
              </a:spcAft>
              <a:buFontTx/>
              <a:buNone/>
              <a:defRPr/>
            </a:pPr>
            <a:endParaRPr lang="en-US" altLang="en-US" dirty="0" smtClean="0"/>
          </a:p>
        </p:txBody>
      </p:sp>
      <p:sp>
        <p:nvSpPr>
          <p:cNvPr id="6554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tx2"/>
              </a:buClr>
              <a:buFont typeface="Wingdings" pitchFamily="2" charset="2"/>
              <a:buChar char="§"/>
              <a:defRPr sz="2000">
                <a:solidFill>
                  <a:schemeClr val="tx1"/>
                </a:solidFill>
                <a:latin typeface="Arial" charset="0"/>
              </a:defRPr>
            </a:lvl1pPr>
            <a:lvl2pPr marL="742950" indent="-285750" eaLnBrk="0" hangingPunct="0">
              <a:spcBef>
                <a:spcPct val="20000"/>
              </a:spcBef>
              <a:buClr>
                <a:schemeClr val="tx2"/>
              </a:buClr>
              <a:buFont typeface="Wingdings" pitchFamily="2" charset="2"/>
              <a:buChar char="§"/>
              <a:defRPr>
                <a:solidFill>
                  <a:schemeClr val="tx1"/>
                </a:solidFill>
                <a:latin typeface="Arial" charset="0"/>
              </a:defRPr>
            </a:lvl2pPr>
            <a:lvl3pPr marL="1143000" indent="-228600" eaLnBrk="0" hangingPunct="0">
              <a:spcBef>
                <a:spcPct val="20000"/>
              </a:spcBef>
              <a:buClr>
                <a:schemeClr val="tx2"/>
              </a:buClr>
              <a:buFont typeface="Wingdings" pitchFamily="2" charset="2"/>
              <a:buChar char="§"/>
              <a:defRPr sz="1600">
                <a:solidFill>
                  <a:schemeClr val="tx1"/>
                </a:solidFill>
                <a:latin typeface="Arial" charset="0"/>
              </a:defRPr>
            </a:lvl3pPr>
            <a:lvl4pPr marL="1600200" indent="-228600" eaLnBrk="0" hangingPunct="0">
              <a:spcBef>
                <a:spcPct val="20000"/>
              </a:spcBef>
              <a:buClr>
                <a:schemeClr val="tx2"/>
              </a:buClr>
              <a:buFont typeface="Wingdings" pitchFamily="2" charset="2"/>
              <a:buChar char="§"/>
              <a:defRPr sz="1400">
                <a:solidFill>
                  <a:schemeClr val="tx1"/>
                </a:solidFill>
                <a:latin typeface="Arial" charset="0"/>
              </a:defRPr>
            </a:lvl4pPr>
            <a:lvl5pPr marL="2057400" indent="-228600" eaLnBrk="0" hangingPunct="0">
              <a:spcBef>
                <a:spcPct val="20000"/>
              </a:spcBef>
              <a:buClr>
                <a:schemeClr val="tx2"/>
              </a:buClr>
              <a:buFont typeface="Wingdings" pitchFamily="2" charset="2"/>
              <a:buChar char="§"/>
              <a:defRPr sz="1400">
                <a:solidFill>
                  <a:schemeClr val="tx1"/>
                </a:solidFill>
                <a:latin typeface="Arial" charset="0"/>
              </a:defRPr>
            </a:lvl5pPr>
            <a:lvl6pPr marL="25146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6pPr>
            <a:lvl7pPr marL="29718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7pPr>
            <a:lvl8pPr marL="34290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8pPr>
            <a:lvl9pPr marL="3886200" indent="-2286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9pPr>
          </a:lstStyle>
          <a:p>
            <a:pPr eaLnBrk="1" hangingPunct="1">
              <a:spcBef>
                <a:spcPct val="0"/>
              </a:spcBef>
              <a:buClrTx/>
              <a:buFontTx/>
              <a:buNone/>
            </a:pPr>
            <a:fld id="{E8129D9E-4972-4930-B825-0E47D51184BD}" type="slidenum">
              <a:rPr lang="en-US" altLang="en-US" sz="1200" smtClean="0">
                <a:solidFill>
                  <a:srgbClr val="FFFFFF"/>
                </a:solidFill>
              </a:rPr>
              <a:pPr eaLnBrk="1" hangingPunct="1">
                <a:spcBef>
                  <a:spcPct val="0"/>
                </a:spcBef>
                <a:buClrTx/>
                <a:buFontTx/>
                <a:buNone/>
              </a:pPr>
              <a:t>32</a:t>
            </a:fld>
            <a:endParaRPr lang="en-US" altLang="en-US" sz="1200" smtClean="0">
              <a:solidFill>
                <a:srgbClr val="FFFFFF"/>
              </a:solidFill>
            </a:endParaRPr>
          </a:p>
        </p:txBody>
      </p:sp>
      <p:sp>
        <p:nvSpPr>
          <p:cNvPr id="5" name="Title 2"/>
          <p:cNvSpPr txBox="1">
            <a:spLocks/>
          </p:cNvSpPr>
          <p:nvPr/>
        </p:nvSpPr>
        <p:spPr>
          <a:xfrm>
            <a:off x="887413" y="0"/>
            <a:ext cx="7367587" cy="1252538"/>
          </a:xfrm>
          <a:prstGeom prst="rect">
            <a:avLst/>
          </a:prstGeom>
          <a:noFill/>
          <a:effectLst/>
        </p:spPr>
        <p:txBody>
          <a:bodyPr anchor="ctr">
            <a:normAutofit/>
          </a:bodyPr>
          <a:lst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sz="4000" b="1" i="1" kern="0" dirty="0" smtClean="0">
                <a:solidFill>
                  <a:srgbClr val="292934"/>
                </a:solidFill>
                <a:effectLst>
                  <a:outerShdw blurRad="38100" dist="38100" dir="2700000" algn="tl">
                    <a:srgbClr val="C0C0C0"/>
                  </a:outerShdw>
                </a:effectLst>
                <a:latin typeface="Century Gothic" panose="020B0502020202020204" pitchFamily="34" charset="0"/>
                <a:cs typeface="Times New Roman" pitchFamily="18" charset="0"/>
              </a:rPr>
              <a:t>Los Angeles World Airports</a:t>
            </a:r>
            <a:endParaRPr lang="en-US" sz="4000" b="1" i="1" kern="0" dirty="0">
              <a:solidFill>
                <a:srgbClr val="292934"/>
              </a:solidFill>
              <a:latin typeface="Century Gothic" panose="020B0502020202020204" pitchFamily="34" charset="0"/>
              <a:cs typeface="Times New Roman" pitchFamily="18" charset="0"/>
            </a:endParaRPr>
          </a:p>
        </p:txBody>
      </p:sp>
      <p:graphicFrame>
        <p:nvGraphicFramePr>
          <p:cNvPr id="65542" name="Object 3"/>
          <p:cNvGraphicFramePr>
            <a:graphicFrameLocks noChangeAspect="1"/>
          </p:cNvGraphicFramePr>
          <p:nvPr/>
        </p:nvGraphicFramePr>
        <p:xfrm>
          <a:off x="338138" y="90488"/>
          <a:ext cx="1000125" cy="1071562"/>
        </p:xfrm>
        <a:graphic>
          <a:graphicData uri="http://schemas.openxmlformats.org/presentationml/2006/ole">
            <mc:AlternateContent xmlns:mc="http://schemas.openxmlformats.org/markup-compatibility/2006">
              <mc:Choice xmlns:v="urn:schemas-microsoft-com:vml" Requires="v">
                <p:oleObj spid="_x0000_s65547" name="Image" r:id="rId7" imgW="3429781" imgH="4458716" progId="Photoshop.Image.5">
                  <p:embed/>
                </p:oleObj>
              </mc:Choice>
              <mc:Fallback>
                <p:oleObj name="Image" r:id="rId7" imgW="3429781" imgH="4458716" progId="Photoshop.Image.5">
                  <p:embed/>
                  <p:pic>
                    <p:nvPicPr>
                      <p:cNvPr id="0" name="Object 3"/>
                      <p:cNvPicPr>
                        <a:picLocks noChangeAspect="1" noChangeArrowheads="1"/>
                      </p:cNvPicPr>
                      <p:nvPr/>
                    </p:nvPicPr>
                    <p:blipFill>
                      <a:blip r:embed="rId8">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338138" y="90488"/>
                        <a:ext cx="1000125" cy="1071562"/>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543" name="TextBox 6"/>
          <p:cNvSpPr txBox="1">
            <a:spLocks noChangeArrowheads="1"/>
          </p:cNvSpPr>
          <p:nvPr/>
        </p:nvSpPr>
        <p:spPr bwMode="auto">
          <a:xfrm>
            <a:off x="8002588" y="5795963"/>
            <a:ext cx="506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lr>
                <a:schemeClr val="tx2"/>
              </a:buClr>
              <a:buFont typeface="Wingdings" pitchFamily="2" charset="2"/>
              <a:buChar char="§"/>
              <a:defRPr sz="2000">
                <a:solidFill>
                  <a:schemeClr val="tx1"/>
                </a:solidFill>
                <a:latin typeface="Arial" charset="0"/>
              </a:defRPr>
            </a:lvl1pPr>
            <a:lvl2pPr marL="742950" indent="-285750" defTabSz="457200" eaLnBrk="0" hangingPunct="0">
              <a:spcBef>
                <a:spcPct val="20000"/>
              </a:spcBef>
              <a:buClr>
                <a:schemeClr val="tx2"/>
              </a:buClr>
              <a:buFont typeface="Wingdings" pitchFamily="2" charset="2"/>
              <a:buChar char="§"/>
              <a:defRPr>
                <a:solidFill>
                  <a:schemeClr val="tx1"/>
                </a:solidFill>
                <a:latin typeface="Arial" charset="0"/>
              </a:defRPr>
            </a:lvl2pPr>
            <a:lvl3pPr marL="1143000" indent="-228600" defTabSz="457200" eaLnBrk="0" hangingPunct="0">
              <a:spcBef>
                <a:spcPct val="20000"/>
              </a:spcBef>
              <a:buClr>
                <a:schemeClr val="tx2"/>
              </a:buClr>
              <a:buFont typeface="Wingdings" pitchFamily="2" charset="2"/>
              <a:buChar char="§"/>
              <a:defRPr sz="1600">
                <a:solidFill>
                  <a:schemeClr val="tx1"/>
                </a:solidFill>
                <a:latin typeface="Arial" charset="0"/>
              </a:defRPr>
            </a:lvl3pPr>
            <a:lvl4pPr marL="1600200" indent="-228600" defTabSz="457200" eaLnBrk="0" hangingPunct="0">
              <a:spcBef>
                <a:spcPct val="20000"/>
              </a:spcBef>
              <a:buClr>
                <a:schemeClr val="tx2"/>
              </a:buClr>
              <a:buFont typeface="Wingdings" pitchFamily="2" charset="2"/>
              <a:buChar char="§"/>
              <a:defRPr sz="1400">
                <a:solidFill>
                  <a:schemeClr val="tx1"/>
                </a:solidFill>
                <a:latin typeface="Arial" charset="0"/>
              </a:defRPr>
            </a:lvl4pPr>
            <a:lvl5pPr marL="2057400" indent="-228600" defTabSz="457200" eaLnBrk="0" hangingPunct="0">
              <a:spcBef>
                <a:spcPct val="20000"/>
              </a:spcBef>
              <a:buClr>
                <a:schemeClr val="tx2"/>
              </a:buClr>
              <a:buFont typeface="Wingdings" pitchFamily="2" charset="2"/>
              <a:buChar char="§"/>
              <a:defRPr sz="1400">
                <a:solidFill>
                  <a:schemeClr val="tx1"/>
                </a:solidFill>
                <a:latin typeface="Arial" charset="0"/>
              </a:defRPr>
            </a:lvl5pPr>
            <a:lvl6pPr marL="2514600" indent="-228600" defTabSz="4572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6pPr>
            <a:lvl7pPr marL="2971800" indent="-228600" defTabSz="4572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7pPr>
            <a:lvl8pPr marL="3429000" indent="-228600" defTabSz="4572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8pPr>
            <a:lvl9pPr marL="3886200" indent="-228600" defTabSz="457200" eaLnBrk="0" fontAlgn="base" hangingPunct="0">
              <a:spcBef>
                <a:spcPct val="20000"/>
              </a:spcBef>
              <a:spcAft>
                <a:spcPct val="0"/>
              </a:spcAft>
              <a:buClr>
                <a:schemeClr val="tx2"/>
              </a:buClr>
              <a:buFont typeface="Wingdings" pitchFamily="2" charset="2"/>
              <a:buChar char="§"/>
              <a:defRPr sz="1400">
                <a:solidFill>
                  <a:schemeClr val="tx1"/>
                </a:solidFill>
                <a:latin typeface="Arial" charset="0"/>
              </a:defRPr>
            </a:lvl9pPr>
          </a:lstStyle>
          <a:p>
            <a:pPr eaLnBrk="1" hangingPunct="1">
              <a:spcBef>
                <a:spcPct val="0"/>
              </a:spcBef>
              <a:buClrTx/>
              <a:buFontTx/>
              <a:buNone/>
            </a:pPr>
            <a:fld id="{3E129803-3EDA-4D30-8520-55AB9549EF1F}" type="slidenum">
              <a:rPr lang="en-US" altLang="en-US" sz="1800">
                <a:solidFill>
                  <a:srgbClr val="000000"/>
                </a:solidFill>
              </a:rPr>
              <a:pPr eaLnBrk="1" hangingPunct="1">
                <a:spcBef>
                  <a:spcPct val="0"/>
                </a:spcBef>
                <a:buClrTx/>
                <a:buFontTx/>
                <a:buNone/>
              </a:pPr>
              <a:t>32</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idx="1"/>
          </p:nvPr>
        </p:nvSpPr>
        <p:spPr>
          <a:xfrm>
            <a:off x="533400" y="2133600"/>
            <a:ext cx="8001000" cy="2209800"/>
          </a:xfrm>
        </p:spPr>
        <p:txBody>
          <a:bodyPr/>
          <a:lstStyle/>
          <a:p>
            <a:pPr algn="ctr" eaLnBrk="1" hangingPunct="1">
              <a:buFontTx/>
              <a:buNone/>
            </a:pPr>
            <a:endParaRPr lang="en-US" altLang="en-US" sz="3600" b="1" smtClean="0">
              <a:solidFill>
                <a:schemeClr val="tx2"/>
              </a:solidFill>
              <a:latin typeface="Arial" charset="0"/>
            </a:endParaRPr>
          </a:p>
          <a:p>
            <a:pPr algn="ctr" eaLnBrk="1" hangingPunct="1">
              <a:buFontTx/>
              <a:buNone/>
            </a:pPr>
            <a:r>
              <a:rPr lang="en-US" altLang="en-US" sz="3600" b="1" smtClean="0">
                <a:solidFill>
                  <a:schemeClr val="tx2"/>
                </a:solidFill>
                <a:latin typeface="Arial" charset="0"/>
              </a:rPr>
              <a:t>BUSINESS  PROGRAMS</a:t>
            </a:r>
          </a:p>
          <a:p>
            <a:pPr algn="ctr" eaLnBrk="1" hangingPunct="1">
              <a:buFontTx/>
              <a:buNone/>
            </a:pPr>
            <a:r>
              <a:rPr lang="en-US" altLang="en-US" sz="800" b="1" smtClean="0">
                <a:solidFill>
                  <a:schemeClr val="tx2"/>
                </a:solidFill>
                <a:latin typeface="Arial" charset="0"/>
              </a:rPr>
              <a:t> </a:t>
            </a:r>
          </a:p>
        </p:txBody>
      </p:sp>
      <p:sp>
        <p:nvSpPr>
          <p:cNvPr id="2" name="Slide Number Placeholder 1"/>
          <p:cNvSpPr>
            <a:spLocks noGrp="1"/>
          </p:cNvSpPr>
          <p:nvPr>
            <p:ph type="sldNum" sz="quarter" idx="12"/>
          </p:nvPr>
        </p:nvSpPr>
        <p:spPr/>
        <p:txBody>
          <a:bodyPr/>
          <a:lstStyle/>
          <a:p>
            <a:pPr>
              <a:defRPr/>
            </a:pPr>
            <a:fld id="{BF21A4E0-AA88-4707-989E-B66B84098A3F}"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idx="1"/>
          </p:nvPr>
        </p:nvSpPr>
        <p:spPr>
          <a:xfrm>
            <a:off x="457200" y="1905000"/>
            <a:ext cx="8153400" cy="4191000"/>
          </a:xfrm>
        </p:spPr>
        <p:txBody>
          <a:bodyPr/>
          <a:lstStyle/>
          <a:p>
            <a:pPr marL="0" indent="0" eaLnBrk="1" hangingPunct="1">
              <a:spcBef>
                <a:spcPts val="0"/>
              </a:spcBef>
              <a:spcAft>
                <a:spcPts val="1200"/>
              </a:spcAft>
              <a:buFont typeface="Wingdings 2" pitchFamily="18" charset="2"/>
              <a:buNone/>
              <a:defRPr/>
            </a:pPr>
            <a:r>
              <a:rPr lang="en-US" altLang="en-US" sz="2000" dirty="0" smtClean="0">
                <a:latin typeface="Arial" pitchFamily="34" charset="0"/>
              </a:rPr>
              <a:t>LAWA encourages the participation and inclusion of diverse, small and disadvantaged businesses in our contracts and uses the following programs to procure goods, equipment and services:</a:t>
            </a:r>
          </a:p>
          <a:p>
            <a:pPr eaLnBrk="1" hangingPunct="1">
              <a:spcBef>
                <a:spcPts val="0"/>
              </a:spcBef>
              <a:spcAft>
                <a:spcPts val="1200"/>
              </a:spcAft>
              <a:defRPr/>
            </a:pPr>
            <a:r>
              <a:rPr lang="en-US" altLang="en-US" sz="2000" dirty="0" smtClean="0">
                <a:latin typeface="Arial" pitchFamily="34" charset="0"/>
              </a:rPr>
              <a:t>Small and Local Business (SLB)</a:t>
            </a:r>
          </a:p>
          <a:p>
            <a:pPr eaLnBrk="1" hangingPunct="1">
              <a:spcBef>
                <a:spcPts val="0"/>
              </a:spcBef>
              <a:spcAft>
                <a:spcPts val="1200"/>
              </a:spcAft>
              <a:defRPr/>
            </a:pPr>
            <a:r>
              <a:rPr lang="en-US" altLang="en-US" sz="2000" dirty="0" smtClean="0">
                <a:latin typeface="Arial" pitchFamily="34" charset="0"/>
              </a:rPr>
              <a:t>Local Business Preference Program (LBPP)</a:t>
            </a:r>
          </a:p>
          <a:p>
            <a:pPr eaLnBrk="1" hangingPunct="1">
              <a:spcBef>
                <a:spcPts val="0"/>
              </a:spcBef>
              <a:spcAft>
                <a:spcPts val="1200"/>
              </a:spcAft>
              <a:defRPr/>
            </a:pPr>
            <a:r>
              <a:rPr lang="en-US" altLang="en-US" sz="2000" dirty="0" smtClean="0">
                <a:latin typeface="Arial" pitchFamily="34" charset="0"/>
              </a:rPr>
              <a:t>Local Small Business Enterprise (LSBE)</a:t>
            </a:r>
          </a:p>
          <a:p>
            <a:pPr eaLnBrk="1" hangingPunct="1">
              <a:spcBef>
                <a:spcPts val="0"/>
              </a:spcBef>
              <a:spcAft>
                <a:spcPts val="1200"/>
              </a:spcAft>
              <a:defRPr/>
            </a:pPr>
            <a:r>
              <a:rPr lang="en-US" altLang="en-US" sz="2000" dirty="0" smtClean="0">
                <a:latin typeface="Arial" pitchFamily="34" charset="0"/>
              </a:rPr>
              <a:t>Small Business Enterprise (SBE)</a:t>
            </a:r>
          </a:p>
          <a:p>
            <a:pPr eaLnBrk="1" hangingPunct="1">
              <a:spcBef>
                <a:spcPts val="0"/>
              </a:spcBef>
              <a:spcAft>
                <a:spcPts val="1200"/>
              </a:spcAft>
              <a:defRPr/>
            </a:pPr>
            <a:r>
              <a:rPr lang="en-US" altLang="en-US" sz="2000" dirty="0" smtClean="0">
                <a:latin typeface="Arial" pitchFamily="34" charset="0"/>
              </a:rPr>
              <a:t>Disadvantaged Business Enterprise (DBE)</a:t>
            </a:r>
          </a:p>
          <a:p>
            <a:pPr eaLnBrk="1" hangingPunct="1">
              <a:spcBef>
                <a:spcPts val="0"/>
              </a:spcBef>
              <a:spcAft>
                <a:spcPts val="1200"/>
              </a:spcAft>
              <a:defRPr/>
            </a:pPr>
            <a:r>
              <a:rPr lang="en-US" altLang="en-US" sz="2000" dirty="0" smtClean="0">
                <a:latin typeface="Arial" pitchFamily="34" charset="0"/>
              </a:rPr>
              <a:t>Airport Concessions Disadvantaged Business Enterprise (ACDBE)</a:t>
            </a:r>
          </a:p>
          <a:p>
            <a:pPr eaLnBrk="1" hangingPunct="1">
              <a:spcBef>
                <a:spcPts val="0"/>
              </a:spcBef>
              <a:spcAft>
                <a:spcPts val="1200"/>
              </a:spcAft>
              <a:defRPr/>
            </a:pPr>
            <a:r>
              <a:rPr lang="en-US" altLang="en-US" sz="2000" dirty="0" smtClean="0">
                <a:latin typeface="Arial" pitchFamily="34" charset="0"/>
              </a:rPr>
              <a:t>Disabled Veterans Business Enterprise (DVBE).</a:t>
            </a:r>
          </a:p>
          <a:p>
            <a:pPr algn="ctr" eaLnBrk="1" hangingPunct="1">
              <a:buFontTx/>
              <a:buNone/>
              <a:defRPr/>
            </a:pPr>
            <a:endParaRPr lang="en-US" altLang="en-US" sz="2000" dirty="0" smtClean="0">
              <a:latin typeface="Arial" pitchFamily="34" charset="0"/>
            </a:endParaRPr>
          </a:p>
        </p:txBody>
      </p:sp>
      <p:sp>
        <p:nvSpPr>
          <p:cNvPr id="67587" name="Rectangle 2"/>
          <p:cNvSpPr>
            <a:spLocks noGrp="1" noChangeArrowheads="1"/>
          </p:cNvSpPr>
          <p:nvPr>
            <p:ph type="title"/>
          </p:nvPr>
        </p:nvSpPr>
        <p:spPr>
          <a:xfrm>
            <a:off x="304800" y="990600"/>
            <a:ext cx="8356600" cy="639763"/>
          </a:xfrm>
        </p:spPr>
        <p:txBody>
          <a:bodyPr/>
          <a:lstStyle/>
          <a:p>
            <a:pPr eaLnBrk="1" hangingPunct="1"/>
            <a:r>
              <a:rPr lang="en-US" altLang="en-US" sz="3200" b="1" i="1" smtClean="0"/>
              <a:t>Current Business Programs</a:t>
            </a:r>
          </a:p>
        </p:txBody>
      </p:sp>
      <p:sp>
        <p:nvSpPr>
          <p:cNvPr id="2" name="Slide Number Placeholder 1"/>
          <p:cNvSpPr>
            <a:spLocks noGrp="1"/>
          </p:cNvSpPr>
          <p:nvPr>
            <p:ph type="sldNum" sz="quarter" idx="12"/>
          </p:nvPr>
        </p:nvSpPr>
        <p:spPr/>
        <p:txBody>
          <a:bodyPr/>
          <a:lstStyle/>
          <a:p>
            <a:pPr>
              <a:defRPr/>
            </a:pPr>
            <a:fld id="{ED1C5616-B403-4B17-9390-AE1C85621A28}"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704850"/>
            <a:ext cx="8229600" cy="819150"/>
          </a:xfrm>
        </p:spPr>
        <p:txBody>
          <a:bodyPr/>
          <a:lstStyle/>
          <a:p>
            <a:r>
              <a:rPr lang="en-US" altLang="en-US" sz="3200" b="1" i="1" smtClean="0">
                <a:cs typeface="Arial" charset="0"/>
              </a:rPr>
              <a:t>Small and Local Business Program (SLB)</a:t>
            </a:r>
          </a:p>
        </p:txBody>
      </p:sp>
      <p:sp>
        <p:nvSpPr>
          <p:cNvPr id="4" name="Rectangle 3"/>
          <p:cNvSpPr txBox="1">
            <a:spLocks noChangeArrowheads="1"/>
          </p:cNvSpPr>
          <p:nvPr/>
        </p:nvSpPr>
        <p:spPr bwMode="auto">
          <a:xfrm>
            <a:off x="381000" y="2133600"/>
            <a:ext cx="8305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4763" lvl="1" indent="0">
              <a:lnSpc>
                <a:spcPct val="90000"/>
              </a:lnSpc>
              <a:buClr>
                <a:srgbClr val="04617B"/>
              </a:buClr>
              <a:buFont typeface="Wingdings 2" pitchFamily="18" charset="2"/>
              <a:buNone/>
              <a:defRPr/>
            </a:pPr>
            <a:r>
              <a:rPr lang="en-US" altLang="en-US" sz="2000" dirty="0" smtClean="0">
                <a:solidFill>
                  <a:prstClr val="black"/>
                </a:solidFill>
                <a:latin typeface="Arial" pitchFamily="34" charset="0"/>
                <a:cs typeface="Arial" pitchFamily="34" charset="0"/>
              </a:rPr>
              <a:t>Used for bids under $100,000 in value.</a:t>
            </a:r>
          </a:p>
          <a:p>
            <a:pPr marL="4763" lvl="1" indent="0">
              <a:lnSpc>
                <a:spcPct val="90000"/>
              </a:lnSpc>
              <a:buClr>
                <a:srgbClr val="04617B"/>
              </a:buClr>
              <a:buFont typeface="Wingdings 2" pitchFamily="18" charset="2"/>
              <a:buNone/>
              <a:defRPr/>
            </a:pPr>
            <a:endParaRPr lang="en-US" altLang="en-US" sz="1600" dirty="0" smtClean="0">
              <a:solidFill>
                <a:prstClr val="black"/>
              </a:solidFill>
              <a:latin typeface="Arial" pitchFamily="34" charset="0"/>
              <a:cs typeface="Arial" pitchFamily="34" charset="0"/>
            </a:endParaRPr>
          </a:p>
          <a:p>
            <a:pPr marL="4763" lvl="1" indent="0">
              <a:lnSpc>
                <a:spcPct val="90000"/>
              </a:lnSpc>
              <a:buClr>
                <a:srgbClr val="04617B"/>
              </a:buClr>
              <a:buFont typeface="Wingdings 2" pitchFamily="18" charset="2"/>
              <a:buNone/>
              <a:defRPr/>
            </a:pPr>
            <a:r>
              <a:rPr lang="en-US" altLang="en-US" sz="2000" b="1" dirty="0" smtClean="0">
                <a:solidFill>
                  <a:srgbClr val="04617B"/>
                </a:solidFill>
                <a:latin typeface="Arial" pitchFamily="34" charset="0"/>
                <a:cs typeface="Arial" pitchFamily="34" charset="0"/>
              </a:rPr>
              <a:t>Requirements:</a:t>
            </a:r>
          </a:p>
          <a:p>
            <a:pPr lvl="1">
              <a:lnSpc>
                <a:spcPct val="90000"/>
              </a:lnSpc>
              <a:buClr>
                <a:srgbClr val="04617B"/>
              </a:buClr>
              <a:buFontTx/>
              <a:buChar char="•"/>
              <a:defRPr/>
            </a:pPr>
            <a:r>
              <a:rPr lang="en-US" altLang="en-US" sz="2000" dirty="0" smtClean="0">
                <a:solidFill>
                  <a:prstClr val="black"/>
                </a:solidFill>
                <a:latin typeface="Arial" pitchFamily="34" charset="0"/>
                <a:cs typeface="Arial" pitchFamily="34" charset="0"/>
              </a:rPr>
              <a:t>Principal office located in the County of Los Angeles</a:t>
            </a:r>
          </a:p>
          <a:p>
            <a:pPr lvl="1">
              <a:lnSpc>
                <a:spcPct val="90000"/>
              </a:lnSpc>
              <a:buClr>
                <a:srgbClr val="04617B"/>
              </a:buClr>
              <a:buFontTx/>
              <a:buChar char="•"/>
              <a:defRPr/>
            </a:pPr>
            <a:r>
              <a:rPr lang="en-US" altLang="en-US" sz="2000" dirty="0" smtClean="0">
                <a:solidFill>
                  <a:prstClr val="black"/>
                </a:solidFill>
                <a:latin typeface="Arial" pitchFamily="34" charset="0"/>
                <a:cs typeface="Arial" pitchFamily="34" charset="0"/>
              </a:rPr>
              <a:t>Gross receipts (including affiliates) for the previous fiscal year must be less than $3 million</a:t>
            </a:r>
          </a:p>
          <a:p>
            <a:pPr lvl="1">
              <a:lnSpc>
                <a:spcPct val="90000"/>
              </a:lnSpc>
              <a:buClr>
                <a:srgbClr val="04617B"/>
              </a:buClr>
              <a:buFontTx/>
              <a:buChar char="•"/>
              <a:defRPr/>
            </a:pPr>
            <a:r>
              <a:rPr lang="en-US" altLang="en-US" sz="2000" dirty="0" smtClean="0">
                <a:solidFill>
                  <a:prstClr val="black"/>
                </a:solidFill>
                <a:latin typeface="Arial" pitchFamily="34" charset="0"/>
                <a:cs typeface="Arial" pitchFamily="34" charset="0"/>
              </a:rPr>
              <a:t>Valid City of Los Angeles Business Tax Registration Certificate</a:t>
            </a:r>
          </a:p>
          <a:p>
            <a:pPr lvl="1">
              <a:lnSpc>
                <a:spcPct val="90000"/>
              </a:lnSpc>
              <a:buClr>
                <a:srgbClr val="04617B"/>
              </a:buClr>
              <a:buFontTx/>
              <a:buChar char="•"/>
              <a:defRPr/>
            </a:pPr>
            <a:r>
              <a:rPr lang="en-US" altLang="en-US" sz="2000" dirty="0" smtClean="0">
                <a:solidFill>
                  <a:prstClr val="black"/>
                </a:solidFill>
                <a:latin typeface="Arial" pitchFamily="34" charset="0"/>
                <a:cs typeface="Arial" pitchFamily="34" charset="0"/>
              </a:rPr>
              <a:t>Certified SLB responsible bidders given a 10% deduction on their bid amount to determine the lowest bidder (bidder is paid their full amount).</a:t>
            </a:r>
          </a:p>
          <a:p>
            <a:pPr marL="609600" indent="-609600">
              <a:lnSpc>
                <a:spcPct val="90000"/>
              </a:lnSpc>
              <a:buFontTx/>
              <a:buNone/>
              <a:defRPr/>
            </a:pPr>
            <a:endParaRPr lang="en-US" altLang="en-US" sz="1600" u="sng" dirty="0" smtClean="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8B5B43A4-45C9-45DE-9747-A5980DBEBDD5}"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533400" y="762000"/>
            <a:ext cx="8001000" cy="609600"/>
          </a:xfrm>
        </p:spPr>
        <p:txBody>
          <a:bodyPr/>
          <a:lstStyle/>
          <a:p>
            <a:r>
              <a:rPr lang="en-US" altLang="en-US" sz="3200" b="1" i="1" smtClean="0">
                <a:cs typeface="Arial" charset="0"/>
              </a:rPr>
              <a:t>Local Business Preference Program (LBPP)</a:t>
            </a:r>
          </a:p>
        </p:txBody>
      </p:sp>
      <p:sp>
        <p:nvSpPr>
          <p:cNvPr id="22531" name="Content Placeholder 2"/>
          <p:cNvSpPr>
            <a:spLocks noGrp="1"/>
          </p:cNvSpPr>
          <p:nvPr>
            <p:ph idx="1"/>
          </p:nvPr>
        </p:nvSpPr>
        <p:spPr>
          <a:xfrm>
            <a:off x="457200" y="1524000"/>
            <a:ext cx="8534400" cy="4876800"/>
          </a:xfrm>
        </p:spPr>
        <p:txBody>
          <a:bodyPr/>
          <a:lstStyle/>
          <a:p>
            <a:pPr marL="0" indent="0">
              <a:spcBef>
                <a:spcPts val="0"/>
              </a:spcBef>
              <a:spcAft>
                <a:spcPts val="600"/>
              </a:spcAft>
              <a:buFont typeface="Wingdings 2" pitchFamily="18" charset="2"/>
              <a:buNone/>
              <a:defRPr/>
            </a:pPr>
            <a:r>
              <a:rPr lang="en-US" sz="2000" dirty="0" smtClean="0">
                <a:latin typeface="Arial" charset="0"/>
                <a:cs typeface="Arial" charset="0"/>
              </a:rPr>
              <a:t>Procurement of Goods, Equipment, and Services, including Construction, valued in excess of $150,000.</a:t>
            </a:r>
          </a:p>
          <a:p>
            <a:pPr>
              <a:spcBef>
                <a:spcPts val="0"/>
              </a:spcBef>
              <a:spcAft>
                <a:spcPts val="600"/>
              </a:spcAft>
              <a:defRPr/>
            </a:pPr>
            <a:r>
              <a:rPr lang="en-US" sz="2000" dirty="0" smtClean="0">
                <a:latin typeface="Arial" charset="0"/>
                <a:cs typeface="Arial" charset="0"/>
              </a:rPr>
              <a:t>8% preference applied to bids and proposals of Local Business Enterprise (LBE) certified companies </a:t>
            </a:r>
            <a:r>
              <a:rPr lang="en-US" sz="2000" b="1" i="1" u="sng" dirty="0" smtClean="0">
                <a:latin typeface="Arial" charset="0"/>
                <a:cs typeface="Arial" charset="0"/>
              </a:rPr>
              <a:t>or</a:t>
            </a:r>
            <a:r>
              <a:rPr lang="en-US" sz="2000" dirty="0" smtClean="0">
                <a:latin typeface="Arial" charset="0"/>
                <a:cs typeface="Arial" charset="0"/>
              </a:rPr>
              <a:t> a preference of up to 5% applied for LBE certified Subcontractor(s) that perform work under the contract</a:t>
            </a:r>
          </a:p>
          <a:p>
            <a:pPr lvl="1">
              <a:spcBef>
                <a:spcPts val="0"/>
              </a:spcBef>
              <a:spcAft>
                <a:spcPts val="600"/>
              </a:spcAft>
              <a:defRPr/>
            </a:pPr>
            <a:r>
              <a:rPr lang="en-US" sz="2000" dirty="0" smtClean="0">
                <a:latin typeface="Arial" charset="0"/>
                <a:cs typeface="Arial" charset="0"/>
              </a:rPr>
              <a:t>1% preference, up to a maximum of 5%, applied to the quoted bid price or proposal score for every 10% of the proposed work provided to LBE Subcontractor(s)</a:t>
            </a:r>
          </a:p>
          <a:p>
            <a:pPr eaLnBrk="1" hangingPunct="1">
              <a:spcBef>
                <a:spcPts val="0"/>
              </a:spcBef>
              <a:spcAft>
                <a:spcPts val="600"/>
              </a:spcAft>
              <a:defRPr/>
            </a:pPr>
            <a:r>
              <a:rPr lang="en-US" sz="2000" dirty="0" smtClean="0">
                <a:latin typeface="Arial" pitchFamily="34" charset="0"/>
                <a:cs typeface="Arial" pitchFamily="34" charset="0"/>
              </a:rPr>
              <a:t>The </a:t>
            </a:r>
            <a:r>
              <a:rPr lang="en-US" sz="2000" dirty="0">
                <a:latin typeface="Arial" pitchFamily="34" charset="0"/>
                <a:cs typeface="Arial" pitchFamily="34" charset="0"/>
              </a:rPr>
              <a:t>maximum bid preference shall not exceed $1 million for any bid</a:t>
            </a:r>
          </a:p>
          <a:p>
            <a:pPr eaLnBrk="1" hangingPunct="1">
              <a:spcBef>
                <a:spcPts val="0"/>
              </a:spcBef>
              <a:spcAft>
                <a:spcPts val="600"/>
              </a:spcAft>
              <a:defRPr/>
            </a:pPr>
            <a:r>
              <a:rPr lang="en-US" sz="2000" dirty="0" smtClean="0">
                <a:latin typeface="Arial" pitchFamily="34" charset="0"/>
                <a:cs typeface="Arial" pitchFamily="34" charset="0"/>
              </a:rPr>
              <a:t>LBPP </a:t>
            </a:r>
            <a:r>
              <a:rPr lang="en-US" sz="2000" dirty="0">
                <a:latin typeface="Arial" pitchFamily="34" charset="0"/>
                <a:cs typeface="Arial" pitchFamily="34" charset="0"/>
              </a:rPr>
              <a:t>does not apply to contracts that involve the expenditure of funds that are not entirely within LAWA’s </a:t>
            </a:r>
            <a:r>
              <a:rPr lang="en-US" sz="2000" dirty="0" smtClean="0">
                <a:latin typeface="Arial" pitchFamily="34" charset="0"/>
                <a:cs typeface="Arial" pitchFamily="34" charset="0"/>
              </a:rPr>
              <a:t>control (i.e. grants, federal funds).</a:t>
            </a:r>
          </a:p>
          <a:p>
            <a:pPr marL="0" indent="0">
              <a:spcBef>
                <a:spcPts val="0"/>
              </a:spcBef>
              <a:spcAft>
                <a:spcPts val="1200"/>
              </a:spcAft>
              <a:buFont typeface="Wingdings 2" pitchFamily="18" charset="2"/>
              <a:buNone/>
              <a:defRPr/>
            </a:pPr>
            <a:r>
              <a:rPr lang="en-US" sz="1800" dirty="0" smtClean="0">
                <a:latin typeface="Arial" charset="0"/>
                <a:cs typeface="Arial" charset="0"/>
              </a:rPr>
              <a:t> </a:t>
            </a:r>
            <a:endParaRPr lang="en-US" sz="1800"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3A641D0C-E84B-4C6C-A9EE-85DB0940B77C}"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152400" y="762000"/>
            <a:ext cx="8839200" cy="1143000"/>
          </a:xfrm>
        </p:spPr>
        <p:txBody>
          <a:bodyPr/>
          <a:lstStyle/>
          <a:p>
            <a:r>
              <a:rPr lang="en-US" altLang="en-US" sz="3200" b="1" i="1" smtClean="0">
                <a:ea typeface="MS PGothic" pitchFamily="34" charset="-128"/>
                <a:cs typeface="Arial" charset="0"/>
              </a:rPr>
              <a:t>Local Business Enterprise / Local Small Business Enterprise </a:t>
            </a:r>
          </a:p>
        </p:txBody>
      </p:sp>
      <p:sp>
        <p:nvSpPr>
          <p:cNvPr id="70659" name="Content Placeholder 2"/>
          <p:cNvSpPr>
            <a:spLocks noGrp="1"/>
          </p:cNvSpPr>
          <p:nvPr>
            <p:ph idx="1"/>
          </p:nvPr>
        </p:nvSpPr>
        <p:spPr>
          <a:xfrm>
            <a:off x="228600" y="2133600"/>
            <a:ext cx="8642350" cy="3581400"/>
          </a:xfrm>
        </p:spPr>
        <p:txBody>
          <a:bodyPr/>
          <a:lstStyle/>
          <a:p>
            <a:pPr>
              <a:spcBef>
                <a:spcPct val="0"/>
              </a:spcBef>
              <a:spcAft>
                <a:spcPts val="1200"/>
              </a:spcAft>
            </a:pPr>
            <a:r>
              <a:rPr lang="en-US" altLang="en-US" sz="2800" smtClean="0">
                <a:latin typeface="Arial" charset="0"/>
                <a:ea typeface="MS PGothic" pitchFamily="34" charset="-128"/>
                <a:cs typeface="Arial" charset="0"/>
              </a:rPr>
              <a:t>Ordinance approved November 2016</a:t>
            </a:r>
          </a:p>
          <a:p>
            <a:pPr>
              <a:spcBef>
                <a:spcPct val="0"/>
              </a:spcBef>
              <a:spcAft>
                <a:spcPts val="1200"/>
              </a:spcAft>
            </a:pPr>
            <a:r>
              <a:rPr lang="en-US" altLang="en-US" sz="2800" smtClean="0">
                <a:latin typeface="Arial" charset="0"/>
                <a:ea typeface="MS PGothic" pitchFamily="34" charset="-128"/>
                <a:cs typeface="Arial" charset="0"/>
              </a:rPr>
              <a:t>Applies to BOAC awarded contracts for procurement of goods, equipment and services, including design and construction, valued in excess of $150,000</a:t>
            </a:r>
          </a:p>
          <a:p>
            <a:pPr>
              <a:spcBef>
                <a:spcPct val="0"/>
              </a:spcBef>
              <a:spcAft>
                <a:spcPts val="1200"/>
              </a:spcAft>
            </a:pPr>
            <a:r>
              <a:rPr lang="en-US" altLang="en-US" sz="2800" smtClean="0">
                <a:latin typeface="Arial" charset="0"/>
                <a:ea typeface="MS PGothic" pitchFamily="34" charset="-128"/>
                <a:cs typeface="Arial" charset="0"/>
              </a:rPr>
              <a:t>Designed as a Subcontracting Program.</a:t>
            </a:r>
          </a:p>
        </p:txBody>
      </p:sp>
      <p:sp>
        <p:nvSpPr>
          <p:cNvPr id="24579"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4725D1EB-4EC2-4CC2-9D67-C5DA377BE837}" type="slidenum">
              <a:rPr lang="en-US" sz="1200">
                <a:solidFill>
                  <a:srgbClr val="045C75"/>
                </a:solidFill>
              </a:rPr>
              <a:pPr eaLnBrk="1" hangingPunct="1">
                <a:defRPr/>
              </a:pPr>
              <a:t>37</a:t>
            </a:fld>
            <a:endParaRPr lang="en-US" sz="1200">
              <a:solidFill>
                <a:srgbClr val="045C75"/>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381000" y="685800"/>
            <a:ext cx="8229600" cy="685800"/>
          </a:xfrm>
        </p:spPr>
        <p:txBody>
          <a:bodyPr/>
          <a:lstStyle/>
          <a:p>
            <a:r>
              <a:rPr lang="en-US" altLang="en-US" sz="3200" b="1" i="1" smtClean="0">
                <a:cs typeface="Arial" charset="0"/>
              </a:rPr>
              <a:t>Small Business Enterprise Program (SBE)</a:t>
            </a:r>
            <a:endParaRPr lang="en-US" altLang="en-US" sz="3200" b="1" i="1" smtClean="0"/>
          </a:p>
        </p:txBody>
      </p:sp>
      <p:sp>
        <p:nvSpPr>
          <p:cNvPr id="3" name="Content Placeholder 2"/>
          <p:cNvSpPr>
            <a:spLocks noGrp="1"/>
          </p:cNvSpPr>
          <p:nvPr>
            <p:ph idx="1"/>
          </p:nvPr>
        </p:nvSpPr>
        <p:spPr>
          <a:xfrm>
            <a:off x="457200" y="1524000"/>
            <a:ext cx="8229600" cy="4953000"/>
          </a:xfrm>
        </p:spPr>
        <p:txBody>
          <a:bodyPr/>
          <a:lstStyle/>
          <a:p>
            <a:pPr marL="0" indent="0" eaLnBrk="1" hangingPunct="1">
              <a:spcBef>
                <a:spcPts val="0"/>
              </a:spcBef>
              <a:spcAft>
                <a:spcPts val="1200"/>
              </a:spcAft>
              <a:buClr>
                <a:schemeClr val="tx2"/>
              </a:buClr>
              <a:buFont typeface="Wingdings 2" pitchFamily="18" charset="2"/>
              <a:buNone/>
              <a:defRPr/>
            </a:pPr>
            <a:r>
              <a:rPr lang="en-US" sz="2000" dirty="0" smtClean="0">
                <a:latin typeface="Arial" charset="0"/>
              </a:rPr>
              <a:t>Construction</a:t>
            </a:r>
            <a:r>
              <a:rPr lang="en-US" sz="2000" dirty="0">
                <a:latin typeface="Arial" charset="0"/>
              </a:rPr>
              <a:t>, professional and non-professional projects valued over $</a:t>
            </a:r>
            <a:r>
              <a:rPr lang="en-US" sz="2000" dirty="0" smtClean="0">
                <a:latin typeface="Arial" charset="0"/>
              </a:rPr>
              <a:t>150,000.</a:t>
            </a:r>
          </a:p>
          <a:p>
            <a:pPr marL="0" indent="0" eaLnBrk="1" hangingPunct="1">
              <a:lnSpc>
                <a:spcPct val="80000"/>
              </a:lnSpc>
              <a:buClr>
                <a:schemeClr val="tx2"/>
              </a:buClr>
              <a:buFont typeface="Wingdings 2" pitchFamily="18" charset="2"/>
              <a:buNone/>
              <a:defRPr/>
            </a:pPr>
            <a:r>
              <a:rPr lang="en-US" altLang="en-US" sz="2000" b="1" dirty="0" smtClean="0">
                <a:solidFill>
                  <a:schemeClr val="tx2"/>
                </a:solidFill>
                <a:latin typeface="Arial" pitchFamily="34" charset="0"/>
                <a:cs typeface="Arial" pitchFamily="34" charset="0"/>
              </a:rPr>
              <a:t>Requirements:</a:t>
            </a:r>
            <a:endParaRPr lang="en-US" sz="2000" dirty="0">
              <a:latin typeface="Arial" charset="0"/>
            </a:endParaRPr>
          </a:p>
          <a:p>
            <a:pPr eaLnBrk="1" hangingPunct="1">
              <a:spcBef>
                <a:spcPts val="0"/>
              </a:spcBef>
              <a:spcAft>
                <a:spcPts val="1200"/>
              </a:spcAft>
              <a:buClr>
                <a:schemeClr val="tx2"/>
              </a:buClr>
              <a:defRPr/>
            </a:pPr>
            <a:r>
              <a:rPr lang="en-US" sz="2000" dirty="0" smtClean="0">
                <a:latin typeface="Arial" charset="0"/>
              </a:rPr>
              <a:t>Firm </a:t>
            </a:r>
            <a:r>
              <a:rPr lang="en-US" sz="2000" dirty="0">
                <a:latin typeface="Arial" charset="0"/>
              </a:rPr>
              <a:t>meets small business criteria set forth by the Small Business Administration (8a) Business Development Program or State DGS Small Business Program, whichever is higher</a:t>
            </a:r>
          </a:p>
          <a:p>
            <a:pPr eaLnBrk="1" hangingPunct="1">
              <a:spcBef>
                <a:spcPts val="0"/>
              </a:spcBef>
              <a:spcAft>
                <a:spcPts val="1200"/>
              </a:spcAft>
              <a:buClr>
                <a:schemeClr val="tx2"/>
              </a:buClr>
              <a:defRPr/>
            </a:pPr>
            <a:r>
              <a:rPr lang="en-US" sz="2000" dirty="0" smtClean="0">
                <a:latin typeface="Arial" charset="0"/>
              </a:rPr>
              <a:t>Firm </a:t>
            </a:r>
            <a:r>
              <a:rPr lang="en-US" sz="2000" dirty="0">
                <a:latin typeface="Arial" charset="0"/>
              </a:rPr>
              <a:t>independently owned and operated</a:t>
            </a:r>
          </a:p>
          <a:p>
            <a:pPr eaLnBrk="1" hangingPunct="1">
              <a:spcBef>
                <a:spcPts val="0"/>
              </a:spcBef>
              <a:spcAft>
                <a:spcPts val="1200"/>
              </a:spcAft>
              <a:buClr>
                <a:schemeClr val="tx2"/>
              </a:buClr>
              <a:defRPr/>
            </a:pPr>
            <a:r>
              <a:rPr lang="en-US" sz="2000" dirty="0" smtClean="0">
                <a:latin typeface="Arial" charset="0"/>
              </a:rPr>
              <a:t>Mandatory goal established by LAWA on project by project basis (</a:t>
            </a:r>
            <a:r>
              <a:rPr lang="en-US" sz="2000" b="1" dirty="0">
                <a:solidFill>
                  <a:srgbClr val="FF0000"/>
                </a:solidFill>
                <a:latin typeface="Arial" charset="0"/>
              </a:rPr>
              <a:t>penalty for failure to meet the goal</a:t>
            </a:r>
            <a:r>
              <a:rPr lang="en-US" sz="2000" dirty="0">
                <a:latin typeface="Arial" charset="0"/>
              </a:rPr>
              <a:t>)</a:t>
            </a:r>
            <a:endParaRPr lang="en-US" sz="2000" dirty="0" smtClean="0">
              <a:latin typeface="Arial" charset="0"/>
            </a:endParaRPr>
          </a:p>
          <a:p>
            <a:pPr marL="0" indent="0" eaLnBrk="1" hangingPunct="1">
              <a:lnSpc>
                <a:spcPct val="80000"/>
              </a:lnSpc>
              <a:buClr>
                <a:schemeClr val="tx2"/>
              </a:buClr>
              <a:buFont typeface="Wingdings 2" pitchFamily="18" charset="2"/>
              <a:buNone/>
              <a:defRPr/>
            </a:pPr>
            <a:endParaRPr lang="en-US" sz="2800" dirty="0">
              <a:latin typeface="Arial" charset="0"/>
            </a:endParaRPr>
          </a:p>
          <a:p>
            <a:pPr eaLnBrk="1" hangingPunct="1">
              <a:lnSpc>
                <a:spcPct val="80000"/>
              </a:lnSpc>
              <a:buClr>
                <a:schemeClr val="tx2"/>
              </a:buClr>
              <a:defRPr/>
            </a:pPr>
            <a:endParaRPr lang="en-US" dirty="0"/>
          </a:p>
        </p:txBody>
      </p:sp>
      <p:sp>
        <p:nvSpPr>
          <p:cNvPr id="2" name="Slide Number Placeholder 1"/>
          <p:cNvSpPr>
            <a:spLocks noGrp="1"/>
          </p:cNvSpPr>
          <p:nvPr>
            <p:ph type="sldNum" sz="quarter" idx="12"/>
          </p:nvPr>
        </p:nvSpPr>
        <p:spPr/>
        <p:txBody>
          <a:bodyPr/>
          <a:lstStyle/>
          <a:p>
            <a:pPr>
              <a:defRPr/>
            </a:pPr>
            <a:fld id="{F97F6502-298E-4453-B70F-200DB2A29E0D}"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04800" y="914400"/>
            <a:ext cx="8642350" cy="639763"/>
          </a:xfrm>
        </p:spPr>
        <p:txBody>
          <a:bodyPr/>
          <a:lstStyle/>
          <a:p>
            <a:pPr eaLnBrk="1" hangingPunct="1"/>
            <a:r>
              <a:rPr lang="en-US" altLang="en-US" sz="3200" b="1" i="1" smtClean="0"/>
              <a:t>Disadvantaged Business Enterprise Program (DBE)</a:t>
            </a:r>
          </a:p>
        </p:txBody>
      </p:sp>
      <p:sp>
        <p:nvSpPr>
          <p:cNvPr id="49155" name="Rectangle 3"/>
          <p:cNvSpPr>
            <a:spLocks noGrp="1" noChangeArrowheads="1"/>
          </p:cNvSpPr>
          <p:nvPr>
            <p:ph idx="1"/>
          </p:nvPr>
        </p:nvSpPr>
        <p:spPr>
          <a:xfrm>
            <a:off x="609600" y="2057400"/>
            <a:ext cx="8153400" cy="4343400"/>
          </a:xfrm>
        </p:spPr>
        <p:txBody>
          <a:bodyPr/>
          <a:lstStyle/>
          <a:p>
            <a:pPr marL="285750" lvl="1" indent="-285750" eaLnBrk="1" hangingPunct="1">
              <a:spcBef>
                <a:spcPts val="0"/>
              </a:spcBef>
              <a:spcAft>
                <a:spcPts val="1200"/>
              </a:spcAft>
              <a:buClr>
                <a:schemeClr val="tx2"/>
              </a:buClr>
              <a:defRPr/>
            </a:pPr>
            <a:r>
              <a:rPr lang="en-US" sz="2000" dirty="0">
                <a:latin typeface="Arial" charset="0"/>
              </a:rPr>
              <a:t>Federal Program – applies to projects using Federal </a:t>
            </a:r>
            <a:r>
              <a:rPr lang="en-US" sz="2000" dirty="0" smtClean="0">
                <a:latin typeface="Arial" charset="0"/>
              </a:rPr>
              <a:t>funds as required </a:t>
            </a:r>
            <a:r>
              <a:rPr lang="en-US" sz="2000" dirty="0">
                <a:latin typeface="Arial" charset="0"/>
              </a:rPr>
              <a:t>by Code of Federal Regulations 49, </a:t>
            </a:r>
            <a:r>
              <a:rPr lang="en-US" sz="2000" dirty="0" smtClean="0">
                <a:latin typeface="Arial" charset="0"/>
              </a:rPr>
              <a:t>Part 26 </a:t>
            </a:r>
            <a:endParaRPr lang="en-US" sz="2000" dirty="0">
              <a:latin typeface="Arial" charset="0"/>
            </a:endParaRPr>
          </a:p>
          <a:p>
            <a:pPr marL="285750" lvl="1" indent="-285750" eaLnBrk="1" hangingPunct="1">
              <a:spcBef>
                <a:spcPts val="0"/>
              </a:spcBef>
              <a:spcAft>
                <a:spcPts val="1200"/>
              </a:spcAft>
              <a:buClr>
                <a:schemeClr val="tx2"/>
              </a:buClr>
              <a:defRPr/>
            </a:pPr>
            <a:r>
              <a:rPr lang="en-US" sz="2000" dirty="0" smtClean="0">
                <a:latin typeface="Arial" charset="0"/>
              </a:rPr>
              <a:t>DBE goal is set on a project-by-project basis</a:t>
            </a:r>
          </a:p>
          <a:p>
            <a:pPr marL="285750" lvl="1" indent="-285750" eaLnBrk="1" hangingPunct="1">
              <a:spcBef>
                <a:spcPts val="0"/>
              </a:spcBef>
              <a:spcAft>
                <a:spcPts val="1200"/>
              </a:spcAft>
              <a:buClr>
                <a:schemeClr val="tx2"/>
              </a:buClr>
              <a:defRPr/>
            </a:pPr>
            <a:r>
              <a:rPr lang="en-US" sz="2000" dirty="0" smtClean="0">
                <a:latin typeface="Arial" charset="0"/>
              </a:rPr>
              <a:t>Good Faith Effort documentation is required only if DBE participation proposed is lower than LAWA’s goal for the project</a:t>
            </a:r>
          </a:p>
          <a:p>
            <a:pPr marL="0" lvl="1" indent="0" eaLnBrk="1" hangingPunct="1">
              <a:spcBef>
                <a:spcPts val="0"/>
              </a:spcBef>
              <a:spcAft>
                <a:spcPts val="1200"/>
              </a:spcAft>
              <a:buClr>
                <a:schemeClr val="tx2"/>
              </a:buClr>
              <a:buFont typeface="Wingdings 2" pitchFamily="18" charset="2"/>
              <a:buNone/>
              <a:defRPr/>
            </a:pPr>
            <a:endParaRPr lang="en-US" sz="1400" dirty="0" smtClean="0">
              <a:latin typeface="Arial" charset="0"/>
            </a:endParaRPr>
          </a:p>
        </p:txBody>
      </p:sp>
      <p:sp>
        <p:nvSpPr>
          <p:cNvPr id="2" name="Slide Number Placeholder 1"/>
          <p:cNvSpPr>
            <a:spLocks noGrp="1"/>
          </p:cNvSpPr>
          <p:nvPr>
            <p:ph type="sldNum" sz="quarter" idx="12"/>
          </p:nvPr>
        </p:nvSpPr>
        <p:spPr/>
        <p:txBody>
          <a:bodyPr/>
          <a:lstStyle/>
          <a:p>
            <a:pPr>
              <a:defRPr/>
            </a:pPr>
            <a:fld id="{B73D31F9-AD23-47BA-A7D7-13FF7834CB03}"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762000"/>
            <a:ext cx="8642350" cy="792163"/>
          </a:xfrm>
        </p:spPr>
        <p:txBody>
          <a:bodyPr/>
          <a:lstStyle/>
          <a:p>
            <a:pPr eaLnBrk="1" hangingPunct="1"/>
            <a:r>
              <a:rPr lang="en-US" altLang="en-US" sz="3200" b="1" i="1" smtClean="0"/>
              <a:t>Procurement Services Division (PSD) Mission</a:t>
            </a:r>
          </a:p>
        </p:txBody>
      </p:sp>
      <p:sp>
        <p:nvSpPr>
          <p:cNvPr id="24579" name="Rectangle 3"/>
          <p:cNvSpPr>
            <a:spLocks noGrp="1" noChangeArrowheads="1"/>
          </p:cNvSpPr>
          <p:nvPr>
            <p:ph idx="1"/>
          </p:nvPr>
        </p:nvSpPr>
        <p:spPr>
          <a:xfrm>
            <a:off x="609600" y="1981200"/>
            <a:ext cx="7681913" cy="2097088"/>
          </a:xfrm>
        </p:spPr>
        <p:txBody>
          <a:bodyPr>
            <a:noAutofit/>
          </a:bodyPr>
          <a:lstStyle/>
          <a:p>
            <a:pPr marL="274320" indent="-274320" eaLnBrk="1" fontAlgn="auto" hangingPunct="1">
              <a:spcAft>
                <a:spcPts val="0"/>
              </a:spcAft>
              <a:buClr>
                <a:schemeClr val="accent3"/>
              </a:buClr>
              <a:buFont typeface="Wingdings 2"/>
              <a:buChar char=""/>
              <a:defRPr/>
            </a:pPr>
            <a:r>
              <a:rPr lang="en-US" sz="2000" b="1" dirty="0" smtClean="0">
                <a:latin typeface="Arial" charset="0"/>
              </a:rPr>
              <a:t>To provide consistent and timely procurement and contract-related services to LAWA Divisions and the business community</a:t>
            </a:r>
          </a:p>
          <a:p>
            <a:pPr marL="0" indent="0" eaLnBrk="1" fontAlgn="auto" hangingPunct="1">
              <a:spcAft>
                <a:spcPts val="0"/>
              </a:spcAft>
              <a:buClr>
                <a:schemeClr val="accent3"/>
              </a:buClr>
              <a:buFont typeface="Wingdings 2" pitchFamily="18" charset="2"/>
              <a:buNone/>
              <a:defRPr/>
            </a:pPr>
            <a:endParaRPr lang="en-US" sz="2000" b="1" dirty="0" smtClean="0">
              <a:latin typeface="Arial" charset="0"/>
            </a:endParaRPr>
          </a:p>
          <a:p>
            <a:pPr marL="274320" indent="-274320" eaLnBrk="1" fontAlgn="auto" hangingPunct="1">
              <a:spcAft>
                <a:spcPts val="0"/>
              </a:spcAft>
              <a:buClr>
                <a:schemeClr val="accent3"/>
              </a:buClr>
              <a:buFont typeface="Wingdings 2"/>
              <a:buChar char=""/>
              <a:defRPr/>
            </a:pPr>
            <a:r>
              <a:rPr lang="en-US" sz="2000" b="1" dirty="0" smtClean="0">
                <a:latin typeface="Arial" charset="0"/>
              </a:rPr>
              <a:t>To efficiently, fairly, and effectively obtain goods and services needed to support LAWA operations</a:t>
            </a:r>
          </a:p>
          <a:p>
            <a:pPr marL="274320" indent="-274320" eaLnBrk="1" fontAlgn="auto" hangingPunct="1">
              <a:spcAft>
                <a:spcPts val="0"/>
              </a:spcAft>
              <a:buClr>
                <a:schemeClr val="accent3"/>
              </a:buClr>
              <a:buFont typeface="Wingdings 2"/>
              <a:buChar char=""/>
              <a:defRPr/>
            </a:pPr>
            <a:endParaRPr lang="en-US" sz="2000" dirty="0" smtClean="0">
              <a:latin typeface="Arial" charset="0"/>
            </a:endParaRPr>
          </a:p>
          <a:p>
            <a:pPr marL="274320" indent="-274320" eaLnBrk="1" fontAlgn="auto" hangingPunct="1">
              <a:spcAft>
                <a:spcPts val="0"/>
              </a:spcAft>
              <a:buClr>
                <a:schemeClr val="accent3"/>
              </a:buClr>
              <a:buFont typeface="Wingdings 2"/>
              <a:buChar char=""/>
              <a:defRPr/>
            </a:pPr>
            <a:r>
              <a:rPr lang="en-US" sz="2000" b="1" dirty="0" smtClean="0">
                <a:latin typeface="Arial" charset="0"/>
              </a:rPr>
              <a:t>To enforce compliance with established policies, procedures and guidelines set forth in the Los Angeles City Charter, the Los Angeles Administrative Code, BOAC Resolutions, and applicable Mayoral Directives related to the procurement process.</a:t>
            </a:r>
          </a:p>
        </p:txBody>
      </p:sp>
      <p:sp>
        <p:nvSpPr>
          <p:cNvPr id="2" name="Slide Number Placeholder 1"/>
          <p:cNvSpPr>
            <a:spLocks noGrp="1"/>
          </p:cNvSpPr>
          <p:nvPr>
            <p:ph type="sldNum" sz="quarter" idx="12"/>
          </p:nvPr>
        </p:nvSpPr>
        <p:spPr/>
        <p:txBody>
          <a:bodyPr/>
          <a:lstStyle/>
          <a:p>
            <a:pPr>
              <a:defRPr/>
            </a:pPr>
            <a:fld id="{9EB8A29B-28CA-4EF2-9CCB-36E881CE4B2A}" type="slidenum">
              <a:rPr lang="en-US" smtClean="0"/>
              <a:pPr>
                <a:defRPr/>
              </a:pPr>
              <a:t>4</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1000" fill="hold"/>
                                        <p:tgtEl>
                                          <p:spTgt spid="24578"/>
                                        </p:tgtEl>
                                        <p:attrNameLst>
                                          <p:attrName>ppt_x</p:attrName>
                                        </p:attrNameLst>
                                      </p:cBhvr>
                                      <p:tavLst>
                                        <p:tav tm="0">
                                          <p:val>
                                            <p:strVal val="#ppt_x-.2"/>
                                          </p:val>
                                        </p:tav>
                                        <p:tav tm="100000">
                                          <p:val>
                                            <p:strVal val="#ppt_x"/>
                                          </p:val>
                                        </p:tav>
                                      </p:tavLst>
                                    </p:anim>
                                    <p:anim calcmode="lin" valueType="num">
                                      <p:cBhvr>
                                        <p:cTn id="8" dur="1000" fill="hold"/>
                                        <p:tgtEl>
                                          <p:spTgt spid="2457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5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4579">
                                            <p:txEl>
                                              <p:pRg st="0" end="0"/>
                                            </p:txEl>
                                          </p:spTgt>
                                        </p:tgtEl>
                                        <p:attrNameLst>
                                          <p:attrName>style.visibility</p:attrName>
                                        </p:attrNameLst>
                                      </p:cBhvr>
                                      <p:to>
                                        <p:strVal val="visible"/>
                                      </p:to>
                                    </p:set>
                                    <p:animEffect transition="in" filter="fade">
                                      <p:cBhvr>
                                        <p:cTn id="14" dur="500"/>
                                        <p:tgtEl>
                                          <p:spTgt spid="24579">
                                            <p:txEl>
                                              <p:pRg st="0" end="0"/>
                                            </p:txEl>
                                          </p:spTgt>
                                        </p:tgtEl>
                                      </p:cBhvr>
                                    </p:animEffect>
                                    <p:anim calcmode="lin" valueType="num">
                                      <p:cBhvr>
                                        <p:cTn id="15"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457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4579">
                                            <p:txEl>
                                              <p:pRg st="2" end="2"/>
                                            </p:txEl>
                                          </p:spTgt>
                                        </p:tgtEl>
                                        <p:attrNameLst>
                                          <p:attrName>style.visibility</p:attrName>
                                        </p:attrNameLst>
                                      </p:cBhvr>
                                      <p:to>
                                        <p:strVal val="visible"/>
                                      </p:to>
                                    </p:set>
                                    <p:animEffect transition="in" filter="fade">
                                      <p:cBhvr>
                                        <p:cTn id="21" dur="500"/>
                                        <p:tgtEl>
                                          <p:spTgt spid="24579">
                                            <p:txEl>
                                              <p:pRg st="2" end="2"/>
                                            </p:txEl>
                                          </p:spTgt>
                                        </p:tgtEl>
                                      </p:cBhvr>
                                    </p:animEffect>
                                    <p:anim calcmode="lin" valueType="num">
                                      <p:cBhvr>
                                        <p:cTn id="22"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457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4579">
                                            <p:txEl>
                                              <p:pRg st="4" end="4"/>
                                            </p:txEl>
                                          </p:spTgt>
                                        </p:tgtEl>
                                        <p:attrNameLst>
                                          <p:attrName>style.visibility</p:attrName>
                                        </p:attrNameLst>
                                      </p:cBhvr>
                                      <p:to>
                                        <p:strVal val="visible"/>
                                      </p:to>
                                    </p:set>
                                    <p:animEffect transition="in" filter="fade">
                                      <p:cBhvr>
                                        <p:cTn id="28" dur="500"/>
                                        <p:tgtEl>
                                          <p:spTgt spid="24579">
                                            <p:txEl>
                                              <p:pRg st="4" end="4"/>
                                            </p:txEl>
                                          </p:spTgt>
                                        </p:tgtEl>
                                      </p:cBhvr>
                                    </p:animEffect>
                                    <p:anim calcmode="lin" valueType="num">
                                      <p:cBhvr>
                                        <p:cTn id="29"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2457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838200"/>
            <a:ext cx="8229600" cy="914400"/>
          </a:xfrm>
        </p:spPr>
        <p:txBody>
          <a:bodyPr/>
          <a:lstStyle/>
          <a:p>
            <a:r>
              <a:rPr lang="en-US" altLang="en-US" sz="3200" b="1" i="1" smtClean="0"/>
              <a:t>Airport Concessions Disadvantaged Business (ACDBE) Program</a:t>
            </a:r>
            <a:endParaRPr lang="en-US" altLang="en-US" sz="3200" i="1" smtClean="0"/>
          </a:p>
        </p:txBody>
      </p:sp>
      <p:sp>
        <p:nvSpPr>
          <p:cNvPr id="3" name="Content Placeholder 2"/>
          <p:cNvSpPr>
            <a:spLocks noGrp="1"/>
          </p:cNvSpPr>
          <p:nvPr>
            <p:ph idx="1"/>
          </p:nvPr>
        </p:nvSpPr>
        <p:spPr>
          <a:xfrm>
            <a:off x="457200" y="1981200"/>
            <a:ext cx="8382000" cy="4419600"/>
          </a:xfrm>
        </p:spPr>
        <p:txBody>
          <a:bodyPr/>
          <a:lstStyle/>
          <a:p>
            <a:pPr marL="342900" lvl="1" indent="-342900" eaLnBrk="1" hangingPunct="1">
              <a:spcBef>
                <a:spcPts val="0"/>
              </a:spcBef>
              <a:spcAft>
                <a:spcPts val="1200"/>
              </a:spcAft>
              <a:buClr>
                <a:schemeClr val="tx2"/>
              </a:buClr>
              <a:defRPr/>
            </a:pPr>
            <a:r>
              <a:rPr lang="en-US" sz="2000" dirty="0" smtClean="0">
                <a:latin typeface="Arial" charset="0"/>
              </a:rPr>
              <a:t>Required by Code of Federal Regulations 49, Part 23 for airport activities considered Concessions</a:t>
            </a:r>
          </a:p>
          <a:p>
            <a:pPr marL="342900" lvl="1" indent="-342900" eaLnBrk="1" hangingPunct="1">
              <a:spcBef>
                <a:spcPts val="0"/>
              </a:spcBef>
              <a:spcAft>
                <a:spcPts val="1200"/>
              </a:spcAft>
              <a:buClr>
                <a:schemeClr val="tx2"/>
              </a:buClr>
              <a:defRPr/>
            </a:pPr>
            <a:r>
              <a:rPr lang="en-US" sz="2000" dirty="0" smtClean="0">
                <a:latin typeface="Arial" charset="0"/>
              </a:rPr>
              <a:t>Goal is established by LAWA on a project-by-project basis</a:t>
            </a:r>
          </a:p>
          <a:p>
            <a:pPr marL="342900" lvl="1" indent="-342900" eaLnBrk="1" hangingPunct="1">
              <a:spcBef>
                <a:spcPts val="0"/>
              </a:spcBef>
              <a:spcAft>
                <a:spcPts val="1200"/>
              </a:spcAft>
              <a:buClr>
                <a:schemeClr val="tx2"/>
              </a:buClr>
              <a:defRPr/>
            </a:pPr>
            <a:r>
              <a:rPr lang="en-US" sz="2000" dirty="0" smtClean="0">
                <a:latin typeface="Arial" charset="0"/>
              </a:rPr>
              <a:t>Prime </a:t>
            </a:r>
            <a:r>
              <a:rPr lang="en-US" sz="2000" dirty="0">
                <a:latin typeface="Arial" charset="0"/>
              </a:rPr>
              <a:t>Contractor must submit documentation of their “Good Faith Effort” to obtain certified ACDBE subcontractors (75/100 points)  </a:t>
            </a:r>
          </a:p>
          <a:p>
            <a:pPr marL="709613" lvl="1" indent="-342900" eaLnBrk="1" hangingPunct="1">
              <a:spcBef>
                <a:spcPts val="0"/>
              </a:spcBef>
              <a:spcAft>
                <a:spcPts val="1200"/>
              </a:spcAft>
              <a:buClr>
                <a:schemeClr val="tx2"/>
              </a:buClr>
              <a:buFont typeface="Courier New" pitchFamily="49" charset="0"/>
              <a:buChar char="o"/>
              <a:defRPr/>
            </a:pPr>
            <a:r>
              <a:rPr lang="en-US" sz="2000" dirty="0" smtClean="0">
                <a:latin typeface="Arial" charset="0"/>
              </a:rPr>
              <a:t>No GFE documentation required when Prime Contractor is a Certified ACDBE </a:t>
            </a:r>
            <a:r>
              <a:rPr lang="en-US" sz="2000" b="1" i="1" dirty="0" smtClean="0">
                <a:latin typeface="Arial" charset="0"/>
              </a:rPr>
              <a:t>or</a:t>
            </a:r>
          </a:p>
          <a:p>
            <a:pPr marL="709613" lvl="1" indent="-342900" eaLnBrk="1" hangingPunct="1">
              <a:spcBef>
                <a:spcPts val="0"/>
              </a:spcBef>
              <a:spcAft>
                <a:spcPts val="1200"/>
              </a:spcAft>
              <a:buClr>
                <a:schemeClr val="tx2"/>
              </a:buClr>
              <a:buFont typeface="Courier New" pitchFamily="49" charset="0"/>
              <a:buChar char="o"/>
              <a:defRPr/>
            </a:pPr>
            <a:r>
              <a:rPr lang="en-US" sz="2000" dirty="0" smtClean="0">
                <a:latin typeface="Arial" charset="0"/>
              </a:rPr>
              <a:t>Prime Contractor meets or exceeds the goal with a pre-determined team of Certified ACDBE subcontractors.</a:t>
            </a:r>
            <a:endParaRPr lang="en-US" sz="2000" dirty="0">
              <a:latin typeface="Arial" charset="0"/>
            </a:endParaRPr>
          </a:p>
          <a:p>
            <a:pPr marL="709613" lvl="1" indent="-342900" eaLnBrk="1" hangingPunct="1">
              <a:spcBef>
                <a:spcPts val="0"/>
              </a:spcBef>
              <a:spcAft>
                <a:spcPts val="1200"/>
              </a:spcAft>
              <a:buClr>
                <a:schemeClr val="tx2"/>
              </a:buClr>
              <a:buFont typeface="Courier New" pitchFamily="49" charset="0"/>
              <a:buChar char="o"/>
              <a:defRPr/>
            </a:pPr>
            <a:endParaRPr lang="en-US" sz="1400" dirty="0" smtClean="0">
              <a:latin typeface="Arial" charset="0"/>
            </a:endParaRPr>
          </a:p>
        </p:txBody>
      </p:sp>
      <p:sp>
        <p:nvSpPr>
          <p:cNvPr id="2" name="Slide Number Placeholder 1"/>
          <p:cNvSpPr>
            <a:spLocks noGrp="1"/>
          </p:cNvSpPr>
          <p:nvPr>
            <p:ph type="sldNum" sz="quarter" idx="12"/>
          </p:nvPr>
        </p:nvSpPr>
        <p:spPr/>
        <p:txBody>
          <a:bodyPr/>
          <a:lstStyle/>
          <a:p>
            <a:pPr>
              <a:defRPr/>
            </a:pPr>
            <a:fld id="{A3EA4919-2DC3-4B19-976B-30C7AECA229A}"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04800" y="838200"/>
            <a:ext cx="8642350" cy="914400"/>
          </a:xfrm>
        </p:spPr>
        <p:txBody>
          <a:bodyPr/>
          <a:lstStyle/>
          <a:p>
            <a:pPr eaLnBrk="1" hangingPunct="1"/>
            <a:r>
              <a:rPr lang="en-US" altLang="en-US" sz="3200" b="1" i="1" smtClean="0"/>
              <a:t>Disabled Veterans Business Enterprise Program (DVBE)</a:t>
            </a:r>
          </a:p>
        </p:txBody>
      </p:sp>
      <p:sp>
        <p:nvSpPr>
          <p:cNvPr id="49155" name="Rectangle 3"/>
          <p:cNvSpPr>
            <a:spLocks noGrp="1" noChangeArrowheads="1"/>
          </p:cNvSpPr>
          <p:nvPr>
            <p:ph idx="1"/>
          </p:nvPr>
        </p:nvSpPr>
        <p:spPr>
          <a:xfrm>
            <a:off x="609600" y="2057400"/>
            <a:ext cx="8153400" cy="4343400"/>
          </a:xfrm>
        </p:spPr>
        <p:txBody>
          <a:bodyPr/>
          <a:lstStyle/>
          <a:p>
            <a:pPr marL="285750" lvl="1" indent="-285750" eaLnBrk="1" hangingPunct="1">
              <a:spcBef>
                <a:spcPts val="0"/>
              </a:spcBef>
              <a:spcAft>
                <a:spcPts val="1200"/>
              </a:spcAft>
              <a:buClr>
                <a:schemeClr val="tx2"/>
              </a:buClr>
              <a:defRPr/>
            </a:pPr>
            <a:r>
              <a:rPr lang="en-US" sz="2000" dirty="0" smtClean="0">
                <a:latin typeface="Arial" charset="0"/>
              </a:rPr>
              <a:t>Ordinance approved May 2017</a:t>
            </a:r>
          </a:p>
          <a:p>
            <a:pPr marL="285750" lvl="1" indent="-285750" eaLnBrk="1" hangingPunct="1">
              <a:spcBef>
                <a:spcPts val="0"/>
              </a:spcBef>
              <a:spcAft>
                <a:spcPts val="1200"/>
              </a:spcAft>
              <a:buClr>
                <a:schemeClr val="tx2"/>
              </a:buClr>
              <a:defRPr/>
            </a:pPr>
            <a:r>
              <a:rPr lang="en-US" sz="2000" dirty="0" smtClean="0">
                <a:latin typeface="Arial" charset="0"/>
              </a:rPr>
              <a:t>City Council adopted and implemented on July 11, 2017 </a:t>
            </a:r>
            <a:endParaRPr lang="en-US" sz="2000" dirty="0">
              <a:latin typeface="Arial" charset="0"/>
            </a:endParaRPr>
          </a:p>
          <a:p>
            <a:pPr marL="285750" lvl="1" indent="-285750" eaLnBrk="1" hangingPunct="1">
              <a:spcBef>
                <a:spcPts val="0"/>
              </a:spcBef>
              <a:spcAft>
                <a:spcPts val="1200"/>
              </a:spcAft>
              <a:buClr>
                <a:schemeClr val="tx2"/>
              </a:buClr>
              <a:defRPr/>
            </a:pPr>
            <a:r>
              <a:rPr lang="en-US" altLang="en-US" sz="2000" dirty="0" smtClean="0">
                <a:latin typeface="Arial" charset="0"/>
                <a:ea typeface="MS PGothic" pitchFamily="34" charset="-128"/>
                <a:cs typeface="Arial" charset="0"/>
              </a:rPr>
              <a:t>Applies to BOAC awarded contracts for Personal </a:t>
            </a:r>
            <a:r>
              <a:rPr lang="en-US" altLang="en-US" sz="2000" dirty="0">
                <a:latin typeface="Arial" charset="0"/>
                <a:ea typeface="MS PGothic" pitchFamily="34" charset="-128"/>
                <a:cs typeface="Arial" charset="0"/>
              </a:rPr>
              <a:t>and Professional Services, Non-Professional Services, and Construction contracts for the procurement of goods, equipment and </a:t>
            </a:r>
            <a:r>
              <a:rPr lang="en-US" altLang="en-US" sz="2000" dirty="0" smtClean="0">
                <a:latin typeface="Arial" charset="0"/>
                <a:ea typeface="MS PGothic" pitchFamily="34" charset="-128"/>
                <a:cs typeface="Arial" charset="0"/>
              </a:rPr>
              <a:t>services valued </a:t>
            </a:r>
            <a:r>
              <a:rPr lang="en-US" altLang="en-US" sz="2000" dirty="0">
                <a:latin typeface="Arial" charset="0"/>
                <a:ea typeface="MS PGothic" pitchFamily="34" charset="-128"/>
                <a:cs typeface="Arial" charset="0"/>
              </a:rPr>
              <a:t>in excess of $150,000</a:t>
            </a:r>
          </a:p>
          <a:p>
            <a:pPr marL="285750" lvl="1" indent="-285750" eaLnBrk="1" hangingPunct="1">
              <a:spcBef>
                <a:spcPts val="0"/>
              </a:spcBef>
              <a:spcAft>
                <a:spcPts val="1200"/>
              </a:spcAft>
              <a:buClr>
                <a:schemeClr val="tx2"/>
              </a:buClr>
              <a:defRPr/>
            </a:pPr>
            <a:r>
              <a:rPr lang="en-US" sz="2000" dirty="0" smtClean="0">
                <a:latin typeface="Arial" charset="0"/>
              </a:rPr>
              <a:t>Mandatory DVBE goal is set on a project-by-project basis</a:t>
            </a:r>
          </a:p>
          <a:p>
            <a:pPr marL="285750" lvl="1" indent="-285750" eaLnBrk="1" hangingPunct="1">
              <a:spcBef>
                <a:spcPts val="0"/>
              </a:spcBef>
              <a:spcAft>
                <a:spcPts val="1200"/>
              </a:spcAft>
              <a:buClr>
                <a:schemeClr val="tx2"/>
              </a:buClr>
              <a:defRPr/>
            </a:pPr>
            <a:r>
              <a:rPr lang="en-US" sz="2000" dirty="0" smtClean="0">
                <a:latin typeface="Arial" charset="0"/>
              </a:rPr>
              <a:t>Certification from U.S. Department of Veterans Affairs and/or State of California.</a:t>
            </a:r>
          </a:p>
          <a:p>
            <a:pPr marL="0" lvl="1" indent="0" eaLnBrk="1" hangingPunct="1">
              <a:spcBef>
                <a:spcPts val="0"/>
              </a:spcBef>
              <a:spcAft>
                <a:spcPts val="1200"/>
              </a:spcAft>
              <a:buClr>
                <a:schemeClr val="tx2"/>
              </a:buClr>
              <a:buFont typeface="Wingdings 2" pitchFamily="18" charset="2"/>
              <a:buNone/>
              <a:defRPr/>
            </a:pPr>
            <a:endParaRPr lang="en-US" sz="1400" dirty="0" smtClean="0">
              <a:latin typeface="Arial" charset="0"/>
            </a:endParaRPr>
          </a:p>
        </p:txBody>
      </p:sp>
      <p:sp>
        <p:nvSpPr>
          <p:cNvPr id="2" name="Slide Number Placeholder 1"/>
          <p:cNvSpPr>
            <a:spLocks noGrp="1"/>
          </p:cNvSpPr>
          <p:nvPr>
            <p:ph type="sldNum" sz="quarter" idx="12"/>
          </p:nvPr>
        </p:nvSpPr>
        <p:spPr/>
        <p:txBody>
          <a:bodyPr/>
          <a:lstStyle/>
          <a:p>
            <a:pPr>
              <a:defRPr/>
            </a:pPr>
            <a:fld id="{3F934E18-8AC1-4E53-8245-2F703F21BF25}" type="slidenum">
              <a:rPr lang="en-US" smtClean="0"/>
              <a:pPr>
                <a:defRPr/>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idx="4294967295"/>
          </p:nvPr>
        </p:nvSpPr>
        <p:spPr>
          <a:xfrm>
            <a:off x="228600" y="1143000"/>
            <a:ext cx="8610600" cy="4525963"/>
          </a:xfrm>
        </p:spPr>
        <p:txBody>
          <a:bodyPr/>
          <a:lstStyle/>
          <a:p>
            <a:pPr>
              <a:buFontTx/>
              <a:buNone/>
              <a:defRPr/>
            </a:pPr>
            <a:r>
              <a:rPr lang="en-US" sz="4000" b="1" i="1" dirty="0" smtClean="0">
                <a:solidFill>
                  <a:schemeClr val="tx2"/>
                </a:solidFill>
                <a:latin typeface="+mj-lt"/>
              </a:rPr>
              <a:t>GETTING CERTIFIED </a:t>
            </a:r>
          </a:p>
          <a:p>
            <a:pPr algn="ctr">
              <a:buFontTx/>
              <a:buNone/>
              <a:defRPr/>
            </a:pPr>
            <a:endParaRPr lang="en-US" sz="1300" dirty="0" smtClean="0">
              <a:solidFill>
                <a:srgbClr val="FF6600"/>
              </a:solidFill>
            </a:endParaRPr>
          </a:p>
          <a:p>
            <a:pPr algn="ctr">
              <a:buFontTx/>
              <a:buNone/>
              <a:defRPr/>
            </a:pPr>
            <a:endParaRPr lang="en-US" sz="1300" dirty="0">
              <a:solidFill>
                <a:srgbClr val="FF6600"/>
              </a:solidFill>
            </a:endParaRPr>
          </a:p>
          <a:p>
            <a:pPr algn="ctr">
              <a:buFontTx/>
              <a:buNone/>
              <a:defRPr/>
            </a:pPr>
            <a:endParaRPr lang="en-US" sz="1300" dirty="0" smtClean="0">
              <a:solidFill>
                <a:srgbClr val="FF6600"/>
              </a:solidFill>
            </a:endParaRPr>
          </a:p>
          <a:p>
            <a:pPr algn="ctr">
              <a:buFont typeface="Wingdings 2" pitchFamily="18" charset="2"/>
              <a:buNone/>
              <a:defRPr/>
            </a:pPr>
            <a:r>
              <a:rPr lang="en-US" sz="2400" b="1" dirty="0">
                <a:latin typeface="Arial" pitchFamily="34" charset="0"/>
                <a:cs typeface="Arial" pitchFamily="34" charset="0"/>
              </a:rPr>
              <a:t>Small Local Business </a:t>
            </a:r>
            <a:r>
              <a:rPr lang="en-US" sz="2400" b="1" dirty="0" smtClean="0">
                <a:latin typeface="Arial" pitchFamily="34" charset="0"/>
                <a:cs typeface="Arial" pitchFamily="34" charset="0"/>
              </a:rPr>
              <a:t>(SLB)</a:t>
            </a:r>
            <a:endParaRPr lang="en-US" sz="2400" b="1" dirty="0">
              <a:latin typeface="Arial" pitchFamily="34" charset="0"/>
              <a:cs typeface="Arial" pitchFamily="34" charset="0"/>
            </a:endParaRPr>
          </a:p>
          <a:p>
            <a:pPr algn="ctr">
              <a:buFont typeface="Wingdings 2" pitchFamily="18" charset="2"/>
              <a:buNone/>
              <a:defRPr/>
            </a:pPr>
            <a:r>
              <a:rPr lang="en-US" sz="2400" b="1" dirty="0">
                <a:latin typeface="Arial" pitchFamily="34" charset="0"/>
                <a:cs typeface="Arial" pitchFamily="34" charset="0"/>
              </a:rPr>
              <a:t>Local Business Enterprise (LBE)</a:t>
            </a:r>
          </a:p>
          <a:p>
            <a:pPr algn="ctr">
              <a:buFont typeface="Wingdings 2" pitchFamily="18" charset="2"/>
              <a:buNone/>
              <a:defRPr/>
            </a:pPr>
            <a:r>
              <a:rPr lang="en-US" sz="2400" b="1" dirty="0" smtClean="0">
                <a:latin typeface="Arial" pitchFamily="34" charset="0"/>
                <a:cs typeface="Arial" pitchFamily="34" charset="0"/>
              </a:rPr>
              <a:t>Small </a:t>
            </a:r>
            <a:r>
              <a:rPr lang="en-US" sz="2400" b="1" dirty="0">
                <a:latin typeface="Arial" pitchFamily="34" charset="0"/>
                <a:cs typeface="Arial" pitchFamily="34" charset="0"/>
              </a:rPr>
              <a:t>Business Enterprise </a:t>
            </a:r>
            <a:r>
              <a:rPr lang="en-US" sz="2400" b="1">
                <a:latin typeface="Arial" pitchFamily="34" charset="0"/>
                <a:cs typeface="Arial" pitchFamily="34" charset="0"/>
              </a:rPr>
              <a:t>(</a:t>
            </a:r>
            <a:r>
              <a:rPr lang="en-US" sz="2400" b="1" smtClean="0">
                <a:latin typeface="Arial" pitchFamily="34" charset="0"/>
                <a:cs typeface="Arial" pitchFamily="34" charset="0"/>
              </a:rPr>
              <a:t>SBE-Proprietary)</a:t>
            </a:r>
            <a:endParaRPr lang="en-US" sz="2400" b="1" dirty="0" smtClean="0">
              <a:latin typeface="Arial" pitchFamily="34" charset="0"/>
              <a:cs typeface="Arial" pitchFamily="34" charset="0"/>
            </a:endParaRPr>
          </a:p>
          <a:p>
            <a:pPr algn="ctr">
              <a:buFont typeface="Wingdings 2" pitchFamily="18" charset="2"/>
              <a:buNone/>
              <a:defRPr/>
            </a:pPr>
            <a:r>
              <a:rPr lang="en-US" sz="2400" b="1" dirty="0" smtClean="0">
                <a:latin typeface="Arial" pitchFamily="34" charset="0"/>
                <a:cs typeface="Arial" pitchFamily="34" charset="0"/>
              </a:rPr>
              <a:t>Disadvantaged Business Enterprise (DBE)</a:t>
            </a:r>
          </a:p>
          <a:p>
            <a:pPr algn="ctr">
              <a:buFont typeface="Wingdings 2" pitchFamily="18" charset="2"/>
              <a:buNone/>
              <a:defRPr/>
            </a:pPr>
            <a:r>
              <a:rPr lang="en-US" sz="2400" b="1" dirty="0" smtClean="0">
                <a:latin typeface="Arial" pitchFamily="34" charset="0"/>
                <a:cs typeface="Arial" pitchFamily="34" charset="0"/>
              </a:rPr>
              <a:t>Airport Concessions Disadvantaged Business Enterprise (ACDBE)</a:t>
            </a:r>
          </a:p>
          <a:p>
            <a:pPr algn="ctr">
              <a:buFont typeface="Wingdings 2" pitchFamily="18" charset="2"/>
              <a:buNone/>
              <a:defRPr/>
            </a:pPr>
            <a:r>
              <a:rPr lang="en-US" sz="2400" b="1" u="sng" dirty="0" smtClean="0">
                <a:latin typeface="Arial" pitchFamily="34" charset="0"/>
                <a:cs typeface="Arial" pitchFamily="34" charset="0"/>
              </a:rPr>
              <a:t>Certification Recognition </a:t>
            </a:r>
          </a:p>
          <a:p>
            <a:pPr algn="ctr">
              <a:buFont typeface="Wingdings 2" pitchFamily="18" charset="2"/>
              <a:buNone/>
              <a:defRPr/>
            </a:pPr>
            <a:r>
              <a:rPr lang="en-US" sz="2400" b="1" dirty="0" smtClean="0">
                <a:latin typeface="Arial" pitchFamily="34" charset="0"/>
                <a:cs typeface="Arial" pitchFamily="34" charset="0"/>
              </a:rPr>
              <a:t>Disabled Veterans Business Enterprise (DVBE)</a:t>
            </a:r>
          </a:p>
          <a:p>
            <a:pPr algn="ctr">
              <a:buFont typeface="Wingdings 2" pitchFamily="18" charset="2"/>
              <a:buNone/>
              <a:defRPr/>
            </a:pPr>
            <a:r>
              <a:rPr lang="en-US" sz="2400" b="1" dirty="0" smtClean="0">
                <a:latin typeface="Arial" pitchFamily="34" charset="0"/>
                <a:cs typeface="Arial" pitchFamily="34" charset="0"/>
              </a:rPr>
              <a:t>Local Small Business Enterprise (LSBE)</a:t>
            </a:r>
            <a:endParaRPr lang="en-US" sz="2400" b="1" dirty="0">
              <a:latin typeface="Arial" pitchFamily="34" charset="0"/>
              <a:cs typeface="Arial" pitchFamily="34" charset="0"/>
            </a:endParaRPr>
          </a:p>
          <a:p>
            <a:pPr algn="ctr">
              <a:buFontTx/>
              <a:buNone/>
              <a:defRPr/>
            </a:pPr>
            <a:endParaRPr lang="en-US" sz="2400" b="1" dirty="0" smtClean="0">
              <a:latin typeface="Arial" pitchFamily="34" charset="0"/>
              <a:cs typeface="Arial" pitchFamily="34" charset="0"/>
            </a:endParaRPr>
          </a:p>
          <a:p>
            <a:pPr algn="ctr">
              <a:buFontTx/>
              <a:buNone/>
              <a:defRPr/>
            </a:pPr>
            <a:endParaRPr lang="en-US" sz="3000" b="1" dirty="0" smtClean="0"/>
          </a:p>
        </p:txBody>
      </p:sp>
      <p:sp>
        <p:nvSpPr>
          <p:cNvPr id="2" name="Slide Number Placeholder 1"/>
          <p:cNvSpPr>
            <a:spLocks noGrp="1"/>
          </p:cNvSpPr>
          <p:nvPr>
            <p:ph type="sldNum" sz="quarter" idx="12"/>
          </p:nvPr>
        </p:nvSpPr>
        <p:spPr/>
        <p:txBody>
          <a:bodyPr/>
          <a:lstStyle/>
          <a:p>
            <a:pPr>
              <a:defRPr/>
            </a:pPr>
            <a:fld id="{D68C04D2-0601-45DE-9040-2D07893B8FAA}"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457200" y="762000"/>
            <a:ext cx="8337550" cy="609600"/>
          </a:xfrm>
        </p:spPr>
        <p:txBody>
          <a:bodyPr/>
          <a:lstStyle/>
          <a:p>
            <a:r>
              <a:rPr lang="en-US" altLang="en-US" sz="3200" b="1" i="1" smtClean="0"/>
              <a:t>Small Local Business (SLB) Certification</a:t>
            </a:r>
          </a:p>
        </p:txBody>
      </p:sp>
      <p:sp>
        <p:nvSpPr>
          <p:cNvPr id="76803" name="Rectangle 3"/>
          <p:cNvSpPr>
            <a:spLocks noGrp="1" noChangeArrowheads="1"/>
          </p:cNvSpPr>
          <p:nvPr>
            <p:ph idx="4294967295"/>
          </p:nvPr>
        </p:nvSpPr>
        <p:spPr>
          <a:xfrm>
            <a:off x="609600" y="1676400"/>
            <a:ext cx="8077200" cy="4495800"/>
          </a:xfrm>
        </p:spPr>
        <p:txBody>
          <a:bodyPr/>
          <a:lstStyle/>
          <a:p>
            <a:pPr marL="609600" indent="-609600">
              <a:lnSpc>
                <a:spcPct val="90000"/>
              </a:lnSpc>
              <a:buFontTx/>
              <a:buNone/>
            </a:pPr>
            <a:r>
              <a:rPr lang="en-US" altLang="en-US" sz="2000" b="1" smtClean="0">
                <a:solidFill>
                  <a:schemeClr val="tx2"/>
                </a:solidFill>
                <a:latin typeface="Arial" charset="0"/>
                <a:cs typeface="Arial" charset="0"/>
              </a:rPr>
              <a:t>Requirements:</a:t>
            </a:r>
            <a:endParaRPr lang="en-US" altLang="en-US" sz="2000" smtClean="0">
              <a:solidFill>
                <a:schemeClr val="tx2"/>
              </a:solidFill>
              <a:latin typeface="Arial" charset="0"/>
              <a:cs typeface="Arial" charset="0"/>
            </a:endParaRPr>
          </a:p>
          <a:p>
            <a:pPr lvl="1">
              <a:lnSpc>
                <a:spcPct val="90000"/>
              </a:lnSpc>
              <a:buClr>
                <a:schemeClr val="tx2"/>
              </a:buClr>
              <a:buFontTx/>
              <a:buChar char="•"/>
            </a:pPr>
            <a:r>
              <a:rPr lang="en-US" altLang="en-US" sz="2000" smtClean="0">
                <a:latin typeface="Arial" charset="0"/>
                <a:cs typeface="Arial" charset="0"/>
              </a:rPr>
              <a:t>Principal office located in the County of Los Angeles</a:t>
            </a:r>
          </a:p>
          <a:p>
            <a:pPr lvl="1">
              <a:lnSpc>
                <a:spcPct val="90000"/>
              </a:lnSpc>
              <a:buClr>
                <a:schemeClr val="tx2"/>
              </a:buClr>
              <a:buFontTx/>
              <a:buChar char="•"/>
            </a:pPr>
            <a:r>
              <a:rPr lang="en-US" altLang="en-US" sz="2000" smtClean="0">
                <a:latin typeface="Arial" charset="0"/>
                <a:cs typeface="Arial" charset="0"/>
              </a:rPr>
              <a:t>Gross receipts (including affiliates) for the previous fiscal year must be less than $3 million</a:t>
            </a:r>
          </a:p>
          <a:p>
            <a:pPr lvl="1">
              <a:lnSpc>
                <a:spcPct val="90000"/>
              </a:lnSpc>
              <a:buClr>
                <a:schemeClr val="tx2"/>
              </a:buClr>
              <a:buFontTx/>
              <a:buChar char="•"/>
            </a:pPr>
            <a:r>
              <a:rPr lang="en-US" altLang="en-US" sz="2000" smtClean="0">
                <a:latin typeface="Arial" charset="0"/>
                <a:cs typeface="Arial" charset="0"/>
              </a:rPr>
              <a:t>City of Los Angeles Business Tax Registration Certificate</a:t>
            </a:r>
          </a:p>
          <a:p>
            <a:pPr marL="609600" indent="-609600">
              <a:lnSpc>
                <a:spcPct val="90000"/>
              </a:lnSpc>
              <a:buFontTx/>
              <a:buNone/>
            </a:pPr>
            <a:endParaRPr lang="en-US" altLang="en-US" sz="2000" b="1" smtClean="0">
              <a:solidFill>
                <a:schemeClr val="hlink"/>
              </a:solidFill>
              <a:latin typeface="Arial" charset="0"/>
              <a:cs typeface="Arial" charset="0"/>
            </a:endParaRPr>
          </a:p>
          <a:p>
            <a:pPr marL="609600" indent="-609600">
              <a:lnSpc>
                <a:spcPct val="90000"/>
              </a:lnSpc>
              <a:buFontTx/>
              <a:buNone/>
            </a:pPr>
            <a:r>
              <a:rPr lang="en-US" altLang="en-US" sz="2000" b="1" smtClean="0">
                <a:solidFill>
                  <a:schemeClr val="tx2"/>
                </a:solidFill>
                <a:latin typeface="Arial" charset="0"/>
                <a:cs typeface="Arial" charset="0"/>
              </a:rPr>
              <a:t>Advantage:</a:t>
            </a:r>
          </a:p>
          <a:p>
            <a:pPr lvl="1">
              <a:lnSpc>
                <a:spcPct val="90000"/>
              </a:lnSpc>
              <a:buClr>
                <a:srgbClr val="04617B"/>
              </a:buClr>
              <a:buFontTx/>
              <a:buChar char="•"/>
            </a:pPr>
            <a:r>
              <a:rPr lang="en-US" altLang="en-US" sz="2000" smtClean="0">
                <a:solidFill>
                  <a:srgbClr val="000000"/>
                </a:solidFill>
                <a:latin typeface="Arial" charset="0"/>
                <a:cs typeface="Arial" charset="0"/>
              </a:rPr>
              <a:t>Certified SLB responsible bidders on procurement contracts under $100,000 given a 10% deduction on their bid amount</a:t>
            </a:r>
          </a:p>
          <a:p>
            <a:pPr marL="609600" indent="-609600">
              <a:lnSpc>
                <a:spcPct val="90000"/>
              </a:lnSpc>
              <a:buFontTx/>
              <a:buNone/>
            </a:pPr>
            <a:endParaRPr lang="en-US" altLang="en-US" sz="2000" u="sng" smtClean="0">
              <a:latin typeface="Arial" charset="0"/>
              <a:cs typeface="Arial" charset="0"/>
            </a:endParaRPr>
          </a:p>
          <a:p>
            <a:pPr marL="609600" indent="-609600">
              <a:lnSpc>
                <a:spcPct val="90000"/>
              </a:lnSpc>
              <a:buFontTx/>
              <a:buNone/>
            </a:pPr>
            <a:r>
              <a:rPr lang="en-US" altLang="en-US" sz="2000" b="1" smtClean="0">
                <a:solidFill>
                  <a:schemeClr val="tx2"/>
                </a:solidFill>
                <a:latin typeface="Arial" charset="0"/>
                <a:cs typeface="Arial" charset="0"/>
              </a:rPr>
              <a:t> Process:</a:t>
            </a:r>
          </a:p>
          <a:p>
            <a:pPr lvl="1">
              <a:lnSpc>
                <a:spcPct val="90000"/>
              </a:lnSpc>
              <a:buClr>
                <a:srgbClr val="04617B"/>
              </a:buClr>
              <a:buFontTx/>
              <a:buChar char="•"/>
            </a:pPr>
            <a:r>
              <a:rPr lang="en-US" altLang="en-US" sz="2000" smtClean="0">
                <a:solidFill>
                  <a:srgbClr val="000000"/>
                </a:solidFill>
                <a:latin typeface="Arial" charset="0"/>
                <a:cs typeface="Arial" charset="0"/>
              </a:rPr>
              <a:t>Certification process is simple and good for two years</a:t>
            </a:r>
          </a:p>
          <a:p>
            <a:pPr lvl="1">
              <a:lnSpc>
                <a:spcPct val="90000"/>
              </a:lnSpc>
              <a:buClr>
                <a:srgbClr val="04617B"/>
              </a:buClr>
              <a:buFontTx/>
              <a:buChar char="•"/>
            </a:pPr>
            <a:r>
              <a:rPr lang="en-US" altLang="en-US" sz="2000" smtClean="0">
                <a:solidFill>
                  <a:srgbClr val="000000"/>
                </a:solidFill>
                <a:latin typeface="Arial" charset="0"/>
                <a:cs typeface="Arial" charset="0"/>
              </a:rPr>
              <a:t>Submit one page application, copy of current taxes, BTRC</a:t>
            </a:r>
          </a:p>
        </p:txBody>
      </p:sp>
      <p:sp>
        <p:nvSpPr>
          <p:cNvPr id="2" name="Slide Number Placeholder 1"/>
          <p:cNvSpPr>
            <a:spLocks noGrp="1"/>
          </p:cNvSpPr>
          <p:nvPr>
            <p:ph type="sldNum" sz="quarter" idx="12"/>
          </p:nvPr>
        </p:nvSpPr>
        <p:spPr/>
        <p:txBody>
          <a:bodyPr/>
          <a:lstStyle/>
          <a:p>
            <a:pPr>
              <a:defRPr/>
            </a:pPr>
            <a:fld id="{E6952805-D02F-44D6-91F7-EDC32D5836A8}" type="slidenum">
              <a:rPr lang="en-US" smtClean="0"/>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704850"/>
            <a:ext cx="8229600" cy="895350"/>
          </a:xfrm>
        </p:spPr>
        <p:txBody>
          <a:bodyPr/>
          <a:lstStyle/>
          <a:p>
            <a:r>
              <a:rPr lang="en-US" altLang="en-US" sz="3200" b="1" i="1" smtClean="0"/>
              <a:t>LBE Certification</a:t>
            </a:r>
          </a:p>
        </p:txBody>
      </p:sp>
      <p:sp>
        <p:nvSpPr>
          <p:cNvPr id="58371" name="Rectangle 3"/>
          <p:cNvSpPr>
            <a:spLocks noGrp="1" noChangeArrowheads="1"/>
          </p:cNvSpPr>
          <p:nvPr>
            <p:ph type="body" idx="1"/>
          </p:nvPr>
        </p:nvSpPr>
        <p:spPr>
          <a:xfrm>
            <a:off x="457200" y="1676400"/>
            <a:ext cx="8229600" cy="4876800"/>
          </a:xfrm>
        </p:spPr>
        <p:txBody>
          <a:bodyPr/>
          <a:lstStyle/>
          <a:p>
            <a:pPr marL="609600" indent="-609600">
              <a:lnSpc>
                <a:spcPct val="90000"/>
              </a:lnSpc>
              <a:buFontTx/>
              <a:buNone/>
              <a:defRPr/>
            </a:pPr>
            <a:r>
              <a:rPr lang="en-US" sz="1800" b="1" dirty="0" smtClean="0">
                <a:solidFill>
                  <a:schemeClr val="hlink"/>
                </a:solidFill>
                <a:latin typeface="Arial" charset="0"/>
                <a:cs typeface="Arial" charset="0"/>
              </a:rPr>
              <a:t>Requirements:</a:t>
            </a:r>
            <a:endParaRPr lang="en-US" sz="1800" dirty="0" smtClean="0">
              <a:solidFill>
                <a:schemeClr val="hlink"/>
              </a:solidFill>
              <a:latin typeface="Arial" charset="0"/>
              <a:cs typeface="Arial" charset="0"/>
            </a:endParaRPr>
          </a:p>
          <a:p>
            <a:pPr lvl="1">
              <a:lnSpc>
                <a:spcPct val="90000"/>
              </a:lnSpc>
              <a:buClr>
                <a:schemeClr val="tx2"/>
              </a:buClr>
              <a:buFontTx/>
              <a:buChar char="•"/>
              <a:defRPr/>
            </a:pPr>
            <a:r>
              <a:rPr lang="en-US" sz="1800" dirty="0">
                <a:latin typeface="Arial" charset="0"/>
                <a:cs typeface="Arial" charset="0"/>
              </a:rPr>
              <a:t>Must have workspace within the County of Los Angeles:</a:t>
            </a:r>
          </a:p>
          <a:p>
            <a:pPr lvl="2">
              <a:lnSpc>
                <a:spcPct val="90000"/>
              </a:lnSpc>
              <a:buClr>
                <a:schemeClr val="tx2"/>
              </a:buClr>
              <a:buFontTx/>
              <a:buChar char="•"/>
              <a:defRPr/>
            </a:pPr>
            <a:r>
              <a:rPr lang="en-US" sz="1600" dirty="0" smtClean="0">
                <a:latin typeface="Arial" panose="020B0604020202020204" pitchFamily="34" charset="0"/>
                <a:cs typeface="Arial" panose="020B0604020202020204" pitchFamily="34" charset="0"/>
              </a:rPr>
              <a:t>Headquartered (physically </a:t>
            </a:r>
            <a:r>
              <a:rPr lang="en-US" sz="1600" dirty="0">
                <a:latin typeface="Arial" panose="020B0604020202020204" pitchFamily="34" charset="0"/>
                <a:cs typeface="Arial" panose="020B0604020202020204" pitchFamily="34" charset="0"/>
              </a:rPr>
              <a:t>conducts and manages all </a:t>
            </a:r>
            <a:r>
              <a:rPr lang="en-US" sz="1600" dirty="0" smtClean="0">
                <a:latin typeface="Arial" panose="020B0604020202020204" pitchFamily="34" charset="0"/>
                <a:cs typeface="Arial" panose="020B0604020202020204" pitchFamily="34" charset="0"/>
              </a:rPr>
              <a:t>operations) </a:t>
            </a:r>
            <a:r>
              <a:rPr lang="en-US" sz="1600" dirty="0">
                <a:latin typeface="Arial" panose="020B0604020202020204" pitchFamily="34" charset="0"/>
                <a:cs typeface="Arial" panose="020B0604020202020204" pitchFamily="34" charset="0"/>
              </a:rPr>
              <a:t>in the County; </a:t>
            </a:r>
            <a:r>
              <a:rPr lang="en-US" sz="1600" b="1" dirty="0">
                <a:latin typeface="Arial" panose="020B0604020202020204" pitchFamily="34" charset="0"/>
                <a:cs typeface="Arial" panose="020B0604020202020204" pitchFamily="34" charset="0"/>
              </a:rPr>
              <a:t>OR</a:t>
            </a:r>
          </a:p>
          <a:p>
            <a:pPr lvl="2">
              <a:lnSpc>
                <a:spcPct val="90000"/>
              </a:lnSpc>
              <a:buClr>
                <a:schemeClr val="tx2"/>
              </a:buClr>
              <a:buFontTx/>
              <a:buChar char="•"/>
              <a:defRPr/>
            </a:pPr>
            <a:r>
              <a:rPr lang="en-US" sz="1600" dirty="0">
                <a:latin typeface="Arial" panose="020B0604020202020204" pitchFamily="34" charset="0"/>
                <a:cs typeface="Arial" panose="020B0604020202020204" pitchFamily="34" charset="0"/>
              </a:rPr>
              <a:t>at least 50 of its full-time employees perform work within the boundaries of the County at least 60 percent of their total hours worked on annual basis; </a:t>
            </a:r>
            <a:r>
              <a:rPr lang="en-US" sz="1600" b="1" dirty="0">
                <a:latin typeface="Arial" panose="020B0604020202020204" pitchFamily="34" charset="0"/>
                <a:cs typeface="Arial" panose="020B0604020202020204" pitchFamily="34" charset="0"/>
              </a:rPr>
              <a:t>OR</a:t>
            </a:r>
          </a:p>
          <a:p>
            <a:pPr lvl="2">
              <a:lnSpc>
                <a:spcPct val="90000"/>
              </a:lnSpc>
              <a:buClr>
                <a:schemeClr val="tx2"/>
              </a:buClr>
              <a:buFontTx/>
              <a:buChar char="•"/>
              <a:defRPr/>
            </a:pPr>
            <a:r>
              <a:rPr lang="en-US" sz="1600" dirty="0">
                <a:latin typeface="Arial" panose="020B0604020202020204" pitchFamily="34" charset="0"/>
                <a:cs typeface="Arial" panose="020B0604020202020204" pitchFamily="34" charset="0"/>
              </a:rPr>
              <a:t>at least half of its full-time employees work within the boundaries of the County at a minimum of 60 percent of their total regular hours worked on annual basis.</a:t>
            </a:r>
            <a:endParaRPr lang="en-US" sz="1600" dirty="0">
              <a:latin typeface="Arial" charset="0"/>
              <a:cs typeface="Arial" charset="0"/>
            </a:endParaRPr>
          </a:p>
          <a:p>
            <a:pPr lvl="1">
              <a:lnSpc>
                <a:spcPct val="90000"/>
              </a:lnSpc>
              <a:buClr>
                <a:schemeClr val="tx2"/>
              </a:buClr>
              <a:buFontTx/>
              <a:buChar char="•"/>
              <a:defRPr/>
            </a:pPr>
            <a:r>
              <a:rPr lang="en-US" sz="1800" dirty="0" smtClean="0">
                <a:latin typeface="Arial" charset="0"/>
                <a:cs typeface="Arial" charset="0"/>
              </a:rPr>
              <a:t>City of Los Angeles Business Tax Registration Certificate</a:t>
            </a:r>
          </a:p>
          <a:p>
            <a:pPr lvl="1">
              <a:lnSpc>
                <a:spcPct val="90000"/>
              </a:lnSpc>
              <a:buClr>
                <a:schemeClr val="tx2"/>
              </a:buClr>
              <a:buFontTx/>
              <a:buChar char="•"/>
              <a:defRPr/>
            </a:pPr>
            <a:r>
              <a:rPr lang="en-US" sz="1800" dirty="0" smtClean="0">
                <a:latin typeface="Arial" charset="0"/>
                <a:cs typeface="Arial" charset="0"/>
              </a:rPr>
              <a:t>Current on all City &amp; County taxes</a:t>
            </a:r>
          </a:p>
          <a:p>
            <a:pPr marL="393700" lvl="1" indent="0">
              <a:lnSpc>
                <a:spcPct val="90000"/>
              </a:lnSpc>
              <a:buClr>
                <a:schemeClr val="tx2"/>
              </a:buClr>
              <a:buFont typeface="Wingdings 2" pitchFamily="18" charset="2"/>
              <a:buNone/>
              <a:defRPr/>
            </a:pPr>
            <a:endParaRPr lang="en-US" sz="500" dirty="0" smtClean="0">
              <a:latin typeface="Arial" charset="0"/>
              <a:cs typeface="Arial" charset="0"/>
            </a:endParaRPr>
          </a:p>
          <a:p>
            <a:pPr marL="609600" indent="-609600">
              <a:lnSpc>
                <a:spcPct val="90000"/>
              </a:lnSpc>
              <a:buFontTx/>
              <a:buNone/>
              <a:defRPr/>
            </a:pPr>
            <a:r>
              <a:rPr lang="en-US" sz="1800" b="1" dirty="0" smtClean="0">
                <a:solidFill>
                  <a:schemeClr val="hlink"/>
                </a:solidFill>
                <a:latin typeface="Arial" charset="0"/>
                <a:cs typeface="Arial" charset="0"/>
              </a:rPr>
              <a:t>Advantage:</a:t>
            </a:r>
            <a:endParaRPr lang="en-US" sz="1800" dirty="0" smtClean="0">
              <a:solidFill>
                <a:schemeClr val="hlink"/>
              </a:solidFill>
              <a:latin typeface="Arial" charset="0"/>
              <a:cs typeface="Arial" charset="0"/>
            </a:endParaRPr>
          </a:p>
          <a:p>
            <a:pPr lvl="1">
              <a:lnSpc>
                <a:spcPct val="90000"/>
              </a:lnSpc>
              <a:buClr>
                <a:schemeClr val="tx2"/>
              </a:buClr>
              <a:buFontTx/>
              <a:buChar char="•"/>
              <a:defRPr/>
            </a:pPr>
            <a:r>
              <a:rPr lang="en-US" sz="1800" dirty="0" smtClean="0">
                <a:latin typeface="Arial" charset="0"/>
                <a:cs typeface="Arial" charset="0"/>
              </a:rPr>
              <a:t>Certified LBEs on procurement contracts over $150,000 are given an 8% deduction on the bid amount or 8 points toward the proposal score</a:t>
            </a:r>
          </a:p>
          <a:p>
            <a:pPr lvl="1">
              <a:lnSpc>
                <a:spcPct val="90000"/>
              </a:lnSpc>
              <a:buClr>
                <a:schemeClr val="tx2"/>
              </a:buClr>
              <a:buFontTx/>
              <a:buChar char="•"/>
              <a:defRPr/>
            </a:pPr>
            <a:endParaRPr lang="en-US" sz="500" b="1" dirty="0" smtClean="0">
              <a:solidFill>
                <a:schemeClr val="hlink"/>
              </a:solidFill>
              <a:latin typeface="Arial" charset="0"/>
              <a:cs typeface="Arial" charset="0"/>
            </a:endParaRPr>
          </a:p>
          <a:p>
            <a:pPr marL="609600" indent="-609600">
              <a:lnSpc>
                <a:spcPct val="90000"/>
              </a:lnSpc>
              <a:buFontTx/>
              <a:buNone/>
              <a:defRPr/>
            </a:pPr>
            <a:r>
              <a:rPr lang="en-US" sz="1800" b="1" dirty="0" smtClean="0">
                <a:solidFill>
                  <a:schemeClr val="hlink"/>
                </a:solidFill>
                <a:latin typeface="Arial" charset="0"/>
                <a:cs typeface="Arial" charset="0"/>
              </a:rPr>
              <a:t>Process (on-line):</a:t>
            </a:r>
          </a:p>
          <a:p>
            <a:pPr lvl="1">
              <a:lnSpc>
                <a:spcPct val="90000"/>
              </a:lnSpc>
              <a:buClr>
                <a:schemeClr val="tx2"/>
              </a:buClr>
              <a:buFontTx/>
              <a:buChar char="•"/>
              <a:defRPr/>
            </a:pPr>
            <a:r>
              <a:rPr lang="en-US" sz="1800" dirty="0" smtClean="0">
                <a:latin typeface="Arial" charset="0"/>
                <a:cs typeface="Arial" charset="0"/>
              </a:rPr>
              <a:t>Affidavit of Eligibility completed by Local Business &amp; verified by BCA</a:t>
            </a:r>
          </a:p>
          <a:p>
            <a:pPr lvl="1">
              <a:lnSpc>
                <a:spcPct val="90000"/>
              </a:lnSpc>
              <a:buClr>
                <a:schemeClr val="tx2"/>
              </a:buClr>
              <a:buFontTx/>
              <a:buChar char="•"/>
              <a:defRPr/>
            </a:pPr>
            <a:r>
              <a:rPr lang="en-US" sz="1800" dirty="0" smtClean="0">
                <a:latin typeface="Arial" charset="0"/>
                <a:cs typeface="Arial" charset="0"/>
              </a:rPr>
              <a:t>Affidavit posted by Local Business on LABAVN (Mayor’s website)</a:t>
            </a:r>
          </a:p>
          <a:p>
            <a:pPr lvl="1">
              <a:lnSpc>
                <a:spcPct val="90000"/>
              </a:lnSpc>
              <a:buClr>
                <a:schemeClr val="tx2"/>
              </a:buClr>
              <a:buFontTx/>
              <a:buChar char="•"/>
              <a:defRPr/>
            </a:pPr>
            <a:r>
              <a:rPr lang="en-US" sz="1800" dirty="0" smtClean="0">
                <a:latin typeface="Arial" charset="0"/>
                <a:cs typeface="Arial" charset="0"/>
              </a:rPr>
              <a:t>Certification valid for five years.</a:t>
            </a:r>
          </a:p>
          <a:p>
            <a:pPr marL="393700" lvl="1" indent="0">
              <a:lnSpc>
                <a:spcPct val="90000"/>
              </a:lnSpc>
              <a:buClr>
                <a:schemeClr val="tx2"/>
              </a:buClr>
              <a:buFont typeface="Wingdings 2" pitchFamily="18" charset="2"/>
              <a:buNone/>
              <a:defRPr/>
            </a:pPr>
            <a:r>
              <a:rPr lang="en-US" sz="1600" dirty="0">
                <a:latin typeface="Arial" charset="0"/>
                <a:cs typeface="Arial" charset="0"/>
              </a:rPr>
              <a:t> </a:t>
            </a:r>
            <a:r>
              <a:rPr lang="en-US" sz="1600" dirty="0" smtClean="0">
                <a:latin typeface="Arial" charset="0"/>
                <a:cs typeface="Arial" charset="0"/>
              </a:rPr>
              <a:t>   </a:t>
            </a:r>
            <a:endParaRPr lang="en-US" sz="1600" dirty="0" smtClean="0">
              <a:latin typeface="Arial" charset="0"/>
              <a:ea typeface="Times New Roman" pitchFamily="18" charset="0"/>
              <a:cs typeface="Arial" charset="0"/>
            </a:endParaRPr>
          </a:p>
        </p:txBody>
      </p:sp>
      <p:sp>
        <p:nvSpPr>
          <p:cNvPr id="2" name="Slide Number Placeholder 1"/>
          <p:cNvSpPr>
            <a:spLocks noGrp="1"/>
          </p:cNvSpPr>
          <p:nvPr>
            <p:ph type="sldNum" sz="quarter" idx="12"/>
          </p:nvPr>
        </p:nvSpPr>
        <p:spPr/>
        <p:txBody>
          <a:bodyPr/>
          <a:lstStyle/>
          <a:p>
            <a:pPr>
              <a:defRPr/>
            </a:pPr>
            <a:fld id="{6F54C4C6-78A6-4B63-BB1D-63D7151CAFCD}" type="slidenum">
              <a:rPr lang="en-US" smtClean="0"/>
              <a:pPr>
                <a:defRPr/>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81000" y="609600"/>
            <a:ext cx="8229600" cy="914400"/>
          </a:xfrm>
        </p:spPr>
        <p:txBody>
          <a:bodyPr/>
          <a:lstStyle/>
          <a:p>
            <a:r>
              <a:rPr lang="en-US" altLang="en-US" sz="3200" b="1" i="1" smtClean="0"/>
              <a:t>SBE (Proprietary) Certification</a:t>
            </a:r>
          </a:p>
        </p:txBody>
      </p:sp>
      <p:sp>
        <p:nvSpPr>
          <p:cNvPr id="38915" name="Rectangle 3"/>
          <p:cNvSpPr>
            <a:spLocks noGrp="1" noChangeArrowheads="1"/>
          </p:cNvSpPr>
          <p:nvPr>
            <p:ph type="body" idx="1"/>
          </p:nvPr>
        </p:nvSpPr>
        <p:spPr>
          <a:xfrm>
            <a:off x="304800" y="1676400"/>
            <a:ext cx="8229600" cy="4572000"/>
          </a:xfrm>
        </p:spPr>
        <p:txBody>
          <a:bodyPr/>
          <a:lstStyle/>
          <a:p>
            <a:pPr>
              <a:lnSpc>
                <a:spcPct val="90000"/>
              </a:lnSpc>
              <a:buFontTx/>
              <a:buNone/>
              <a:defRPr/>
            </a:pPr>
            <a:r>
              <a:rPr lang="en-US" altLang="en-US" sz="2000" b="1" dirty="0" smtClean="0">
                <a:solidFill>
                  <a:schemeClr val="hlink"/>
                </a:solidFill>
                <a:latin typeface="Arial" pitchFamily="34" charset="0"/>
                <a:cs typeface="Arial" pitchFamily="34" charset="0"/>
              </a:rPr>
              <a:t>Requirements:</a:t>
            </a:r>
            <a:endParaRPr lang="en-US" altLang="en-US" sz="2000" dirty="0" smtClean="0">
              <a:solidFill>
                <a:schemeClr val="hlink"/>
              </a:solidFill>
              <a:latin typeface="Arial" pitchFamily="34" charset="0"/>
              <a:cs typeface="Arial" pitchFamily="34" charset="0"/>
            </a:endParaRPr>
          </a:p>
          <a:p>
            <a:pPr lvl="1">
              <a:lnSpc>
                <a:spcPct val="90000"/>
              </a:lnSpc>
              <a:buClr>
                <a:schemeClr val="tx2"/>
              </a:buClr>
              <a:buFontTx/>
              <a:buChar char="•"/>
              <a:defRPr/>
            </a:pPr>
            <a:r>
              <a:rPr lang="en-US" altLang="en-US" sz="2000" dirty="0" smtClean="0">
                <a:latin typeface="Arial" pitchFamily="34" charset="0"/>
                <a:cs typeface="Arial" pitchFamily="34" charset="0"/>
              </a:rPr>
              <a:t>Firm is independently owned and operated</a:t>
            </a:r>
          </a:p>
          <a:p>
            <a:pPr lvl="1">
              <a:lnSpc>
                <a:spcPct val="90000"/>
              </a:lnSpc>
              <a:buClr>
                <a:schemeClr val="tx2"/>
              </a:buClr>
              <a:buFontTx/>
              <a:buChar char="•"/>
              <a:defRPr/>
            </a:pPr>
            <a:endParaRPr lang="en-US" altLang="en-US" sz="2000" dirty="0" smtClean="0">
              <a:latin typeface="Arial" pitchFamily="34" charset="0"/>
              <a:cs typeface="Arial" pitchFamily="34" charset="0"/>
            </a:endParaRPr>
          </a:p>
          <a:p>
            <a:pPr lvl="1">
              <a:lnSpc>
                <a:spcPct val="90000"/>
              </a:lnSpc>
              <a:buClr>
                <a:schemeClr val="tx2"/>
              </a:buClr>
              <a:buFontTx/>
              <a:buChar char="•"/>
              <a:defRPr/>
            </a:pPr>
            <a:r>
              <a:rPr lang="en-US" altLang="en-US" sz="2000" dirty="0" smtClean="0">
                <a:latin typeface="Arial" pitchFamily="34" charset="0"/>
                <a:cs typeface="Arial" pitchFamily="34" charset="0"/>
              </a:rPr>
              <a:t>Firm meets small business criteria set forth by the Small Business Administration (8a) Business Development Program or State DGS Small Business Program, whichever is higher</a:t>
            </a:r>
          </a:p>
          <a:p>
            <a:pPr lvl="1">
              <a:lnSpc>
                <a:spcPct val="90000"/>
              </a:lnSpc>
              <a:buClr>
                <a:schemeClr val="tx2"/>
              </a:buClr>
              <a:buFontTx/>
              <a:buNone/>
              <a:defRPr/>
            </a:pPr>
            <a:endParaRPr lang="en-US" altLang="en-US" sz="2000" dirty="0" smtClean="0">
              <a:latin typeface="Arial" pitchFamily="34" charset="0"/>
              <a:cs typeface="Arial" pitchFamily="34" charset="0"/>
            </a:endParaRPr>
          </a:p>
          <a:p>
            <a:pPr>
              <a:lnSpc>
                <a:spcPct val="90000"/>
              </a:lnSpc>
              <a:buFontTx/>
              <a:buNone/>
              <a:defRPr/>
            </a:pPr>
            <a:r>
              <a:rPr lang="en-US" altLang="en-US" sz="2000" b="1" dirty="0" smtClean="0">
                <a:solidFill>
                  <a:srgbClr val="FFC000"/>
                </a:solidFill>
                <a:latin typeface="Arial" pitchFamily="34" charset="0"/>
                <a:cs typeface="Arial" pitchFamily="34" charset="0"/>
              </a:rPr>
              <a:t> </a:t>
            </a:r>
            <a:r>
              <a:rPr lang="en-US" altLang="en-US" sz="2000" b="1" dirty="0" smtClean="0">
                <a:solidFill>
                  <a:schemeClr val="hlink"/>
                </a:solidFill>
                <a:latin typeface="Arial" pitchFamily="34" charset="0"/>
                <a:cs typeface="Arial" pitchFamily="34" charset="0"/>
              </a:rPr>
              <a:t>Process:</a:t>
            </a:r>
          </a:p>
          <a:p>
            <a:pPr lvl="1">
              <a:lnSpc>
                <a:spcPct val="90000"/>
              </a:lnSpc>
              <a:buClr>
                <a:schemeClr val="tx2"/>
              </a:buClr>
              <a:buFontTx/>
              <a:buChar char="•"/>
              <a:defRPr/>
            </a:pPr>
            <a:r>
              <a:rPr lang="en-US" altLang="en-US" sz="2000" dirty="0" smtClean="0">
                <a:latin typeface="Arial" pitchFamily="34" charset="0"/>
                <a:cs typeface="Arial" pitchFamily="34" charset="0"/>
              </a:rPr>
              <a:t>If certified by one of the agencies on the following chart, provide copy of the SBE certification; OR if not, submit SBE (Proprietary) Application for processing.</a:t>
            </a:r>
          </a:p>
          <a:p>
            <a:pPr marL="393700" lvl="1" indent="0">
              <a:lnSpc>
                <a:spcPct val="90000"/>
              </a:lnSpc>
              <a:buClr>
                <a:schemeClr val="tx2"/>
              </a:buClr>
              <a:buFont typeface="Wingdings 2" pitchFamily="18" charset="2"/>
              <a:buNone/>
              <a:defRPr/>
            </a:pPr>
            <a:endParaRPr lang="en-US" altLang="en-US" sz="2000" dirty="0" smtClean="0">
              <a:latin typeface="Arial" pitchFamily="34" charset="0"/>
              <a:cs typeface="Arial" pitchFamily="34" charset="0"/>
            </a:endParaRPr>
          </a:p>
          <a:p>
            <a:pPr lvl="1">
              <a:lnSpc>
                <a:spcPct val="90000"/>
              </a:lnSpc>
              <a:buClr>
                <a:schemeClr val="tx2"/>
              </a:buClr>
              <a:buFontTx/>
              <a:buChar char="•"/>
              <a:defRPr/>
            </a:pPr>
            <a:r>
              <a:rPr lang="en-US" altLang="en-US" sz="2000" dirty="0" smtClean="0">
                <a:latin typeface="Arial" pitchFamily="34" charset="0"/>
                <a:cs typeface="Arial" pitchFamily="34" charset="0"/>
              </a:rPr>
              <a:t>Certification is good for two years.</a:t>
            </a:r>
          </a:p>
        </p:txBody>
      </p:sp>
      <p:sp>
        <p:nvSpPr>
          <p:cNvPr id="2" name="Slide Number Placeholder 1"/>
          <p:cNvSpPr>
            <a:spLocks noGrp="1"/>
          </p:cNvSpPr>
          <p:nvPr>
            <p:ph type="sldNum" sz="quarter" idx="12"/>
          </p:nvPr>
        </p:nvSpPr>
        <p:spPr/>
        <p:txBody>
          <a:bodyPr/>
          <a:lstStyle/>
          <a:p>
            <a:pPr>
              <a:defRPr/>
            </a:pPr>
            <a:fld id="{67666E01-28D9-4694-BAE5-E83BE1ED1DC2}" type="slidenum">
              <a:rPr lang="en-US" smtClean="0"/>
              <a:pPr>
                <a:defRPr/>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304800"/>
            <a:ext cx="8229600" cy="685800"/>
          </a:xfrm>
        </p:spPr>
        <p:txBody>
          <a:bodyPr/>
          <a:lstStyle/>
          <a:p>
            <a:r>
              <a:rPr lang="en-US" altLang="en-US" sz="3200" b="1" i="1" smtClean="0"/>
              <a:t>SBE (Proprietary) Certification</a:t>
            </a:r>
          </a:p>
        </p:txBody>
      </p:sp>
      <p:sp>
        <p:nvSpPr>
          <p:cNvPr id="57347" name="Rectangle 3"/>
          <p:cNvSpPr>
            <a:spLocks noGrp="1" noChangeArrowheads="1"/>
          </p:cNvSpPr>
          <p:nvPr>
            <p:ph type="body" idx="1"/>
          </p:nvPr>
        </p:nvSpPr>
        <p:spPr>
          <a:xfrm>
            <a:off x="381000" y="990600"/>
            <a:ext cx="8229600" cy="762000"/>
          </a:xfrm>
        </p:spPr>
        <p:txBody>
          <a:bodyPr/>
          <a:lstStyle/>
          <a:p>
            <a:pPr marL="0" indent="0" algn="just">
              <a:spcBef>
                <a:spcPts val="0"/>
              </a:spcBef>
              <a:buFontTx/>
              <a:buNone/>
              <a:defRPr/>
            </a:pPr>
            <a:r>
              <a:rPr lang="en-US" sz="1400" dirty="0" smtClean="0">
                <a:solidFill>
                  <a:srgbClr val="000000"/>
                </a:solidFill>
                <a:latin typeface="Arial" charset="0"/>
                <a:ea typeface="Times New Roman" pitchFamily="18" charset="0"/>
                <a:cs typeface="Arial" charset="0"/>
              </a:rPr>
              <a:t>If your firm is currently certified with one of the following agencies you do </a:t>
            </a:r>
            <a:r>
              <a:rPr lang="en-US" sz="1400" b="1" u="sng" dirty="0" smtClean="0">
                <a:solidFill>
                  <a:srgbClr val="000000"/>
                </a:solidFill>
                <a:latin typeface="Arial" charset="0"/>
                <a:ea typeface="Times New Roman" pitchFamily="18" charset="0"/>
                <a:cs typeface="Arial" charset="0"/>
              </a:rPr>
              <a:t>NOT</a:t>
            </a:r>
            <a:r>
              <a:rPr lang="en-US" sz="1400" dirty="0" smtClean="0">
                <a:solidFill>
                  <a:srgbClr val="000000"/>
                </a:solidFill>
                <a:latin typeface="Arial" charset="0"/>
                <a:ea typeface="Times New Roman" pitchFamily="18" charset="0"/>
                <a:cs typeface="Arial" charset="0"/>
              </a:rPr>
              <a:t> need to go through the Certification process, simply </a:t>
            </a:r>
            <a:r>
              <a:rPr lang="en-US" sz="1400" dirty="0" smtClean="0">
                <a:latin typeface="Arial" charset="0"/>
                <a:ea typeface="Times New Roman" pitchFamily="18" charset="0"/>
                <a:cs typeface="Arial" charset="0"/>
              </a:rPr>
              <a:t>submit a copy of your certification with your bid/proposal</a:t>
            </a:r>
            <a:r>
              <a:rPr lang="en-US" sz="1600" dirty="0" smtClean="0">
                <a:latin typeface="Arial" charset="0"/>
                <a:ea typeface="Times New Roman" pitchFamily="18" charset="0"/>
                <a:cs typeface="Arial" charset="0"/>
              </a:rPr>
              <a:t>.</a:t>
            </a:r>
          </a:p>
          <a:p>
            <a:pPr marL="0" indent="0">
              <a:buFontTx/>
              <a:buNone/>
              <a:defRPr/>
            </a:pPr>
            <a:endParaRPr lang="en-US" sz="1800" dirty="0">
              <a:solidFill>
                <a:srgbClr val="000000"/>
              </a:solidFill>
              <a:latin typeface="Arial" charset="0"/>
              <a:ea typeface="Times New Roman" pitchFamily="18" charset="0"/>
              <a:cs typeface="Arial" charset="0"/>
            </a:endParaRPr>
          </a:p>
          <a:p>
            <a:pPr marL="0" indent="0">
              <a:buFontTx/>
              <a:buNone/>
              <a:defRPr/>
            </a:pPr>
            <a:endParaRPr lang="en-US" sz="1800" dirty="0">
              <a:solidFill>
                <a:srgbClr val="000000"/>
              </a:solidFill>
              <a:latin typeface="Arial" charset="0"/>
              <a:ea typeface="Times New Roman" pitchFamily="18" charset="0"/>
              <a:cs typeface="Arial" charset="0"/>
            </a:endParaRPr>
          </a:p>
          <a:p>
            <a:pPr marL="0" indent="0">
              <a:buFontTx/>
              <a:buNone/>
              <a:defRPr/>
            </a:pPr>
            <a:endParaRPr lang="en-US" sz="1000" dirty="0" smtClean="0">
              <a:solidFill>
                <a:srgbClr val="000000"/>
              </a:solidFill>
              <a:latin typeface="Arial" charset="0"/>
              <a:ea typeface="Times New Roman" pitchFamily="18" charset="0"/>
              <a:cs typeface="Arial" charset="0"/>
            </a:endParaRPr>
          </a:p>
          <a:p>
            <a:pPr>
              <a:defRPr/>
            </a:pPr>
            <a:endParaRPr lang="en-US" sz="1000" b="1" dirty="0" smtClean="0">
              <a:solidFill>
                <a:srgbClr val="000000"/>
              </a:solidFill>
              <a:latin typeface="Arial" charset="0"/>
              <a:ea typeface="Times New Roman" pitchFamily="18" charset="0"/>
              <a:cs typeface="Arial" charset="0"/>
            </a:endParaRPr>
          </a:p>
          <a:p>
            <a:pPr algn="ctr">
              <a:spcBef>
                <a:spcPct val="0"/>
              </a:spcBef>
              <a:buFont typeface="Wingdings 2" pitchFamily="18" charset="2"/>
              <a:buNone/>
              <a:defRPr/>
            </a:pPr>
            <a:r>
              <a:rPr lang="en-US" sz="1000" b="1" dirty="0">
                <a:solidFill>
                  <a:schemeClr val="lt1"/>
                </a:solidFill>
                <a:latin typeface="Arial" panose="020B0604020202020204" pitchFamily="34" charset="0"/>
                <a:cs typeface="Arial" panose="020B0604020202020204" pitchFamily="34" charset="0"/>
              </a:rPr>
              <a:t>City of Los Angeles</a:t>
            </a:r>
          </a:p>
          <a:p>
            <a:pPr algn="ctr">
              <a:spcBef>
                <a:spcPct val="0"/>
              </a:spcBef>
              <a:buFont typeface="Wingdings 2" pitchFamily="18" charset="2"/>
              <a:buNone/>
              <a:defRPr/>
            </a:pPr>
            <a:r>
              <a:rPr lang="en-US" sz="1000" b="1" dirty="0">
                <a:solidFill>
                  <a:schemeClr val="lt1"/>
                </a:solidFill>
                <a:latin typeface="Arial" panose="020B0604020202020204" pitchFamily="34" charset="0"/>
                <a:cs typeface="Arial" panose="020B0604020202020204" pitchFamily="34" charset="0"/>
              </a:rPr>
              <a:t>City of Los Angeles</a:t>
            </a:r>
          </a:p>
          <a:p>
            <a:pPr algn="ctr">
              <a:spcBef>
                <a:spcPct val="0"/>
              </a:spcBef>
              <a:buFontTx/>
              <a:buNone/>
              <a:defRPr/>
            </a:pPr>
            <a:endParaRPr lang="en-US" sz="1000" dirty="0" smtClean="0">
              <a:ea typeface="Times New Roman" pitchFamily="18" charset="0"/>
              <a:cs typeface="Arial" charset="0"/>
            </a:endParaRPr>
          </a:p>
        </p:txBody>
      </p:sp>
      <p:sp>
        <p:nvSpPr>
          <p:cNvPr id="2" name="Slide Number Placeholder 1"/>
          <p:cNvSpPr>
            <a:spLocks noGrp="1"/>
          </p:cNvSpPr>
          <p:nvPr>
            <p:ph type="sldNum" sz="quarter" idx="12"/>
          </p:nvPr>
        </p:nvSpPr>
        <p:spPr/>
        <p:txBody>
          <a:bodyPr/>
          <a:lstStyle/>
          <a:p>
            <a:pPr>
              <a:defRPr/>
            </a:pPr>
            <a:fld id="{57534A66-65C2-4118-9BF6-CA49977F59C7}" type="slidenum">
              <a:rPr lang="en-US" smtClean="0"/>
              <a:pPr>
                <a:defRPr/>
              </a:pPr>
              <a:t>46</a:t>
            </a:fld>
            <a:endParaRPr lang="en-US" dirty="0"/>
          </a:p>
        </p:txBody>
      </p:sp>
      <p:graphicFrame>
        <p:nvGraphicFramePr>
          <p:cNvPr id="3" name="Table 2"/>
          <p:cNvGraphicFramePr>
            <a:graphicFrameLocks noGrp="1"/>
          </p:cNvGraphicFramePr>
          <p:nvPr/>
        </p:nvGraphicFramePr>
        <p:xfrm>
          <a:off x="457200" y="1676400"/>
          <a:ext cx="8153400" cy="4652962"/>
        </p:xfrm>
        <a:graphic>
          <a:graphicData uri="http://schemas.openxmlformats.org/drawingml/2006/table">
            <a:tbl>
              <a:tblPr>
                <a:tableStyleId>{5C22544A-7EE6-4342-B048-85BDC9FD1C3A}</a:tableStyleId>
              </a:tblPr>
              <a:tblGrid>
                <a:gridCol w="4422184"/>
                <a:gridCol w="2349284"/>
                <a:gridCol w="1381932"/>
              </a:tblGrid>
              <a:tr h="812225">
                <a:tc>
                  <a:txBody>
                    <a:bodyPr/>
                    <a:lstStyle/>
                    <a:p>
                      <a:pPr marL="0" marR="0" algn="ctr">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CERTIFYING AGENCY</a:t>
                      </a:r>
                      <a:endParaRPr lang="en-US" sz="12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CERTIFICATION</a:t>
                      </a:r>
                      <a:endParaRPr lang="en-US" sz="12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ACCEPTED BY LAWA </a:t>
                      </a:r>
                      <a:r>
                        <a:rPr lang="en-US" sz="1000" b="1" dirty="0" smtClean="0">
                          <a:solidFill>
                            <a:schemeClr val="tx1"/>
                          </a:solidFill>
                          <a:effectLst/>
                          <a:latin typeface="Arial" panose="020B0604020202020204" pitchFamily="34" charset="0"/>
                          <a:cs typeface="Arial" panose="020B0604020202020204" pitchFamily="34" charset="0"/>
                        </a:rPr>
                        <a:t>FOR SBE (PROPRIETARY)? </a:t>
                      </a:r>
                      <a:endParaRPr lang="en-US" sz="12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r>
              <a:tr h="365785">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Federal Small Business Administration (SBA)</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SBA 8(a) Business </a:t>
                      </a:r>
                      <a:r>
                        <a:rPr lang="en-US" sz="1100" dirty="0" err="1">
                          <a:solidFill>
                            <a:schemeClr val="tx1"/>
                          </a:solidFill>
                          <a:effectLst/>
                          <a:latin typeface="Arial" panose="020B0604020202020204" pitchFamily="34" charset="0"/>
                          <a:cs typeface="Arial" panose="020B0604020202020204" pitchFamily="34" charset="0"/>
                        </a:rPr>
                        <a:t>Devpt</a:t>
                      </a:r>
                      <a:r>
                        <a:rPr lang="en-US" sz="1100" dirty="0">
                          <a:solidFill>
                            <a:schemeClr val="tx1"/>
                          </a:solidFill>
                          <a:effectLst/>
                          <a:latin typeface="Arial" panose="020B0604020202020204" pitchFamily="34" charset="0"/>
                          <a:cs typeface="Arial" panose="020B0604020202020204" pitchFamily="34" charset="0"/>
                        </a:rPr>
                        <a:t>. Program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State of California Department of General Services (DGS)</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SB, </a:t>
                      </a:r>
                      <a:r>
                        <a:rPr lang="en-US" sz="1100" dirty="0" smtClean="0">
                          <a:solidFill>
                            <a:schemeClr val="tx1"/>
                          </a:solidFill>
                          <a:effectLst/>
                          <a:latin typeface="Arial" panose="020B0604020202020204" pitchFamily="34" charset="0"/>
                          <a:cs typeface="Arial" panose="020B0604020202020204" pitchFamily="34" charset="0"/>
                        </a:rPr>
                        <a:t>SB-Public Works, SB </a:t>
                      </a:r>
                      <a:r>
                        <a:rPr lang="en-US" sz="1100" dirty="0">
                          <a:solidFill>
                            <a:schemeClr val="tx1"/>
                          </a:solidFill>
                          <a:effectLst/>
                          <a:latin typeface="Arial" panose="020B0604020202020204" pitchFamily="34" charset="0"/>
                          <a:cs typeface="Arial" panose="020B0604020202020204" pitchFamily="34" charset="0"/>
                        </a:rPr>
                        <a:t>(micro)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California Department of Transportation (CALTRANS)</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SMBE, SWBE, DBE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L.A. County Metropolitan Transportation Authority (METRO)</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SBE, DBE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r>
              <a:tr h="2011816">
                <a:tc>
                  <a:txBody>
                    <a:bodyPr/>
                    <a:lstStyle/>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California Unified Certification Program (CUCP) Agencies:</a:t>
                      </a:r>
                    </a:p>
                    <a:p>
                      <a:pPr marL="0" marR="0">
                        <a:spcBef>
                          <a:spcPts val="0"/>
                        </a:spcBef>
                        <a:spcAft>
                          <a:spcPts val="0"/>
                        </a:spcAft>
                      </a:pPr>
                      <a:r>
                        <a:rPr lang="en-US" sz="1100" dirty="0" smtClean="0">
                          <a:solidFill>
                            <a:schemeClr val="tx1"/>
                          </a:solidFill>
                          <a:effectLst/>
                          <a:latin typeface="Arial" panose="020B0604020202020204" pitchFamily="34" charset="0"/>
                          <a:cs typeface="Arial" panose="020B0604020202020204" pitchFamily="34" charset="0"/>
                        </a:rPr>
                        <a:t>• California Department of Transportation (CALTRANS) </a:t>
                      </a:r>
                    </a:p>
                    <a:p>
                      <a:pPr marL="111125" marR="0" indent="-111125">
                        <a:spcBef>
                          <a:spcPts val="0"/>
                        </a:spcBef>
                        <a:spcAft>
                          <a:spcPts val="0"/>
                        </a:spcAft>
                        <a:buFont typeface="Arial" panose="020B0604020202020204" pitchFamily="34" charset="0"/>
                        <a:buChar char="•"/>
                      </a:pPr>
                      <a:r>
                        <a:rPr lang="en-US" sz="1100" u="sng" dirty="0" smtClean="0">
                          <a:solidFill>
                            <a:schemeClr val="tx1"/>
                          </a:solidFill>
                          <a:effectLst/>
                          <a:latin typeface="Arial" panose="020B0604020202020204" pitchFamily="34" charset="0"/>
                          <a:cs typeface="Arial" panose="020B0604020202020204" pitchFamily="34" charset="0"/>
                        </a:rPr>
                        <a:t>City </a:t>
                      </a:r>
                      <a:r>
                        <a:rPr lang="en-US" sz="1100" u="sng" dirty="0">
                          <a:solidFill>
                            <a:schemeClr val="tx1"/>
                          </a:solidFill>
                          <a:effectLst/>
                          <a:latin typeface="Arial" panose="020B0604020202020204" pitchFamily="34" charset="0"/>
                          <a:cs typeface="Arial" panose="020B0604020202020204" pitchFamily="34" charset="0"/>
                        </a:rPr>
                        <a:t>of Fresno</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City of Los Angeles</a:t>
                      </a:r>
                      <a:r>
                        <a:rPr lang="en-US" sz="1100" dirty="0">
                          <a:solidFill>
                            <a:schemeClr val="tx1"/>
                          </a:solidFill>
                          <a:effectLst/>
                          <a:latin typeface="Arial" panose="020B0604020202020204" pitchFamily="34" charset="0"/>
                          <a:cs typeface="Arial" panose="020B0604020202020204" pitchFamily="34" charset="0"/>
                        </a:rPr>
                        <a:t> </a:t>
                      </a:r>
                      <a:endParaRPr lang="en-US" sz="1100" dirty="0" smtClean="0">
                        <a:solidFill>
                          <a:schemeClr val="tx1"/>
                        </a:solidFill>
                        <a:effectLst/>
                        <a:latin typeface="Arial" panose="020B0604020202020204" pitchFamily="34" charset="0"/>
                        <a:cs typeface="Arial" panose="020B0604020202020204" pitchFamily="34" charset="0"/>
                      </a:endParaRPr>
                    </a:p>
                    <a:p>
                      <a:pPr marL="111125" marR="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u="sng" dirty="0" smtClean="0">
                          <a:solidFill>
                            <a:schemeClr val="tx1"/>
                          </a:solidFill>
                          <a:effectLst/>
                          <a:latin typeface="Arial" panose="020B0604020202020204" pitchFamily="34" charset="0"/>
                          <a:cs typeface="Arial" panose="020B0604020202020204" pitchFamily="34" charset="0"/>
                        </a:rPr>
                        <a:t>L.A. County Metropolitan Transportation Authority (METRO)</a:t>
                      </a:r>
                      <a:r>
                        <a:rPr lang="en-US" sz="1100" dirty="0" smtClean="0">
                          <a:solidFill>
                            <a:schemeClr val="tx1"/>
                          </a:solidFill>
                          <a:effectLst/>
                          <a:latin typeface="Arial" panose="020B0604020202020204" pitchFamily="34" charset="0"/>
                          <a:cs typeface="Arial" panose="020B0604020202020204" pitchFamily="34" charset="0"/>
                        </a:rPr>
                        <a:t> </a:t>
                      </a:r>
                      <a:endParaRPr lang="en-US" sz="1100" dirty="0" smtClean="0">
                        <a:solidFill>
                          <a:schemeClr val="tx1"/>
                        </a:solidFill>
                        <a:effectLst/>
                        <a:latin typeface="Arial" panose="020B0604020202020204" pitchFamily="34" charset="0"/>
                        <a:ea typeface="Calibri"/>
                        <a:cs typeface="Arial" panose="020B0604020202020204" pitchFamily="34" charset="0"/>
                      </a:endParaRPr>
                    </a:p>
                    <a:p>
                      <a:pPr marL="0" marR="0">
                        <a:spcBef>
                          <a:spcPts val="0"/>
                        </a:spcBef>
                        <a:spcAft>
                          <a:spcPts val="0"/>
                        </a:spcAft>
                      </a:pPr>
                      <a:r>
                        <a:rPr lang="en-US" sz="1100" dirty="0" smtClean="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 Diego County Regional Airport Authority (SAN)</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 Francisco Bay Area Rapid Transit District (BART)</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 Francisco International Airport (SFO)</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 Francisco Municipal Transportation Agency (SFMTA)</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 Mateo County Transit District (SAMTRANS)</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Santa Clara Valley Transportation Authority (VTA)</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rgbClr val="F18F23"/>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smtClean="0">
                          <a:solidFill>
                            <a:schemeClr val="tx1"/>
                          </a:solidFill>
                          <a:effectLst/>
                          <a:latin typeface="Arial" panose="020B0604020202020204" pitchFamily="34" charset="0"/>
                          <a:cs typeface="Arial" panose="020B0604020202020204" pitchFamily="34" charset="0"/>
                        </a:rPr>
                        <a:t>DBE</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US Women’s Chamber of Commerce (USWCC)</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WOSB, EDWOSB</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Women’s Business Enterprise </a:t>
                      </a:r>
                      <a:r>
                        <a:rPr lang="en-US" sz="1100" u="sng" dirty="0" smtClean="0">
                          <a:solidFill>
                            <a:schemeClr val="tx1"/>
                          </a:solidFill>
                          <a:effectLst/>
                          <a:latin typeface="Arial" panose="020B0604020202020204" pitchFamily="34" charset="0"/>
                          <a:cs typeface="Arial" panose="020B0604020202020204" pitchFamily="34" charset="0"/>
                        </a:rPr>
                        <a:t>Council West (WBEC-WEST)</a:t>
                      </a:r>
                      <a:r>
                        <a:rPr lang="en-US" sz="1100" dirty="0" smtClean="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WOSB</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National Women Business Owners Corporation (NWBOC)</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WOSB, EDWOSB</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City of Los Angeles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smtClean="0">
                          <a:solidFill>
                            <a:schemeClr val="tx1"/>
                          </a:solidFill>
                          <a:effectLst/>
                          <a:latin typeface="Arial" panose="020B0604020202020204" pitchFamily="34" charset="0"/>
                          <a:cs typeface="Arial" panose="020B0604020202020204" pitchFamily="34" charset="0"/>
                        </a:rPr>
                        <a:t>SBE,  </a:t>
                      </a:r>
                      <a:r>
                        <a:rPr lang="en-US" sz="1100" dirty="0">
                          <a:solidFill>
                            <a:schemeClr val="tx1"/>
                          </a:solidFill>
                          <a:effectLst/>
                          <a:latin typeface="Arial" panose="020B0604020202020204" pitchFamily="34" charset="0"/>
                          <a:cs typeface="Arial" panose="020B0604020202020204" pitchFamily="34" charset="0"/>
                        </a:rPr>
                        <a:t>SLB</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r>
              <a:tr h="1828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u="sng" dirty="0" smtClean="0">
                          <a:solidFill>
                            <a:schemeClr val="tx1"/>
                          </a:solidFill>
                          <a:effectLst/>
                          <a:latin typeface="Arial" panose="020B0604020202020204" pitchFamily="34" charset="0"/>
                          <a:cs typeface="Arial" panose="020B0604020202020204" pitchFamily="34" charset="0"/>
                        </a:rPr>
                        <a:t>County</a:t>
                      </a:r>
                      <a:r>
                        <a:rPr lang="en-US" sz="1100" u="sng" baseline="0" dirty="0" smtClean="0">
                          <a:solidFill>
                            <a:schemeClr val="tx1"/>
                          </a:solidFill>
                          <a:effectLst/>
                          <a:latin typeface="Arial" panose="020B0604020202020204" pitchFamily="34" charset="0"/>
                          <a:cs typeface="Arial" panose="020B0604020202020204" pitchFamily="34" charset="0"/>
                        </a:rPr>
                        <a:t> of Los Angeles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smtClean="0">
                          <a:solidFill>
                            <a:schemeClr val="tx1"/>
                          </a:solidFill>
                          <a:effectLst/>
                          <a:latin typeface="Arial" panose="020B0604020202020204" pitchFamily="34" charset="0"/>
                          <a:ea typeface="Calibri"/>
                          <a:cs typeface="Arial" panose="020B0604020202020204" pitchFamily="34" charset="0"/>
                        </a:rPr>
                        <a:t>LSBE</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smtClean="0">
                          <a:solidFill>
                            <a:schemeClr val="tx1"/>
                          </a:solidFill>
                          <a:effectLst/>
                          <a:latin typeface="Arial" panose="020B0604020202020204" pitchFamily="34" charset="0"/>
                          <a:ea typeface="Calibri"/>
                          <a:cs typeface="Arial" panose="020B0604020202020204" pitchFamily="34" charset="0"/>
                        </a:rPr>
                        <a:t>Yes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501650" y="685800"/>
            <a:ext cx="8642350" cy="609600"/>
          </a:xfrm>
        </p:spPr>
        <p:txBody>
          <a:bodyPr/>
          <a:lstStyle/>
          <a:p>
            <a:r>
              <a:rPr lang="en-US" altLang="en-US" sz="2700" b="1" i="1" smtClean="0"/>
              <a:t/>
            </a:r>
            <a:br>
              <a:rPr lang="en-US" altLang="en-US" sz="2700" b="1" i="1" smtClean="0"/>
            </a:br>
            <a:r>
              <a:rPr lang="en-US" altLang="en-US" sz="3200" b="1" i="1" smtClean="0"/>
              <a:t>DBE/ACDBE Certification Requirements</a:t>
            </a:r>
          </a:p>
        </p:txBody>
      </p:sp>
      <p:sp>
        <p:nvSpPr>
          <p:cNvPr id="2" name="Slide Number Placeholder 1"/>
          <p:cNvSpPr>
            <a:spLocks noGrp="1"/>
          </p:cNvSpPr>
          <p:nvPr>
            <p:ph type="sldNum" sz="quarter" idx="12"/>
          </p:nvPr>
        </p:nvSpPr>
        <p:spPr/>
        <p:txBody>
          <a:bodyPr/>
          <a:lstStyle/>
          <a:p>
            <a:pPr>
              <a:defRPr/>
            </a:pPr>
            <a:fld id="{64B9EB0F-3A6D-4C76-93FB-E5089E19534A}" type="slidenum">
              <a:rPr lang="en-US" smtClean="0"/>
              <a:pPr>
                <a:defRPr/>
              </a:pPr>
              <a:t>47</a:t>
            </a:fld>
            <a:endParaRPr lang="en-US" dirty="0"/>
          </a:p>
        </p:txBody>
      </p:sp>
      <p:pic>
        <p:nvPicPr>
          <p:cNvPr id="80900"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8504238"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381000" y="838200"/>
            <a:ext cx="8489950" cy="533400"/>
          </a:xfrm>
        </p:spPr>
        <p:txBody>
          <a:bodyPr/>
          <a:lstStyle/>
          <a:p>
            <a:r>
              <a:rPr lang="en-US" altLang="en-US" sz="3200" b="1" i="1" smtClean="0"/>
              <a:t>DBE/ACDBE  Certification Process</a:t>
            </a:r>
          </a:p>
        </p:txBody>
      </p:sp>
      <p:sp>
        <p:nvSpPr>
          <p:cNvPr id="81923" name="Rectangle 3"/>
          <p:cNvSpPr>
            <a:spLocks noGrp="1" noChangeArrowheads="1"/>
          </p:cNvSpPr>
          <p:nvPr>
            <p:ph idx="4294967295"/>
          </p:nvPr>
        </p:nvSpPr>
        <p:spPr>
          <a:xfrm>
            <a:off x="457200" y="1828800"/>
            <a:ext cx="7924800" cy="4572000"/>
          </a:xfrm>
        </p:spPr>
        <p:txBody>
          <a:bodyPr/>
          <a:lstStyle/>
          <a:p>
            <a:pPr>
              <a:lnSpc>
                <a:spcPct val="80000"/>
              </a:lnSpc>
              <a:buFontTx/>
              <a:buNone/>
            </a:pPr>
            <a:r>
              <a:rPr lang="en-US" altLang="en-US" sz="2000" b="1" smtClean="0">
                <a:solidFill>
                  <a:schemeClr val="tx2"/>
                </a:solidFill>
                <a:latin typeface="Arial" charset="0"/>
                <a:cs typeface="Arial" charset="0"/>
              </a:rPr>
              <a:t>1. Preliminary Intake Review:</a:t>
            </a:r>
            <a:endParaRPr lang="en-US" altLang="en-US" sz="2000" smtClean="0">
              <a:solidFill>
                <a:schemeClr val="tx2"/>
              </a:solidFill>
              <a:latin typeface="Arial" charset="0"/>
              <a:cs typeface="Arial" charset="0"/>
            </a:endParaRPr>
          </a:p>
          <a:p>
            <a:pPr>
              <a:lnSpc>
                <a:spcPct val="80000"/>
              </a:lnSpc>
              <a:buFontTx/>
              <a:buNone/>
            </a:pPr>
            <a:r>
              <a:rPr lang="en-US" altLang="en-US" sz="2000" smtClean="0">
                <a:latin typeface="Arial" charset="0"/>
                <a:cs typeface="Arial" charset="0"/>
              </a:rPr>
              <a:t>	Submitted documents are checked for completeness</a:t>
            </a:r>
          </a:p>
          <a:p>
            <a:pPr>
              <a:lnSpc>
                <a:spcPct val="80000"/>
              </a:lnSpc>
              <a:buFontTx/>
              <a:buNone/>
            </a:pPr>
            <a:endParaRPr lang="en-US" altLang="en-US" sz="2000" smtClean="0">
              <a:latin typeface="Arial" charset="0"/>
              <a:cs typeface="Arial" charset="0"/>
            </a:endParaRPr>
          </a:p>
          <a:p>
            <a:pPr>
              <a:lnSpc>
                <a:spcPct val="80000"/>
              </a:lnSpc>
              <a:buFontTx/>
              <a:buNone/>
            </a:pPr>
            <a:r>
              <a:rPr lang="en-US" altLang="en-US" sz="2000" b="1" smtClean="0">
                <a:solidFill>
                  <a:schemeClr val="tx2"/>
                </a:solidFill>
                <a:latin typeface="Arial" charset="0"/>
                <a:cs typeface="Arial" charset="0"/>
              </a:rPr>
              <a:t>2.</a:t>
            </a:r>
            <a:r>
              <a:rPr lang="en-US" altLang="en-US" sz="2000" smtClean="0">
                <a:solidFill>
                  <a:schemeClr val="tx2"/>
                </a:solidFill>
                <a:latin typeface="Arial" charset="0"/>
                <a:cs typeface="Arial" charset="0"/>
              </a:rPr>
              <a:t> </a:t>
            </a:r>
            <a:r>
              <a:rPr lang="en-US" altLang="en-US" sz="2000" b="1" smtClean="0">
                <a:solidFill>
                  <a:schemeClr val="tx2"/>
                </a:solidFill>
                <a:latin typeface="Arial" charset="0"/>
                <a:cs typeface="Arial" charset="0"/>
              </a:rPr>
              <a:t>Desk Audit:</a:t>
            </a:r>
            <a:endParaRPr lang="en-US" altLang="en-US" sz="2000" smtClean="0">
              <a:solidFill>
                <a:schemeClr val="tx2"/>
              </a:solidFill>
              <a:latin typeface="Arial" charset="0"/>
              <a:cs typeface="Arial" charset="0"/>
            </a:endParaRPr>
          </a:p>
          <a:p>
            <a:pPr>
              <a:lnSpc>
                <a:spcPct val="80000"/>
              </a:lnSpc>
              <a:buFontTx/>
              <a:buNone/>
            </a:pPr>
            <a:r>
              <a:rPr lang="en-US" altLang="en-US" sz="2000" smtClean="0">
                <a:latin typeface="Arial" charset="0"/>
                <a:cs typeface="Arial" charset="0"/>
              </a:rPr>
              <a:t>	Supporting documents are reviewed and additional information may be requested</a:t>
            </a:r>
          </a:p>
          <a:p>
            <a:pPr>
              <a:lnSpc>
                <a:spcPct val="80000"/>
              </a:lnSpc>
              <a:buFontTx/>
              <a:buNone/>
            </a:pPr>
            <a:endParaRPr lang="en-US" altLang="en-US" sz="2000" smtClean="0">
              <a:latin typeface="Arial" charset="0"/>
              <a:cs typeface="Arial" charset="0"/>
            </a:endParaRPr>
          </a:p>
          <a:p>
            <a:pPr>
              <a:lnSpc>
                <a:spcPct val="80000"/>
              </a:lnSpc>
              <a:buFontTx/>
              <a:buNone/>
            </a:pPr>
            <a:r>
              <a:rPr lang="en-US" altLang="en-US" sz="2000" b="1" smtClean="0">
                <a:solidFill>
                  <a:schemeClr val="tx2"/>
                </a:solidFill>
                <a:latin typeface="Arial" charset="0"/>
                <a:cs typeface="Arial" charset="0"/>
              </a:rPr>
              <a:t>3. Site Visit:</a:t>
            </a:r>
            <a:endParaRPr lang="en-US" altLang="en-US" sz="2000" smtClean="0">
              <a:solidFill>
                <a:schemeClr val="tx2"/>
              </a:solidFill>
              <a:latin typeface="Arial" charset="0"/>
              <a:cs typeface="Arial" charset="0"/>
            </a:endParaRPr>
          </a:p>
          <a:p>
            <a:pPr>
              <a:lnSpc>
                <a:spcPct val="80000"/>
              </a:lnSpc>
              <a:buFontTx/>
              <a:buNone/>
            </a:pPr>
            <a:r>
              <a:rPr lang="en-US" altLang="en-US" sz="2000" smtClean="0">
                <a:latin typeface="Arial" charset="0"/>
                <a:cs typeface="Arial" charset="0"/>
              </a:rPr>
              <a:t>	Interview applicant at the business location; physical verification that business exists</a:t>
            </a:r>
          </a:p>
          <a:p>
            <a:pPr>
              <a:lnSpc>
                <a:spcPct val="80000"/>
              </a:lnSpc>
              <a:buFontTx/>
              <a:buNone/>
            </a:pPr>
            <a:endParaRPr lang="en-US" altLang="en-US" sz="2000" smtClean="0">
              <a:latin typeface="Arial" charset="0"/>
              <a:cs typeface="Arial" charset="0"/>
            </a:endParaRPr>
          </a:p>
          <a:p>
            <a:pPr>
              <a:lnSpc>
                <a:spcPct val="80000"/>
              </a:lnSpc>
              <a:buFontTx/>
              <a:buNone/>
            </a:pPr>
            <a:r>
              <a:rPr lang="en-US" altLang="en-US" sz="2000" b="1" smtClean="0">
                <a:solidFill>
                  <a:schemeClr val="tx2"/>
                </a:solidFill>
                <a:latin typeface="Arial" charset="0"/>
                <a:cs typeface="Arial" charset="0"/>
              </a:rPr>
              <a:t>4. Final Review for Approval/Denial</a:t>
            </a:r>
          </a:p>
          <a:p>
            <a:pPr>
              <a:lnSpc>
                <a:spcPct val="80000"/>
              </a:lnSpc>
              <a:buFontTx/>
              <a:buNone/>
            </a:pPr>
            <a:endParaRPr lang="en-US" altLang="en-US" sz="2000" smtClean="0">
              <a:solidFill>
                <a:schemeClr val="hlink"/>
              </a:solidFill>
              <a:latin typeface="Arial" charset="0"/>
              <a:cs typeface="Arial" charset="0"/>
            </a:endParaRPr>
          </a:p>
          <a:p>
            <a:pPr>
              <a:lnSpc>
                <a:spcPct val="80000"/>
              </a:lnSpc>
              <a:buFontTx/>
              <a:buNone/>
            </a:pPr>
            <a:endParaRPr lang="en-US" altLang="en-US" sz="2000" b="1" smtClean="0">
              <a:solidFill>
                <a:schemeClr val="hlink"/>
              </a:solidFill>
              <a:latin typeface="Arial" charset="0"/>
              <a:cs typeface="Arial" charset="0"/>
            </a:endParaRPr>
          </a:p>
          <a:p>
            <a:pPr algn="ctr">
              <a:lnSpc>
                <a:spcPct val="80000"/>
              </a:lnSpc>
              <a:buFontTx/>
              <a:buNone/>
            </a:pPr>
            <a:r>
              <a:rPr lang="en-US" altLang="en-US" sz="2000" b="1" u="sng" smtClean="0">
                <a:solidFill>
                  <a:schemeClr val="tx2"/>
                </a:solidFill>
                <a:latin typeface="Arial" charset="0"/>
                <a:cs typeface="Arial" charset="0"/>
              </a:rPr>
              <a:t>Start the certification process today!</a:t>
            </a:r>
          </a:p>
        </p:txBody>
      </p:sp>
      <p:sp>
        <p:nvSpPr>
          <p:cNvPr id="2" name="Slide Number Placeholder 1"/>
          <p:cNvSpPr>
            <a:spLocks noGrp="1"/>
          </p:cNvSpPr>
          <p:nvPr>
            <p:ph type="sldNum" sz="quarter" idx="12"/>
          </p:nvPr>
        </p:nvSpPr>
        <p:spPr/>
        <p:txBody>
          <a:bodyPr/>
          <a:lstStyle/>
          <a:p>
            <a:pPr>
              <a:defRPr/>
            </a:pPr>
            <a:fld id="{7598FC04-E313-4D34-AF5C-126D51C355A2}" type="slidenum">
              <a:rPr lang="en-US" smtClean="0"/>
              <a:pPr>
                <a:defRPr/>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152400" y="838200"/>
            <a:ext cx="8763000" cy="838200"/>
          </a:xfrm>
        </p:spPr>
        <p:txBody>
          <a:bodyPr/>
          <a:lstStyle/>
          <a:p>
            <a:r>
              <a:rPr lang="en-US" altLang="en-US" sz="3200" b="1" i="1" smtClean="0"/>
              <a:t>   Advantages of DBE/ACDBE Certification</a:t>
            </a:r>
          </a:p>
        </p:txBody>
      </p:sp>
      <p:sp>
        <p:nvSpPr>
          <p:cNvPr id="60419" name="Rectangle 3"/>
          <p:cNvSpPr>
            <a:spLocks noGrp="1" noChangeArrowheads="1"/>
          </p:cNvSpPr>
          <p:nvPr>
            <p:ph idx="4294967295"/>
          </p:nvPr>
        </p:nvSpPr>
        <p:spPr>
          <a:xfrm>
            <a:off x="457200" y="2133600"/>
            <a:ext cx="8153400" cy="3962400"/>
          </a:xfrm>
        </p:spPr>
        <p:txBody>
          <a:bodyPr/>
          <a:lstStyle/>
          <a:p>
            <a:pPr lvl="1">
              <a:lnSpc>
                <a:spcPct val="90000"/>
              </a:lnSpc>
              <a:buClr>
                <a:schemeClr val="tx2"/>
              </a:buClr>
              <a:buFont typeface="Wingdings" pitchFamily="2" charset="2"/>
              <a:buChar char="n"/>
              <a:defRPr/>
            </a:pPr>
            <a:r>
              <a:rPr lang="en-US" sz="2000" dirty="0" smtClean="0">
                <a:latin typeface="Arial" charset="0"/>
                <a:cs typeface="Arial" charset="0"/>
              </a:rPr>
              <a:t>Certification provides additional opportunities in competing against non-certified subcontractors</a:t>
            </a:r>
          </a:p>
          <a:p>
            <a:pPr lvl="1">
              <a:lnSpc>
                <a:spcPct val="90000"/>
              </a:lnSpc>
              <a:buClr>
                <a:schemeClr val="tx2"/>
              </a:buClr>
              <a:buFont typeface="Wingdings" pitchFamily="2" charset="2"/>
              <a:buChar char="n"/>
              <a:defRPr/>
            </a:pPr>
            <a:endParaRPr lang="en-US" sz="2000" dirty="0" smtClean="0">
              <a:latin typeface="Arial" charset="0"/>
              <a:cs typeface="Arial" charset="0"/>
            </a:endParaRPr>
          </a:p>
          <a:p>
            <a:pPr lvl="1">
              <a:lnSpc>
                <a:spcPct val="90000"/>
              </a:lnSpc>
              <a:buClr>
                <a:schemeClr val="tx2"/>
              </a:buClr>
              <a:buFont typeface="Wingdings" pitchFamily="2" charset="2"/>
              <a:buChar char="n"/>
              <a:defRPr/>
            </a:pPr>
            <a:r>
              <a:rPr lang="en-US" sz="2000" dirty="0" smtClean="0">
                <a:latin typeface="Arial" charset="0"/>
                <a:cs typeface="Arial" charset="0"/>
              </a:rPr>
              <a:t>Marketing exposure through nationwide, statewide and citywide databases</a:t>
            </a:r>
          </a:p>
          <a:p>
            <a:pPr lvl="1">
              <a:lnSpc>
                <a:spcPct val="90000"/>
              </a:lnSpc>
              <a:buClr>
                <a:schemeClr val="tx2"/>
              </a:buClr>
              <a:buFont typeface="Wingdings" pitchFamily="2" charset="2"/>
              <a:buChar char="n"/>
              <a:defRPr/>
            </a:pPr>
            <a:endParaRPr lang="en-US" sz="2000" dirty="0" smtClean="0">
              <a:latin typeface="Arial" charset="0"/>
              <a:cs typeface="Arial" charset="0"/>
            </a:endParaRPr>
          </a:p>
          <a:p>
            <a:pPr lvl="1">
              <a:lnSpc>
                <a:spcPct val="90000"/>
              </a:lnSpc>
              <a:buClr>
                <a:schemeClr val="tx2"/>
              </a:buClr>
              <a:buFont typeface="Wingdings" pitchFamily="2" charset="2"/>
              <a:buChar char="n"/>
              <a:defRPr/>
            </a:pPr>
            <a:r>
              <a:rPr lang="en-US" sz="2000" dirty="0" smtClean="0">
                <a:latin typeface="Arial" charset="0"/>
                <a:cs typeface="Arial" charset="0"/>
              </a:rPr>
              <a:t>One Stop Shop - the City's DBE/ACDBE certifications are honored throughout CA (CUCP includes CalTrans, Metro, etc.)</a:t>
            </a:r>
          </a:p>
          <a:p>
            <a:pPr marL="393700" lvl="1" indent="0">
              <a:lnSpc>
                <a:spcPct val="90000"/>
              </a:lnSpc>
              <a:buClr>
                <a:schemeClr val="tx2"/>
              </a:buClr>
              <a:buFont typeface="Wingdings 2" pitchFamily="18" charset="2"/>
              <a:buNone/>
              <a:defRPr/>
            </a:pPr>
            <a:endParaRPr lang="en-US" sz="2000" dirty="0" smtClean="0">
              <a:latin typeface="Arial" charset="0"/>
              <a:cs typeface="Arial" charset="0"/>
            </a:endParaRPr>
          </a:p>
          <a:p>
            <a:pPr lvl="1">
              <a:lnSpc>
                <a:spcPct val="90000"/>
              </a:lnSpc>
              <a:buClr>
                <a:schemeClr val="tx2"/>
              </a:buClr>
              <a:buFont typeface="Wingdings" pitchFamily="2" charset="2"/>
              <a:buChar char="n"/>
              <a:defRPr/>
            </a:pPr>
            <a:r>
              <a:rPr lang="en-US" sz="2000" dirty="0" smtClean="0">
                <a:latin typeface="Arial" charset="0"/>
                <a:cs typeface="Arial" charset="0"/>
              </a:rPr>
              <a:t>DBE/ACDBE certification is good until or unless removed for cause (e.g. change in ownership or control, exceeds size standards or net worth, failure to cooperate)</a:t>
            </a:r>
          </a:p>
          <a:p>
            <a:pPr marL="393700" lvl="1" indent="0">
              <a:lnSpc>
                <a:spcPct val="90000"/>
              </a:lnSpc>
              <a:buClr>
                <a:schemeClr val="tx2"/>
              </a:buClr>
              <a:buFont typeface="Wingdings 2" pitchFamily="18" charset="2"/>
              <a:buNone/>
              <a:defRPr/>
            </a:pPr>
            <a:endParaRPr lang="en-US" dirty="0" smtClean="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473AC7CA-4A84-4E04-B6A4-B6CB4A9CC2FE}" type="slidenum">
              <a:rPr lang="en-US" smtClean="0"/>
              <a:pPr>
                <a:defRPr/>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800" y="1219200"/>
            <a:ext cx="8356600" cy="639763"/>
          </a:xfrm>
        </p:spPr>
        <p:txBody>
          <a:bodyPr/>
          <a:lstStyle/>
          <a:p>
            <a:pPr eaLnBrk="1" hangingPunct="1"/>
            <a:r>
              <a:rPr lang="en-US" altLang="en-US" sz="3200" b="1" i="1" smtClean="0"/>
              <a:t>Procurement Process at LAWA</a:t>
            </a:r>
          </a:p>
        </p:txBody>
      </p:sp>
      <p:sp>
        <p:nvSpPr>
          <p:cNvPr id="28675" name="Rectangle 3"/>
          <p:cNvSpPr>
            <a:spLocks noGrp="1" noChangeArrowheads="1"/>
          </p:cNvSpPr>
          <p:nvPr>
            <p:ph idx="1"/>
          </p:nvPr>
        </p:nvSpPr>
        <p:spPr>
          <a:xfrm>
            <a:off x="228600" y="2057400"/>
            <a:ext cx="8458200" cy="3200400"/>
          </a:xfrm>
        </p:spPr>
        <p:txBody>
          <a:bodyPr/>
          <a:lstStyle/>
          <a:p>
            <a:pPr eaLnBrk="1" hangingPunct="1">
              <a:lnSpc>
                <a:spcPct val="90000"/>
              </a:lnSpc>
              <a:buFontTx/>
              <a:buNone/>
            </a:pPr>
            <a:r>
              <a:rPr lang="en-US" altLang="en-US" sz="2400" smtClean="0">
                <a:latin typeface="Arial" charset="0"/>
              </a:rPr>
              <a:t>   LAWA procures over $500 million annually in goods, materials, and services (excluding major construction projects) through the following:</a:t>
            </a:r>
          </a:p>
          <a:p>
            <a:pPr eaLnBrk="1" hangingPunct="1">
              <a:lnSpc>
                <a:spcPct val="90000"/>
              </a:lnSpc>
              <a:buFontTx/>
              <a:buNone/>
            </a:pPr>
            <a:endParaRPr lang="en-US" altLang="en-US" sz="1800" smtClean="0">
              <a:latin typeface="Arial" charset="0"/>
            </a:endParaRPr>
          </a:p>
          <a:p>
            <a:pPr lvl="2" eaLnBrk="1" hangingPunct="1">
              <a:lnSpc>
                <a:spcPct val="120000"/>
              </a:lnSpc>
              <a:buClr>
                <a:schemeClr val="tx2"/>
              </a:buClr>
            </a:pPr>
            <a:r>
              <a:rPr lang="en-US" altLang="en-US" smtClean="0">
                <a:latin typeface="Arial" charset="0"/>
              </a:rPr>
              <a:t>Request for Proposals (RFP)</a:t>
            </a:r>
          </a:p>
          <a:p>
            <a:pPr lvl="2" eaLnBrk="1" hangingPunct="1">
              <a:lnSpc>
                <a:spcPct val="120000"/>
              </a:lnSpc>
              <a:buClr>
                <a:schemeClr val="tx2"/>
              </a:buClr>
            </a:pPr>
            <a:r>
              <a:rPr lang="en-US" altLang="en-US" smtClean="0">
                <a:latin typeface="Arial" charset="0"/>
              </a:rPr>
              <a:t>Request for Qualifications (RFQ) </a:t>
            </a:r>
          </a:p>
          <a:p>
            <a:pPr lvl="2" eaLnBrk="1" hangingPunct="1">
              <a:lnSpc>
                <a:spcPct val="120000"/>
              </a:lnSpc>
              <a:buClr>
                <a:schemeClr val="tx2"/>
              </a:buClr>
            </a:pPr>
            <a:r>
              <a:rPr lang="en-US" altLang="en-US" smtClean="0">
                <a:latin typeface="Arial" charset="0"/>
              </a:rPr>
              <a:t>Request for Bids (RFB)</a:t>
            </a:r>
          </a:p>
          <a:p>
            <a:pPr lvl="2" eaLnBrk="1" hangingPunct="1">
              <a:lnSpc>
                <a:spcPct val="120000"/>
              </a:lnSpc>
              <a:buClr>
                <a:schemeClr val="tx2"/>
              </a:buClr>
            </a:pPr>
            <a:endParaRPr lang="en-US" altLang="en-US" sz="1800" smtClean="0"/>
          </a:p>
        </p:txBody>
      </p:sp>
      <p:sp>
        <p:nvSpPr>
          <p:cNvPr id="2" name="Slide Number Placeholder 1"/>
          <p:cNvSpPr>
            <a:spLocks noGrp="1"/>
          </p:cNvSpPr>
          <p:nvPr>
            <p:ph type="sldNum" sz="quarter" idx="12"/>
          </p:nvPr>
        </p:nvSpPr>
        <p:spPr/>
        <p:txBody>
          <a:bodyPr/>
          <a:lstStyle/>
          <a:p>
            <a:pPr>
              <a:defRPr/>
            </a:pPr>
            <a:fld id="{D1E9598F-1962-48E5-82EB-4A7D33FE9D5E}" type="slidenum">
              <a:rPr lang="en-US" smtClean="0"/>
              <a:pPr>
                <a:defRPr/>
              </a:pPr>
              <a:t>5</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1000" fill="hold"/>
                                        <p:tgtEl>
                                          <p:spTgt spid="28674"/>
                                        </p:tgtEl>
                                        <p:attrNameLst>
                                          <p:attrName>ppt_x</p:attrName>
                                        </p:attrNameLst>
                                      </p:cBhvr>
                                      <p:tavLst>
                                        <p:tav tm="0">
                                          <p:val>
                                            <p:strVal val="#ppt_x-.2"/>
                                          </p:val>
                                        </p:tav>
                                        <p:tav tm="100000">
                                          <p:val>
                                            <p:strVal val="#ppt_x"/>
                                          </p:val>
                                        </p:tav>
                                      </p:tavLst>
                                    </p:anim>
                                    <p:anim calcmode="lin" valueType="num">
                                      <p:cBhvr>
                                        <p:cTn id="8" dur="1000" fill="hold"/>
                                        <p:tgtEl>
                                          <p:spTgt spid="286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8675">
                                            <p:txEl>
                                              <p:pRg st="0" end="0"/>
                                            </p:txEl>
                                          </p:spTgt>
                                        </p:tgtEl>
                                        <p:attrNameLst>
                                          <p:attrName>style.visibility</p:attrName>
                                        </p:attrNameLst>
                                      </p:cBhvr>
                                      <p:to>
                                        <p:strVal val="visible"/>
                                      </p:to>
                                    </p:set>
                                    <p:animEffect transition="in" filter="fade">
                                      <p:cBhvr>
                                        <p:cTn id="14" dur="500"/>
                                        <p:tgtEl>
                                          <p:spTgt spid="28675">
                                            <p:txEl>
                                              <p:pRg st="0" end="0"/>
                                            </p:txEl>
                                          </p:spTgt>
                                        </p:tgtEl>
                                      </p:cBhvr>
                                    </p:animEffect>
                                    <p:anim calcmode="lin" valueType="num">
                                      <p:cBhvr>
                                        <p:cTn id="15"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8675">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Effect transition="in" filter="fade">
                                      <p:cBhvr>
                                        <p:cTn id="19" dur="500"/>
                                        <p:tgtEl>
                                          <p:spTgt spid="28675">
                                            <p:txEl>
                                              <p:pRg st="2" end="2"/>
                                            </p:txEl>
                                          </p:spTgt>
                                        </p:tgtEl>
                                      </p:cBhvr>
                                    </p:animEffect>
                                    <p:anim calcmode="lin" valueType="num">
                                      <p:cBhvr>
                                        <p:cTn id="20"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28675">
                                            <p:txEl>
                                              <p:pRg st="2" end="2"/>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28675">
                                            <p:txEl>
                                              <p:pRg st="3" end="3"/>
                                            </p:txEl>
                                          </p:spTgt>
                                        </p:tgtEl>
                                        <p:attrNameLst>
                                          <p:attrName>style.visibility</p:attrName>
                                        </p:attrNameLst>
                                      </p:cBhvr>
                                      <p:to>
                                        <p:strVal val="visible"/>
                                      </p:to>
                                    </p:set>
                                    <p:animEffect transition="in" filter="fade">
                                      <p:cBhvr>
                                        <p:cTn id="24" dur="500"/>
                                        <p:tgtEl>
                                          <p:spTgt spid="28675">
                                            <p:txEl>
                                              <p:pRg st="3" end="3"/>
                                            </p:txEl>
                                          </p:spTgt>
                                        </p:tgtEl>
                                      </p:cBhvr>
                                    </p:animEffect>
                                    <p:anim calcmode="lin" valueType="num">
                                      <p:cBhvr>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28675">
                                            <p:txEl>
                                              <p:pRg st="3" end="3"/>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28675">
                                            <p:txEl>
                                              <p:pRg st="4" end="4"/>
                                            </p:txEl>
                                          </p:spTgt>
                                        </p:tgtEl>
                                        <p:attrNameLst>
                                          <p:attrName>style.visibility</p:attrName>
                                        </p:attrNameLst>
                                      </p:cBhvr>
                                      <p:to>
                                        <p:strVal val="visible"/>
                                      </p:to>
                                    </p:set>
                                    <p:animEffect transition="in" filter="fade">
                                      <p:cBhvr>
                                        <p:cTn id="29" dur="500"/>
                                        <p:tgtEl>
                                          <p:spTgt spid="28675">
                                            <p:txEl>
                                              <p:pRg st="4" end="4"/>
                                            </p:txEl>
                                          </p:spTgt>
                                        </p:tgtEl>
                                      </p:cBhvr>
                                    </p:animEffect>
                                    <p:anim calcmode="lin" valueType="num">
                                      <p:cBhvr>
                                        <p:cTn id="30"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p:cTn id="31" dur="500" fill="hold"/>
                                        <p:tgtEl>
                                          <p:spTgt spid="28675">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396875" y="990600"/>
            <a:ext cx="8474075" cy="685800"/>
          </a:xfrm>
        </p:spPr>
        <p:txBody>
          <a:bodyPr/>
          <a:lstStyle/>
          <a:p>
            <a:r>
              <a:rPr lang="en-US" altLang="en-US" sz="3200" b="1" i="1" smtClean="0"/>
              <a:t>DVBE Certification Recognition</a:t>
            </a:r>
          </a:p>
        </p:txBody>
      </p:sp>
      <p:graphicFrame>
        <p:nvGraphicFramePr>
          <p:cNvPr id="4" name="Content Placeholder 3"/>
          <p:cNvGraphicFramePr>
            <a:graphicFrameLocks noGrp="1"/>
          </p:cNvGraphicFramePr>
          <p:nvPr>
            <p:ph idx="1"/>
          </p:nvPr>
        </p:nvGraphicFramePr>
        <p:xfrm>
          <a:off x="457200" y="2514600"/>
          <a:ext cx="8020050" cy="2897188"/>
        </p:xfrm>
        <a:graphic>
          <a:graphicData uri="http://schemas.openxmlformats.org/drawingml/2006/table">
            <a:tbl>
              <a:tblPr firstRow="1" firstCol="1" bandRow="1" bandCol="1">
                <a:tableStyleId>{5C22544A-7EE6-4342-B048-85BDC9FD1C3A}</a:tableStyleId>
              </a:tblPr>
              <a:tblGrid>
                <a:gridCol w="2786627"/>
                <a:gridCol w="3738159"/>
                <a:gridCol w="1495264"/>
              </a:tblGrid>
              <a:tr h="845993">
                <a:tc>
                  <a:txBody>
                    <a:bodyPr/>
                    <a:lstStyle/>
                    <a:p>
                      <a:pPr marL="0" marR="0" algn="ctr">
                        <a:spcBef>
                          <a:spcPts val="0"/>
                        </a:spcBef>
                        <a:spcAft>
                          <a:spcPts val="0"/>
                        </a:spcAft>
                      </a:pPr>
                      <a:r>
                        <a:rPr lang="en-US" sz="1400" b="1" dirty="0">
                          <a:solidFill>
                            <a:schemeClr val="tx1"/>
                          </a:solidFill>
                          <a:effectLst/>
                        </a:rPr>
                        <a:t>CERTIFYING AGENCY</a:t>
                      </a:r>
                      <a:endParaRPr lang="en-US" sz="1400" b="1"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b="1" dirty="0">
                          <a:solidFill>
                            <a:schemeClr val="tx1"/>
                          </a:solidFill>
                          <a:effectLst/>
                        </a:rPr>
                        <a:t>CERTIFICATION</a:t>
                      </a:r>
                      <a:endParaRPr lang="en-US" sz="1400" b="1"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b="1" dirty="0">
                          <a:solidFill>
                            <a:schemeClr val="tx1"/>
                          </a:solidFill>
                          <a:effectLst/>
                        </a:rPr>
                        <a:t>ACCEPTED BY LAWA AS DVBE?</a:t>
                      </a:r>
                      <a:endParaRPr lang="en-US" sz="1400" b="1" dirty="0">
                        <a:solidFill>
                          <a:schemeClr val="tx1"/>
                        </a:solidFill>
                        <a:effectLst/>
                        <a:latin typeface="Times New Roman"/>
                        <a:ea typeface="Times New Roman"/>
                      </a:endParaRPr>
                    </a:p>
                  </a:txBody>
                  <a:tcPr marL="68580" marR="68580" marT="0" marB="0" anchor="ctr"/>
                </a:tc>
              </a:tr>
              <a:tr h="643446">
                <a:tc>
                  <a:txBody>
                    <a:bodyPr/>
                    <a:lstStyle/>
                    <a:p>
                      <a:pPr marL="0" marR="0">
                        <a:spcBef>
                          <a:spcPts val="0"/>
                        </a:spcBef>
                        <a:spcAft>
                          <a:spcPts val="0"/>
                        </a:spcAft>
                      </a:pPr>
                      <a:r>
                        <a:rPr lang="en-US" sz="1400" b="1" dirty="0">
                          <a:solidFill>
                            <a:schemeClr val="tx1"/>
                          </a:solidFill>
                          <a:effectLst/>
                        </a:rPr>
                        <a:t>U.S. Department of Veterans Affairs*</a:t>
                      </a:r>
                      <a:endParaRPr lang="en-US" sz="1400" b="1"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b="1" dirty="0">
                          <a:solidFill>
                            <a:schemeClr val="tx1"/>
                          </a:solidFill>
                          <a:effectLst/>
                        </a:rPr>
                        <a:t>Service-Disabled Veteran-Owned Small Business (SDVOSB)</a:t>
                      </a:r>
                      <a:endParaRPr lang="en-US" sz="1400" b="1"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b="1" dirty="0">
                          <a:solidFill>
                            <a:schemeClr val="tx1"/>
                          </a:solidFill>
                          <a:effectLst/>
                        </a:rPr>
                        <a:t>Yes</a:t>
                      </a:r>
                      <a:endParaRPr lang="en-US" sz="1400" b="1" dirty="0">
                        <a:solidFill>
                          <a:schemeClr val="tx1"/>
                        </a:solidFill>
                        <a:effectLst/>
                        <a:latin typeface="Times New Roman"/>
                        <a:ea typeface="Times New Roman"/>
                      </a:endParaRPr>
                    </a:p>
                  </a:txBody>
                  <a:tcPr marL="68580" marR="68580" marT="0" marB="0" anchor="ctr"/>
                </a:tc>
              </a:tr>
              <a:tr h="724017">
                <a:tc>
                  <a:txBody>
                    <a:bodyPr/>
                    <a:lstStyle/>
                    <a:p>
                      <a:pPr marL="0" marR="0">
                        <a:spcBef>
                          <a:spcPts val="0"/>
                        </a:spcBef>
                        <a:spcAft>
                          <a:spcPts val="0"/>
                        </a:spcAft>
                      </a:pPr>
                      <a:r>
                        <a:rPr lang="en-US" sz="1400" b="1" dirty="0">
                          <a:solidFill>
                            <a:schemeClr val="tx1"/>
                          </a:solidFill>
                          <a:effectLst/>
                        </a:rPr>
                        <a:t>U.S. Small Business Administration*</a:t>
                      </a:r>
                      <a:endParaRPr lang="en-US" sz="1400" b="1"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b="1" dirty="0">
                          <a:solidFill>
                            <a:schemeClr val="tx1"/>
                          </a:solidFill>
                          <a:effectLst/>
                        </a:rPr>
                        <a:t>Service-Disabled Veteran-Owned Small Business (SDVOSB)</a:t>
                      </a:r>
                      <a:endParaRPr lang="en-US" sz="1400" b="1"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b="1" dirty="0">
                          <a:solidFill>
                            <a:schemeClr val="tx1"/>
                          </a:solidFill>
                          <a:effectLst/>
                        </a:rPr>
                        <a:t>Yes</a:t>
                      </a:r>
                      <a:endParaRPr lang="en-US" sz="1400" b="1" dirty="0">
                        <a:solidFill>
                          <a:schemeClr val="tx1"/>
                        </a:solidFill>
                        <a:effectLst/>
                        <a:latin typeface="Times New Roman"/>
                        <a:ea typeface="Times New Roman"/>
                      </a:endParaRPr>
                    </a:p>
                  </a:txBody>
                  <a:tcPr marL="68580" marR="68580" marT="0" marB="0" anchor="ctr"/>
                </a:tc>
              </a:tr>
              <a:tr h="683732">
                <a:tc>
                  <a:txBody>
                    <a:bodyPr/>
                    <a:lstStyle/>
                    <a:p>
                      <a:pPr marL="0" marR="0">
                        <a:spcBef>
                          <a:spcPts val="0"/>
                        </a:spcBef>
                        <a:spcAft>
                          <a:spcPts val="0"/>
                        </a:spcAft>
                      </a:pPr>
                      <a:r>
                        <a:rPr lang="en-US" sz="1400" b="1" dirty="0">
                          <a:solidFill>
                            <a:schemeClr val="tx1"/>
                          </a:solidFill>
                          <a:effectLst/>
                        </a:rPr>
                        <a:t>State of California</a:t>
                      </a:r>
                      <a:endParaRPr lang="en-US" sz="1400" b="1"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b="1" dirty="0">
                          <a:solidFill>
                            <a:schemeClr val="tx1"/>
                          </a:solidFill>
                          <a:effectLst/>
                        </a:rPr>
                        <a:t>Disabled Veteran Business Enterprise</a:t>
                      </a:r>
                    </a:p>
                    <a:p>
                      <a:pPr marL="0" marR="0" algn="ctr">
                        <a:spcBef>
                          <a:spcPts val="0"/>
                        </a:spcBef>
                        <a:spcAft>
                          <a:spcPts val="0"/>
                        </a:spcAft>
                      </a:pPr>
                      <a:r>
                        <a:rPr lang="en-US" sz="1400" b="1" dirty="0">
                          <a:solidFill>
                            <a:schemeClr val="tx1"/>
                          </a:solidFill>
                          <a:effectLst/>
                        </a:rPr>
                        <a:t>(DVBE)</a:t>
                      </a:r>
                      <a:endParaRPr lang="en-US" sz="1400" b="1"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b="1" dirty="0">
                          <a:solidFill>
                            <a:schemeClr val="tx1"/>
                          </a:solidFill>
                          <a:effectLst/>
                        </a:rPr>
                        <a:t>Yes</a:t>
                      </a:r>
                      <a:endParaRPr lang="en-US" sz="1400" b="1" dirty="0">
                        <a:solidFill>
                          <a:schemeClr val="tx1"/>
                        </a:solidFill>
                        <a:effectLst/>
                        <a:latin typeface="Times New Roman"/>
                        <a:ea typeface="Times New Roman"/>
                      </a:endParaRPr>
                    </a:p>
                  </a:txBody>
                  <a:tcPr marL="68580" marR="68580" marT="0" marB="0" anchor="ctr"/>
                </a:tc>
              </a:tr>
            </a:tbl>
          </a:graphicData>
        </a:graphic>
      </p:graphicFrame>
      <p:grpSp>
        <p:nvGrpSpPr>
          <p:cNvPr id="83993" name="Group 32"/>
          <p:cNvGrpSpPr>
            <a:grpSpLocks noChangeAspect="1"/>
          </p:cNvGrpSpPr>
          <p:nvPr/>
        </p:nvGrpSpPr>
        <p:grpSpPr bwMode="auto">
          <a:xfrm>
            <a:off x="396875" y="5562600"/>
            <a:ext cx="7054850" cy="285750"/>
            <a:chOff x="250" y="3504"/>
            <a:chExt cx="4444" cy="180"/>
          </a:xfrm>
        </p:grpSpPr>
        <p:sp>
          <p:nvSpPr>
            <p:cNvPr id="83994" name="AutoShape 31"/>
            <p:cNvSpPr>
              <a:spLocks noChangeAspect="1" noChangeArrowheads="1" noTextEdit="1"/>
            </p:cNvSpPr>
            <p:nvPr/>
          </p:nvSpPr>
          <p:spPr bwMode="auto">
            <a:xfrm>
              <a:off x="288" y="3504"/>
              <a:ext cx="440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3995" name="Rectangle 34"/>
            <p:cNvSpPr>
              <a:spLocks noChangeArrowheads="1"/>
            </p:cNvSpPr>
            <p:nvPr/>
          </p:nvSpPr>
          <p:spPr bwMode="auto">
            <a:xfrm>
              <a:off x="300" y="3504"/>
              <a:ext cx="171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900">
                  <a:solidFill>
                    <a:srgbClr val="000000"/>
                  </a:solidFill>
                  <a:latin typeface="Arial" charset="0"/>
                </a:rPr>
                <a:t>  *The SDVOSB must be headquartered in California </a:t>
              </a:r>
              <a:endParaRPr lang="en-US" altLang="en-US" sz="1800">
                <a:latin typeface="Arial" charset="0"/>
              </a:endParaRPr>
            </a:p>
          </p:txBody>
        </p:sp>
        <p:sp>
          <p:nvSpPr>
            <p:cNvPr id="83996" name="Rectangle 35"/>
            <p:cNvSpPr>
              <a:spLocks noChangeArrowheads="1"/>
            </p:cNvSpPr>
            <p:nvPr/>
          </p:nvSpPr>
          <p:spPr bwMode="auto">
            <a:xfrm>
              <a:off x="2005" y="3504"/>
              <a:ext cx="5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900">
                  <a:solidFill>
                    <a:srgbClr val="000000"/>
                  </a:solidFill>
                  <a:latin typeface="Arial" charset="0"/>
                </a:rPr>
                <a:t>to qualify as a</a:t>
              </a:r>
              <a:endParaRPr lang="en-US" altLang="en-US" sz="1800">
                <a:latin typeface="Arial" charset="0"/>
              </a:endParaRPr>
            </a:p>
          </p:txBody>
        </p:sp>
        <p:sp>
          <p:nvSpPr>
            <p:cNvPr id="83997" name="Rectangle 36"/>
            <p:cNvSpPr>
              <a:spLocks noChangeArrowheads="1"/>
            </p:cNvSpPr>
            <p:nvPr/>
          </p:nvSpPr>
          <p:spPr bwMode="auto">
            <a:xfrm>
              <a:off x="2469" y="3504"/>
              <a:ext cx="5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900">
                  <a:solidFill>
                    <a:srgbClr val="000000"/>
                  </a:solidFill>
                  <a:latin typeface="Arial" charset="0"/>
                </a:rPr>
                <a:t> </a:t>
              </a:r>
              <a:endParaRPr lang="en-US" altLang="en-US" sz="1800">
                <a:latin typeface="Arial" charset="0"/>
              </a:endParaRPr>
            </a:p>
          </p:txBody>
        </p:sp>
        <p:sp>
          <p:nvSpPr>
            <p:cNvPr id="83998" name="Rectangle 37"/>
            <p:cNvSpPr>
              <a:spLocks noChangeArrowheads="1"/>
            </p:cNvSpPr>
            <p:nvPr/>
          </p:nvSpPr>
          <p:spPr bwMode="auto">
            <a:xfrm>
              <a:off x="2490" y="3504"/>
              <a:ext cx="23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900">
                  <a:solidFill>
                    <a:srgbClr val="000000"/>
                  </a:solidFill>
                  <a:latin typeface="Arial" charset="0"/>
                </a:rPr>
                <a:t>DVBE</a:t>
              </a:r>
              <a:endParaRPr lang="en-US" altLang="en-US" sz="1800">
                <a:latin typeface="Arial" charset="0"/>
              </a:endParaRPr>
            </a:p>
          </p:txBody>
        </p:sp>
        <p:sp>
          <p:nvSpPr>
            <p:cNvPr id="83999" name="Rectangle 38"/>
            <p:cNvSpPr>
              <a:spLocks noChangeArrowheads="1"/>
            </p:cNvSpPr>
            <p:nvPr/>
          </p:nvSpPr>
          <p:spPr bwMode="auto">
            <a:xfrm>
              <a:off x="2695" y="3504"/>
              <a:ext cx="5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900">
                  <a:solidFill>
                    <a:srgbClr val="000000"/>
                  </a:solidFill>
                  <a:latin typeface="Arial" charset="0"/>
                </a:rPr>
                <a:t> </a:t>
              </a:r>
              <a:endParaRPr lang="en-US" altLang="en-US" sz="1800">
                <a:latin typeface="Arial" charset="0"/>
              </a:endParaRPr>
            </a:p>
          </p:txBody>
        </p:sp>
        <p:sp>
          <p:nvSpPr>
            <p:cNvPr id="84000" name="Rectangle 39"/>
            <p:cNvSpPr>
              <a:spLocks noChangeArrowheads="1"/>
            </p:cNvSpPr>
            <p:nvPr/>
          </p:nvSpPr>
          <p:spPr bwMode="auto">
            <a:xfrm>
              <a:off x="2716" y="3504"/>
              <a:ext cx="4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900">
                  <a:solidFill>
                    <a:srgbClr val="000000"/>
                  </a:solidFill>
                  <a:latin typeface="Arial" charset="0"/>
                </a:rPr>
                <a:t>with LAWA.</a:t>
              </a:r>
              <a:endParaRPr lang="en-US" altLang="en-US" sz="1800">
                <a:latin typeface="Arial" charset="0"/>
              </a:endParaRPr>
            </a:p>
          </p:txBody>
        </p:sp>
        <p:sp>
          <p:nvSpPr>
            <p:cNvPr id="84001" name="Rectangle 40"/>
            <p:cNvSpPr>
              <a:spLocks noChangeArrowheads="1"/>
            </p:cNvSpPr>
            <p:nvPr/>
          </p:nvSpPr>
          <p:spPr bwMode="auto">
            <a:xfrm>
              <a:off x="3105" y="3504"/>
              <a:ext cx="5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900">
                  <a:solidFill>
                    <a:srgbClr val="000000"/>
                  </a:solidFill>
                  <a:latin typeface="Arial" charset="0"/>
                </a:rPr>
                <a:t> </a:t>
              </a:r>
              <a:endParaRPr lang="en-US" altLang="en-US" sz="1800">
                <a:latin typeface="Arial" charset="0"/>
              </a:endParaRPr>
            </a:p>
          </p:txBody>
        </p:sp>
        <p:sp>
          <p:nvSpPr>
            <p:cNvPr id="84002" name="Rectangle 41"/>
            <p:cNvSpPr>
              <a:spLocks noChangeArrowheads="1"/>
            </p:cNvSpPr>
            <p:nvPr/>
          </p:nvSpPr>
          <p:spPr bwMode="auto">
            <a:xfrm>
              <a:off x="250" y="3588"/>
              <a:ext cx="153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900">
                  <a:solidFill>
                    <a:srgbClr val="000000"/>
                  </a:solidFill>
                  <a:latin typeface="Arial" charset="0"/>
                </a:rPr>
                <a:t>   ** County of Los Angeles recognizes US Dept</a:t>
              </a:r>
              <a:endParaRPr lang="en-US" altLang="en-US" sz="1800">
                <a:latin typeface="Arial" charset="0"/>
              </a:endParaRPr>
            </a:p>
          </p:txBody>
        </p:sp>
        <p:sp>
          <p:nvSpPr>
            <p:cNvPr id="84003" name="Rectangle 42"/>
            <p:cNvSpPr>
              <a:spLocks noChangeArrowheads="1"/>
            </p:cNvSpPr>
            <p:nvPr/>
          </p:nvSpPr>
          <p:spPr bwMode="auto">
            <a:xfrm>
              <a:off x="1779" y="3588"/>
              <a:ext cx="5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900">
                  <a:solidFill>
                    <a:srgbClr val="000000"/>
                  </a:solidFill>
                  <a:latin typeface="Arial" charset="0"/>
                </a:rPr>
                <a:t> </a:t>
              </a:r>
              <a:endParaRPr lang="en-US" altLang="en-US" sz="1800">
                <a:latin typeface="Arial" charset="0"/>
              </a:endParaRPr>
            </a:p>
          </p:txBody>
        </p:sp>
        <p:sp>
          <p:nvSpPr>
            <p:cNvPr id="84004" name="Rectangle 43"/>
            <p:cNvSpPr>
              <a:spLocks noChangeArrowheads="1"/>
            </p:cNvSpPr>
            <p:nvPr/>
          </p:nvSpPr>
          <p:spPr bwMode="auto">
            <a:xfrm>
              <a:off x="1800" y="3588"/>
              <a:ext cx="174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900">
                  <a:solidFill>
                    <a:srgbClr val="000000"/>
                  </a:solidFill>
                  <a:latin typeface="Arial" charset="0"/>
                </a:rPr>
                <a:t>of Veteran Affairs and US SBA DVBE certifications </a:t>
              </a:r>
              <a:endParaRPr lang="en-US" altLang="en-US" sz="1800">
                <a:latin typeface="Arial" charset="0"/>
              </a:endParaRPr>
            </a:p>
          </p:txBody>
        </p:sp>
        <p:sp>
          <p:nvSpPr>
            <p:cNvPr id="84005" name="Rectangle 44"/>
            <p:cNvSpPr>
              <a:spLocks noChangeArrowheads="1"/>
            </p:cNvSpPr>
            <p:nvPr/>
          </p:nvSpPr>
          <p:spPr bwMode="auto">
            <a:xfrm>
              <a:off x="3510" y="3588"/>
              <a:ext cx="5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900">
                  <a:solidFill>
                    <a:srgbClr val="000000"/>
                  </a:solidFill>
                  <a:latin typeface="Arial" charset="0"/>
                </a:rPr>
                <a:t> </a:t>
              </a:r>
              <a:endParaRPr lang="en-US" altLang="en-US" sz="1800">
                <a:latin typeface="Arial" charset="0"/>
              </a:endParaRP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en-US" sz="3200" b="1" i="1" smtClean="0"/>
              <a:t>LAWA’s Local Small Business Enterprise (LSBE) Certification Recognition</a:t>
            </a:r>
          </a:p>
        </p:txBody>
      </p:sp>
      <p:sp>
        <p:nvSpPr>
          <p:cNvPr id="3" name="Content Placeholder 2"/>
          <p:cNvSpPr>
            <a:spLocks noGrp="1"/>
          </p:cNvSpPr>
          <p:nvPr>
            <p:ph idx="1"/>
          </p:nvPr>
        </p:nvSpPr>
        <p:spPr/>
        <p:txBody>
          <a:bodyPr/>
          <a:lstStyle/>
          <a:p>
            <a:pPr>
              <a:defRPr/>
            </a:pPr>
            <a:r>
              <a:rPr lang="en-US" sz="2000" dirty="0" smtClean="0">
                <a:latin typeface="Arial" panose="020B0604020202020204" pitchFamily="34" charset="0"/>
                <a:cs typeface="Arial" panose="020B0604020202020204" pitchFamily="34" charset="0"/>
              </a:rPr>
              <a:t>There is no separate LSBE certification process with the City of Los Angeles or with LAWA. In order to qualify as a LAWA LSBE, a firm must be certified as an SBE and LBE</a:t>
            </a:r>
          </a:p>
          <a:p>
            <a:pPr marL="0" indent="0">
              <a:buFont typeface="Wingdings 2" pitchFamily="18" charset="2"/>
              <a:buNone/>
              <a:defRPr/>
            </a:pPr>
            <a:endParaRPr lang="en-US" dirty="0" smtClean="0"/>
          </a:p>
          <a:p>
            <a:pPr>
              <a:spcBef>
                <a:spcPts val="0"/>
              </a:spcBef>
              <a:spcAft>
                <a:spcPts val="0"/>
              </a:spcAft>
              <a:defRPr/>
            </a:pPr>
            <a:r>
              <a:rPr lang="en-US" sz="2000" b="1" dirty="0" smtClean="0">
                <a:latin typeface="Arial"/>
                <a:ea typeface="Times New Roman"/>
              </a:rPr>
              <a:t>What happens if I have LSBE certification from the County of Los Angeles?</a:t>
            </a:r>
            <a:endParaRPr lang="en-US" sz="2000" dirty="0" smtClean="0">
              <a:latin typeface="Times New Roman"/>
              <a:ea typeface="Times New Roman"/>
            </a:endParaRPr>
          </a:p>
          <a:p>
            <a:pPr marL="709613" lvl="1" indent="-342900">
              <a:spcBef>
                <a:spcPts val="0"/>
              </a:spcBef>
              <a:spcAft>
                <a:spcPts val="0"/>
              </a:spcAft>
              <a:buFont typeface="Symbol"/>
              <a:buChar char=""/>
              <a:defRPr/>
            </a:pPr>
            <a:r>
              <a:rPr lang="en-US" sz="1800" dirty="0" smtClean="0">
                <a:latin typeface="Arial"/>
                <a:ea typeface="Times New Roman"/>
              </a:rPr>
              <a:t>Your firm will be recognized as an SBE (Proprietary) by LAWA.  </a:t>
            </a:r>
            <a:endParaRPr lang="en-US" sz="1800" dirty="0" smtClean="0">
              <a:latin typeface="Times New Roman"/>
              <a:ea typeface="Times New Roman"/>
            </a:endParaRPr>
          </a:p>
          <a:p>
            <a:pPr marL="709613" lvl="1" indent="-342900">
              <a:spcBef>
                <a:spcPts val="0"/>
              </a:spcBef>
              <a:spcAft>
                <a:spcPts val="0"/>
              </a:spcAft>
              <a:buFont typeface="Symbol"/>
              <a:buChar char=""/>
              <a:defRPr/>
            </a:pPr>
            <a:r>
              <a:rPr lang="en-US" sz="1800" dirty="0" smtClean="0">
                <a:latin typeface="Arial"/>
                <a:ea typeface="Times New Roman"/>
              </a:rPr>
              <a:t>However, you must submit a LBE Affidavit of Eligibility with the City of Los Angeles.</a:t>
            </a:r>
            <a:endParaRPr lang="en-US" sz="1800" dirty="0" smtClean="0">
              <a:latin typeface="Times New Roman"/>
              <a:ea typeface="Times New Roman"/>
            </a:endParaRPr>
          </a:p>
          <a:p>
            <a:pPr marL="709613" lvl="1" indent="-342900">
              <a:spcBef>
                <a:spcPts val="0"/>
              </a:spcBef>
              <a:spcAft>
                <a:spcPts val="0"/>
              </a:spcAft>
              <a:buFont typeface="Symbol"/>
              <a:buChar char=""/>
              <a:defRPr/>
            </a:pPr>
            <a:r>
              <a:rPr lang="en-US" sz="1800" dirty="0" smtClean="0">
                <a:latin typeface="Arial"/>
                <a:ea typeface="Times New Roman"/>
              </a:rPr>
              <a:t>If your firm meets the City of Los Angeles’ LBE criteria and consequently obtains LBE certification, your firm will then be recognized as an LBE and LSBE by LAWA.</a:t>
            </a:r>
            <a:endParaRPr lang="en-US" sz="1800" dirty="0" smtClean="0">
              <a:latin typeface="Times New Roman"/>
              <a:ea typeface="Times New Roman"/>
            </a:endParaRPr>
          </a:p>
          <a:p>
            <a:pPr marL="0" indent="0">
              <a:spcBef>
                <a:spcPts val="0"/>
              </a:spcBef>
              <a:spcAft>
                <a:spcPts val="0"/>
              </a:spcAft>
              <a:buFont typeface="Wingdings 2" pitchFamily="18" charset="2"/>
              <a:buNone/>
              <a:defRPr/>
            </a:pPr>
            <a:endParaRPr lang="en-US" sz="3200" dirty="0" smtClean="0">
              <a:latin typeface="Times New Roman"/>
              <a:ea typeface="Times New Roman"/>
            </a:endParaRPr>
          </a:p>
          <a:p>
            <a:pPr>
              <a:defRPr/>
            </a:pPr>
            <a:endParaRPr lang="en-US" dirty="0"/>
          </a:p>
        </p:txBody>
      </p:sp>
      <p:sp>
        <p:nvSpPr>
          <p:cNvPr id="4" name="Slide Number Placeholder 3"/>
          <p:cNvSpPr>
            <a:spLocks noGrp="1"/>
          </p:cNvSpPr>
          <p:nvPr>
            <p:ph type="sldNum" sz="quarter" idx="12"/>
          </p:nvPr>
        </p:nvSpPr>
        <p:spPr/>
        <p:txBody>
          <a:bodyPr/>
          <a:lstStyle/>
          <a:p>
            <a:pPr>
              <a:defRPr/>
            </a:pPr>
            <a:fld id="{3D600D51-CB06-4304-86C2-8188227ECDA8}" type="slidenum">
              <a:rPr lang="en-US" smtClean="0"/>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228600" y="609600"/>
            <a:ext cx="8642350" cy="685800"/>
          </a:xfrm>
        </p:spPr>
        <p:txBody>
          <a:bodyPr/>
          <a:lstStyle/>
          <a:p>
            <a:r>
              <a:rPr lang="en-US" altLang="en-US" sz="3200" b="1" i="1" smtClean="0"/>
              <a:t>Getting Certified</a:t>
            </a:r>
          </a:p>
        </p:txBody>
      </p:sp>
      <p:sp>
        <p:nvSpPr>
          <p:cNvPr id="48131" name="Rectangle 3"/>
          <p:cNvSpPr>
            <a:spLocks noGrp="1" noChangeArrowheads="1"/>
          </p:cNvSpPr>
          <p:nvPr>
            <p:ph idx="4294967295"/>
          </p:nvPr>
        </p:nvSpPr>
        <p:spPr>
          <a:xfrm>
            <a:off x="457200" y="1295400"/>
            <a:ext cx="8229600" cy="5029200"/>
          </a:xfrm>
        </p:spPr>
        <p:txBody>
          <a:bodyPr/>
          <a:lstStyle/>
          <a:p>
            <a:pPr algn="ctr">
              <a:lnSpc>
                <a:spcPct val="80000"/>
              </a:lnSpc>
              <a:buFontTx/>
              <a:buNone/>
              <a:defRPr/>
            </a:pPr>
            <a:endParaRPr lang="en-US" altLang="en-US" sz="1300" b="1" dirty="0" smtClean="0"/>
          </a:p>
          <a:p>
            <a:pPr algn="ctr">
              <a:spcBef>
                <a:spcPct val="0"/>
              </a:spcBef>
              <a:buFontTx/>
              <a:buNone/>
              <a:defRPr/>
            </a:pPr>
            <a:r>
              <a:rPr lang="en-US" altLang="en-US" sz="1400" b="1" dirty="0" smtClean="0">
                <a:latin typeface="Arial" charset="0"/>
                <a:cs typeface="Arial" charset="0"/>
              </a:rPr>
              <a:t>For more information:</a:t>
            </a:r>
          </a:p>
          <a:p>
            <a:pPr algn="ctr">
              <a:spcBef>
                <a:spcPct val="0"/>
              </a:spcBef>
              <a:buFontTx/>
              <a:buNone/>
              <a:defRPr/>
            </a:pPr>
            <a:r>
              <a:rPr lang="en-US" altLang="en-US" sz="1400" b="1" dirty="0" smtClean="0">
                <a:solidFill>
                  <a:schemeClr val="accent1"/>
                </a:solidFill>
                <a:latin typeface="Arial" charset="0"/>
                <a:cs typeface="Arial" charset="0"/>
              </a:rPr>
              <a:t>http://bca.lacity.org </a:t>
            </a:r>
          </a:p>
          <a:p>
            <a:pPr algn="ctr">
              <a:spcBef>
                <a:spcPct val="0"/>
              </a:spcBef>
              <a:buFontTx/>
              <a:buNone/>
              <a:defRPr/>
            </a:pPr>
            <a:endParaRPr lang="en-US" altLang="en-US" sz="1200" dirty="0" smtClean="0">
              <a:solidFill>
                <a:schemeClr val="accent1"/>
              </a:solidFill>
              <a:latin typeface="Arial" charset="0"/>
              <a:cs typeface="Arial" charset="0"/>
            </a:endParaRPr>
          </a:p>
          <a:p>
            <a:pPr marL="400050" lvl="1" indent="0" algn="ctr" eaLnBrk="1" hangingPunct="1">
              <a:spcBef>
                <a:spcPct val="0"/>
              </a:spcBef>
              <a:buFontTx/>
              <a:buNone/>
              <a:defRPr/>
            </a:pPr>
            <a:r>
              <a:rPr lang="en-US" altLang="en-US" sz="1400" b="1" dirty="0" smtClean="0">
                <a:latin typeface="Arial" charset="0"/>
                <a:cs typeface="Arial" charset="0"/>
              </a:rPr>
              <a:t>Certification Helpline </a:t>
            </a:r>
            <a:r>
              <a:rPr lang="en-US" altLang="en-US" sz="1400" dirty="0" smtClean="0">
                <a:latin typeface="Arial" charset="0"/>
                <a:cs typeface="Arial" charset="0"/>
              </a:rPr>
              <a:t> </a:t>
            </a:r>
          </a:p>
          <a:p>
            <a:pPr marL="400050" lvl="1" indent="0" algn="ctr" eaLnBrk="1" hangingPunct="1">
              <a:spcBef>
                <a:spcPct val="0"/>
              </a:spcBef>
              <a:buFontTx/>
              <a:buNone/>
              <a:defRPr/>
            </a:pPr>
            <a:r>
              <a:rPr lang="en-US" altLang="en-US" sz="1400" dirty="0" smtClean="0">
                <a:latin typeface="Arial" charset="0"/>
                <a:cs typeface="Arial" charset="0"/>
              </a:rPr>
              <a:t>(213) 847-2684  </a:t>
            </a:r>
          </a:p>
          <a:p>
            <a:pPr marL="400050" lvl="1" indent="0" algn="ctr" eaLnBrk="1" hangingPunct="1">
              <a:spcBef>
                <a:spcPct val="0"/>
              </a:spcBef>
              <a:buFontTx/>
              <a:buNone/>
              <a:defRPr/>
            </a:pPr>
            <a:r>
              <a:rPr lang="en-US" altLang="en-US" sz="1400" b="1" dirty="0" smtClean="0">
                <a:solidFill>
                  <a:srgbClr val="0070C0"/>
                </a:solidFill>
                <a:latin typeface="Arial" charset="0"/>
                <a:cs typeface="Arial" charset="0"/>
              </a:rPr>
              <a:t>bca.certifications@lacity.org</a:t>
            </a:r>
          </a:p>
          <a:p>
            <a:pPr algn="ctr">
              <a:spcBef>
                <a:spcPct val="0"/>
              </a:spcBef>
              <a:buFontTx/>
              <a:buNone/>
              <a:defRPr/>
            </a:pPr>
            <a:endParaRPr lang="en-US" altLang="en-US" sz="1200" b="1" dirty="0" smtClean="0">
              <a:latin typeface="Arial" charset="0"/>
              <a:cs typeface="Arial" charset="0"/>
            </a:endParaRPr>
          </a:p>
          <a:p>
            <a:pPr algn="ctr">
              <a:spcBef>
                <a:spcPct val="0"/>
              </a:spcBef>
              <a:buFontTx/>
              <a:buNone/>
              <a:defRPr/>
            </a:pPr>
            <a:r>
              <a:rPr lang="en-US" altLang="en-US" sz="1400" b="1" dirty="0" smtClean="0">
                <a:latin typeface="Arial" charset="0"/>
                <a:cs typeface="Arial" charset="0"/>
              </a:rPr>
              <a:t>Shaun </a:t>
            </a:r>
            <a:r>
              <a:rPr lang="en-US" altLang="en-US" sz="1400" b="1" dirty="0" err="1" smtClean="0">
                <a:latin typeface="Arial" charset="0"/>
                <a:cs typeface="Arial" charset="0"/>
              </a:rPr>
              <a:t>Shimoda</a:t>
            </a:r>
            <a:r>
              <a:rPr lang="en-US" altLang="en-US" sz="1400" b="1" dirty="0" smtClean="0">
                <a:latin typeface="Arial" charset="0"/>
                <a:cs typeface="Arial" charset="0"/>
              </a:rPr>
              <a:t>-Kobayashi</a:t>
            </a:r>
            <a:r>
              <a:rPr lang="en-US" altLang="en-US" sz="1400" dirty="0" smtClean="0">
                <a:latin typeface="Arial" charset="0"/>
                <a:cs typeface="Arial" charset="0"/>
              </a:rPr>
              <a:t>, LAWA Certification Manager</a:t>
            </a:r>
          </a:p>
          <a:p>
            <a:pPr algn="ctr">
              <a:spcBef>
                <a:spcPct val="0"/>
              </a:spcBef>
              <a:buFontTx/>
              <a:buNone/>
              <a:defRPr/>
            </a:pPr>
            <a:r>
              <a:rPr lang="en-US" altLang="en-US" sz="1400" dirty="0" smtClean="0">
                <a:latin typeface="Arial" charset="0"/>
                <a:cs typeface="Arial" charset="0"/>
              </a:rPr>
              <a:t>(213) 847-2650 </a:t>
            </a:r>
          </a:p>
          <a:p>
            <a:pPr algn="ctr">
              <a:spcBef>
                <a:spcPct val="0"/>
              </a:spcBef>
              <a:buFontTx/>
              <a:buNone/>
              <a:defRPr/>
            </a:pPr>
            <a:r>
              <a:rPr lang="en-US" altLang="en-US" sz="1400" dirty="0" smtClean="0">
                <a:latin typeface="Arial" charset="0"/>
                <a:cs typeface="Arial" charset="0"/>
              </a:rPr>
              <a:t>shaun.shimoda-kobayashi@lacity.org </a:t>
            </a:r>
          </a:p>
          <a:p>
            <a:pPr algn="ctr">
              <a:spcBef>
                <a:spcPct val="0"/>
              </a:spcBef>
              <a:buFontTx/>
              <a:buNone/>
              <a:defRPr/>
            </a:pPr>
            <a:endParaRPr lang="en-US" altLang="en-US" sz="1000" b="1" dirty="0" smtClean="0">
              <a:solidFill>
                <a:schemeClr val="accent1"/>
              </a:solidFill>
              <a:latin typeface="Arial" charset="0"/>
              <a:cs typeface="Arial" charset="0"/>
            </a:endParaRPr>
          </a:p>
          <a:p>
            <a:pPr marL="0" indent="0" algn="ctr">
              <a:buFont typeface="Wingdings 2" pitchFamily="18" charset="2"/>
              <a:buNone/>
              <a:defRPr/>
            </a:pPr>
            <a:r>
              <a:rPr lang="en-US" sz="1400" b="1" dirty="0">
                <a:latin typeface="Arial" panose="020B0604020202020204" pitchFamily="34" charset="0"/>
                <a:cs typeface="Arial" panose="020B0604020202020204" pitchFamily="34" charset="0"/>
              </a:rPr>
              <a:t>Elaine </a:t>
            </a:r>
            <a:r>
              <a:rPr lang="en-US" sz="1400" b="1" dirty="0" smtClean="0">
                <a:latin typeface="Arial" panose="020B0604020202020204" pitchFamily="34" charset="0"/>
                <a:cs typeface="Arial" panose="020B0604020202020204" pitchFamily="34" charset="0"/>
              </a:rPr>
              <a:t>Luong-Huynh, </a:t>
            </a:r>
            <a:r>
              <a:rPr lang="en-US" sz="1400" dirty="0" smtClean="0">
                <a:latin typeface="Arial" panose="020B0604020202020204" pitchFamily="34" charset="0"/>
                <a:cs typeface="Arial" panose="020B0604020202020204" pitchFamily="34" charset="0"/>
              </a:rPr>
              <a:t>LAWA Certification Analyst</a:t>
            </a:r>
            <a:endParaRPr lang="en-US" sz="1400" dirty="0">
              <a:latin typeface="Arial" panose="020B0604020202020204" pitchFamily="34" charset="0"/>
              <a:cs typeface="Arial" panose="020B0604020202020204" pitchFamily="34" charset="0"/>
            </a:endParaRPr>
          </a:p>
          <a:p>
            <a:pPr marL="0" indent="0" algn="ctr">
              <a:buFont typeface="Wingdings 2" pitchFamily="18" charset="2"/>
              <a:buNone/>
              <a:defRPr/>
            </a:pP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(213) 847-2667</a:t>
            </a:r>
            <a:endParaRPr lang="en-US" sz="1400" dirty="0">
              <a:latin typeface="Arial" panose="020B0604020202020204" pitchFamily="34" charset="0"/>
              <a:cs typeface="Arial" panose="020B0604020202020204" pitchFamily="34" charset="0"/>
            </a:endParaRPr>
          </a:p>
          <a:p>
            <a:pPr marL="0" indent="0" algn="ctr">
              <a:buFont typeface="Wingdings 2" pitchFamily="18" charset="2"/>
              <a:buNone/>
              <a:defRPr/>
            </a:pP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elaine.luong@lacity.org</a:t>
            </a:r>
          </a:p>
          <a:p>
            <a:pPr marL="0" indent="0" algn="ctr">
              <a:buFont typeface="Wingdings 2" pitchFamily="18" charset="2"/>
              <a:buNone/>
              <a:defRPr/>
            </a:pPr>
            <a:endParaRPr lang="en-US" sz="1000" dirty="0" smtClean="0">
              <a:latin typeface="Arial" panose="020B0604020202020204" pitchFamily="34" charset="0"/>
              <a:cs typeface="Arial" panose="020B0604020202020204" pitchFamily="34" charset="0"/>
            </a:endParaRPr>
          </a:p>
          <a:p>
            <a:pPr algn="ctr">
              <a:spcBef>
                <a:spcPct val="0"/>
              </a:spcBef>
              <a:buFontTx/>
              <a:buNone/>
              <a:defRPr/>
            </a:pPr>
            <a:endParaRPr lang="en-US" altLang="en-US" sz="1000" dirty="0" smtClean="0">
              <a:latin typeface="Arial" charset="0"/>
              <a:cs typeface="Arial" charset="0"/>
            </a:endParaRPr>
          </a:p>
          <a:p>
            <a:pPr algn="ctr">
              <a:spcBef>
                <a:spcPct val="0"/>
              </a:spcBef>
              <a:buFontTx/>
              <a:buNone/>
              <a:defRPr/>
            </a:pPr>
            <a:r>
              <a:rPr lang="en-US" altLang="en-US" sz="1400" b="1" dirty="0" smtClean="0">
                <a:latin typeface="Arial" charset="0"/>
                <a:cs typeface="Arial" charset="0"/>
              </a:rPr>
              <a:t>Directories of Certified Firms:</a:t>
            </a:r>
          </a:p>
          <a:p>
            <a:pPr algn="ctr">
              <a:spcBef>
                <a:spcPct val="0"/>
              </a:spcBef>
              <a:buFontTx/>
              <a:buNone/>
              <a:defRPr/>
            </a:pPr>
            <a:r>
              <a:rPr lang="en-US" altLang="en-US" sz="1400" b="1" dirty="0" smtClean="0">
                <a:latin typeface="Arial" charset="0"/>
                <a:cs typeface="Arial" charset="0"/>
              </a:rPr>
              <a:t>CUCP: </a:t>
            </a:r>
            <a:r>
              <a:rPr lang="en-US" sz="1400" b="1" u="sng" dirty="0">
                <a:solidFill>
                  <a:srgbClr val="0000FF"/>
                </a:solidFill>
                <a:latin typeface="Arial" panose="020B0604020202020204" pitchFamily="34" charset="0"/>
                <a:ea typeface="Times New Roman"/>
                <a:cs typeface="Arial" panose="020B0604020202020204" pitchFamily="34" charset="0"/>
              </a:rPr>
              <a:t>https://</a:t>
            </a:r>
            <a:r>
              <a:rPr lang="en-US" sz="1400" b="1" u="sng" dirty="0" smtClean="0">
                <a:solidFill>
                  <a:srgbClr val="0000FF"/>
                </a:solidFill>
                <a:latin typeface="Arial" panose="020B0604020202020204" pitchFamily="34" charset="0"/>
                <a:ea typeface="Times New Roman"/>
                <a:cs typeface="Arial" panose="020B0604020202020204" pitchFamily="34" charset="0"/>
              </a:rPr>
              <a:t>sites.google.com/view/cucp/home</a:t>
            </a:r>
            <a:r>
              <a:rPr lang="en-US" altLang="en-US" sz="1400" b="1" dirty="0" smtClean="0">
                <a:latin typeface="Arial" panose="020B0604020202020204" pitchFamily="34" charset="0"/>
                <a:cs typeface="Arial" panose="020B0604020202020204" pitchFamily="34" charset="0"/>
              </a:rPr>
              <a:t> </a:t>
            </a:r>
            <a:r>
              <a:rPr lang="en-US" altLang="en-US" sz="1400" b="1" dirty="0">
                <a:latin typeface="Arial" charset="0"/>
                <a:cs typeface="Arial" charset="0"/>
              </a:rPr>
              <a:t>-&gt; </a:t>
            </a:r>
            <a:r>
              <a:rPr lang="en-US" altLang="en-US" sz="1400" b="1" dirty="0" smtClean="0">
                <a:latin typeface="Arial" charset="0"/>
                <a:cs typeface="Arial" charset="0"/>
              </a:rPr>
              <a:t>Directory</a:t>
            </a:r>
          </a:p>
          <a:p>
            <a:pPr algn="ctr">
              <a:spcBef>
                <a:spcPct val="0"/>
              </a:spcBef>
              <a:buFontTx/>
              <a:buNone/>
              <a:defRPr/>
            </a:pPr>
            <a:r>
              <a:rPr lang="en-US" altLang="en-US" sz="1400" b="1" dirty="0" smtClean="0">
                <a:latin typeface="Arial" charset="0"/>
                <a:cs typeface="Arial" charset="0"/>
              </a:rPr>
              <a:t>City of LA: </a:t>
            </a:r>
            <a:r>
              <a:rPr lang="en-US" altLang="en-US" sz="1400" b="1" u="sng" dirty="0" smtClean="0">
                <a:latin typeface="Arial" charset="0"/>
                <a:cs typeface="Arial" charset="0"/>
              </a:rPr>
              <a:t>http://bca.lacity.org </a:t>
            </a:r>
            <a:r>
              <a:rPr lang="en-US" altLang="en-US" sz="1400" b="1" dirty="0" smtClean="0">
                <a:latin typeface="Arial" charset="0"/>
                <a:cs typeface="Arial" charset="0"/>
              </a:rPr>
              <a:t>-&gt; Certification Listings -&gt; Click on </a:t>
            </a:r>
            <a:r>
              <a:rPr lang="en-US" altLang="en-US" sz="1400" b="1" u="sng" dirty="0" smtClean="0">
                <a:latin typeface="Arial" charset="0"/>
                <a:cs typeface="Arial" charset="0"/>
              </a:rPr>
              <a:t>DBE/MBE/WBE Directory</a:t>
            </a:r>
          </a:p>
        </p:txBody>
      </p:sp>
      <p:sp>
        <p:nvSpPr>
          <p:cNvPr id="2" name="Slide Number Placeholder 1"/>
          <p:cNvSpPr>
            <a:spLocks noGrp="1"/>
          </p:cNvSpPr>
          <p:nvPr>
            <p:ph type="sldNum" sz="quarter" idx="12"/>
          </p:nvPr>
        </p:nvSpPr>
        <p:spPr/>
        <p:txBody>
          <a:bodyPr/>
          <a:lstStyle/>
          <a:p>
            <a:pPr>
              <a:defRPr/>
            </a:pPr>
            <a:fld id="{9EBEB3CE-5086-4041-9916-944B35CEA985}" type="slidenum">
              <a:rPr lang="en-US" smtClean="0"/>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p:cNvSpPr>
            <a:spLocks noGrp="1"/>
          </p:cNvSpPr>
          <p:nvPr>
            <p:ph idx="1"/>
          </p:nvPr>
        </p:nvSpPr>
        <p:spPr>
          <a:xfrm>
            <a:off x="457200" y="1143000"/>
            <a:ext cx="8229600" cy="4800600"/>
          </a:xfrm>
        </p:spPr>
        <p:txBody>
          <a:bodyPr/>
          <a:lstStyle/>
          <a:p>
            <a:pPr marL="0" indent="0" algn="ctr">
              <a:buFont typeface="Wingdings 2" pitchFamily="18" charset="2"/>
              <a:buNone/>
            </a:pPr>
            <a:endParaRPr lang="en-US" altLang="en-US" sz="3200" b="1" i="1" smtClean="0"/>
          </a:p>
          <a:p>
            <a:pPr marL="0" indent="0" algn="ctr">
              <a:buFont typeface="Wingdings 2" pitchFamily="18" charset="2"/>
              <a:buNone/>
            </a:pPr>
            <a:endParaRPr lang="en-US" altLang="en-US" sz="3200" b="1" i="1" smtClean="0"/>
          </a:p>
          <a:p>
            <a:pPr marL="0" indent="0" algn="ctr">
              <a:buFont typeface="Wingdings 2" pitchFamily="18" charset="2"/>
              <a:buNone/>
            </a:pPr>
            <a:r>
              <a:rPr lang="en-US" altLang="en-US" sz="3200" b="1" i="1" smtClean="0"/>
              <a:t>Contractor Development and Bonding Program</a:t>
            </a:r>
          </a:p>
          <a:p>
            <a:pPr marL="0" indent="0" algn="ctr">
              <a:buFont typeface="Wingdings 2" pitchFamily="18" charset="2"/>
              <a:buNone/>
            </a:pPr>
            <a:endParaRPr lang="en-US" altLang="en-US" sz="3200" b="1" i="1" smtClean="0"/>
          </a:p>
          <a:p>
            <a:pPr marL="0" indent="0" algn="ctr">
              <a:buFont typeface="Wingdings 2" pitchFamily="18" charset="2"/>
              <a:buNone/>
            </a:pPr>
            <a:r>
              <a:rPr lang="en-US" altLang="en-US" sz="3200" b="1" i="1" smtClean="0"/>
              <a:t>Rosa Osorio</a:t>
            </a:r>
            <a:endParaRPr lang="en-US" altLang="en-US" sz="3200" smtClean="0"/>
          </a:p>
        </p:txBody>
      </p:sp>
      <p:sp>
        <p:nvSpPr>
          <p:cNvPr id="4" name="Slide Number Placeholder 3"/>
          <p:cNvSpPr>
            <a:spLocks noGrp="1"/>
          </p:cNvSpPr>
          <p:nvPr>
            <p:ph type="sldNum" sz="quarter" idx="12"/>
          </p:nvPr>
        </p:nvSpPr>
        <p:spPr/>
        <p:txBody>
          <a:bodyPr/>
          <a:lstStyle/>
          <a:p>
            <a:pPr>
              <a:defRPr/>
            </a:pPr>
            <a:fld id="{23CB49D5-2102-4E2E-AF70-98290E986AC4}" type="slidenum">
              <a:rPr lang="en-US" smtClean="0"/>
              <a:pPr>
                <a:defRPr/>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381000" y="914400"/>
            <a:ext cx="8229600" cy="590550"/>
          </a:xfrm>
        </p:spPr>
        <p:txBody>
          <a:bodyPr/>
          <a:lstStyle/>
          <a:p>
            <a:pPr eaLnBrk="1" hangingPunct="1"/>
            <a:r>
              <a:rPr lang="en-US" altLang="en-US" sz="3200" b="1" i="1" smtClean="0"/>
              <a:t>Contractor Development And Bonding Program</a:t>
            </a:r>
          </a:p>
        </p:txBody>
      </p:sp>
      <p:sp>
        <p:nvSpPr>
          <p:cNvPr id="3" name="Content Placeholder 2"/>
          <p:cNvSpPr>
            <a:spLocks noGrp="1"/>
          </p:cNvSpPr>
          <p:nvPr>
            <p:ph idx="1"/>
          </p:nvPr>
        </p:nvSpPr>
        <p:spPr>
          <a:xfrm>
            <a:off x="457200" y="1981200"/>
            <a:ext cx="8229600" cy="3733800"/>
          </a:xfrm>
        </p:spPr>
        <p:txBody>
          <a:bodyPr>
            <a:normAutofit fontScale="92500" lnSpcReduction="10000"/>
          </a:bodyPr>
          <a:lstStyle/>
          <a:p>
            <a:pPr marL="0" indent="0" algn="ctr" eaLnBrk="1" fontAlgn="auto" hangingPunct="1">
              <a:lnSpc>
                <a:spcPct val="80000"/>
              </a:lnSpc>
              <a:spcAft>
                <a:spcPts val="0"/>
              </a:spcAft>
              <a:buClr>
                <a:schemeClr val="accent3"/>
              </a:buClr>
              <a:buFontTx/>
              <a:buNone/>
              <a:defRPr/>
            </a:pPr>
            <a:r>
              <a:rPr lang="en-US" sz="2800" b="1" dirty="0" smtClean="0">
                <a:solidFill>
                  <a:schemeClr val="accent1"/>
                </a:solidFill>
                <a:latin typeface="+mj-lt"/>
              </a:rPr>
              <a:t>CDABP Services</a:t>
            </a:r>
          </a:p>
          <a:p>
            <a:pPr marL="640080" lvl="1" indent="-246888" eaLnBrk="1" fontAlgn="auto" hangingPunct="1">
              <a:lnSpc>
                <a:spcPct val="80000"/>
              </a:lnSpc>
              <a:spcAft>
                <a:spcPts val="0"/>
              </a:spcAft>
              <a:buFont typeface="Wingdings 2"/>
              <a:buChar char=""/>
              <a:defRPr/>
            </a:pPr>
            <a:endParaRPr lang="en-US" sz="2600" dirty="0" smtClean="0"/>
          </a:p>
          <a:p>
            <a:pPr marL="640080" lvl="1" indent="-246888" eaLnBrk="1" fontAlgn="auto" hangingPunct="1">
              <a:lnSpc>
                <a:spcPct val="80000"/>
              </a:lnSpc>
              <a:spcAft>
                <a:spcPts val="0"/>
              </a:spcAft>
              <a:buFont typeface="Wingdings" pitchFamily="2" charset="2"/>
              <a:buChar char="§"/>
              <a:defRPr/>
            </a:pPr>
            <a:r>
              <a:rPr lang="en-US" sz="2000" dirty="0" smtClean="0">
                <a:latin typeface="Arial" pitchFamily="34" charset="0"/>
                <a:cs typeface="Arial" pitchFamily="34" charset="0"/>
              </a:rPr>
              <a:t>Bond guarantees up to 40% to a maximum of $250,000 (whichever is less)</a:t>
            </a:r>
          </a:p>
          <a:p>
            <a:pPr marL="640080" lvl="1" indent="-246888" eaLnBrk="1" fontAlgn="auto" hangingPunct="1">
              <a:lnSpc>
                <a:spcPct val="80000"/>
              </a:lnSpc>
              <a:spcAft>
                <a:spcPts val="0"/>
              </a:spcAft>
              <a:buFont typeface="Wingdings 2"/>
              <a:buChar char=""/>
              <a:defRPr/>
            </a:pPr>
            <a:endParaRPr lang="en-US" sz="2000" dirty="0" smtClean="0">
              <a:latin typeface="Arial" pitchFamily="34" charset="0"/>
              <a:cs typeface="Arial" pitchFamily="34" charset="0"/>
            </a:endParaRPr>
          </a:p>
          <a:p>
            <a:pPr marL="640080" lvl="1" indent="-246888" eaLnBrk="1" fontAlgn="auto" hangingPunct="1">
              <a:lnSpc>
                <a:spcPct val="80000"/>
              </a:lnSpc>
              <a:spcAft>
                <a:spcPts val="0"/>
              </a:spcAft>
              <a:buFont typeface="Wingdings" pitchFamily="2" charset="2"/>
              <a:buChar char="§"/>
              <a:defRPr/>
            </a:pPr>
            <a:r>
              <a:rPr lang="en-US" sz="2000" dirty="0" smtClean="0">
                <a:latin typeface="Arial" pitchFamily="34" charset="0"/>
                <a:cs typeface="Arial" pitchFamily="34" charset="0"/>
              </a:rPr>
              <a:t>Accounting cost subsidy up to $3,200 for financial statements </a:t>
            </a:r>
          </a:p>
          <a:p>
            <a:pPr marL="640080" lvl="1" indent="-246888" eaLnBrk="1" fontAlgn="auto" hangingPunct="1">
              <a:lnSpc>
                <a:spcPct val="80000"/>
              </a:lnSpc>
              <a:spcAft>
                <a:spcPts val="0"/>
              </a:spcAft>
              <a:buFont typeface="Wingdings 2"/>
              <a:buChar char=""/>
              <a:defRPr/>
            </a:pPr>
            <a:endParaRPr lang="en-US" sz="2000" dirty="0" smtClean="0">
              <a:latin typeface="Arial" pitchFamily="34" charset="0"/>
              <a:cs typeface="Arial" pitchFamily="34" charset="0"/>
            </a:endParaRPr>
          </a:p>
          <a:p>
            <a:pPr marL="640080" lvl="1" indent="-246888" eaLnBrk="1" fontAlgn="auto" hangingPunct="1">
              <a:lnSpc>
                <a:spcPct val="80000"/>
              </a:lnSpc>
              <a:spcAft>
                <a:spcPts val="0"/>
              </a:spcAft>
              <a:buFont typeface="Wingdings" pitchFamily="2" charset="2"/>
              <a:buChar char="§"/>
              <a:defRPr/>
            </a:pPr>
            <a:r>
              <a:rPr lang="en-US" sz="2000" dirty="0" smtClean="0">
                <a:latin typeface="Arial" pitchFamily="34" charset="0"/>
                <a:cs typeface="Arial" pitchFamily="34" charset="0"/>
              </a:rPr>
              <a:t>Funds Administration payment of fees 1% of contract price</a:t>
            </a:r>
          </a:p>
          <a:p>
            <a:pPr marL="640080" lvl="1" indent="-246888" eaLnBrk="1" fontAlgn="auto" hangingPunct="1">
              <a:lnSpc>
                <a:spcPct val="80000"/>
              </a:lnSpc>
              <a:spcAft>
                <a:spcPts val="0"/>
              </a:spcAft>
              <a:buFont typeface="Wingdings" pitchFamily="2" charset="2"/>
              <a:buChar char="§"/>
              <a:defRPr/>
            </a:pPr>
            <a:endParaRPr lang="en-US" sz="2000" dirty="0" smtClean="0">
              <a:latin typeface="Arial" pitchFamily="34" charset="0"/>
              <a:cs typeface="Arial" pitchFamily="34" charset="0"/>
            </a:endParaRPr>
          </a:p>
          <a:p>
            <a:pPr marL="640080" lvl="1" indent="-246888" eaLnBrk="1" fontAlgn="auto" hangingPunct="1">
              <a:lnSpc>
                <a:spcPct val="80000"/>
              </a:lnSpc>
              <a:spcAft>
                <a:spcPts val="0"/>
              </a:spcAft>
              <a:buFont typeface="Wingdings" pitchFamily="2" charset="2"/>
              <a:buChar char="§"/>
              <a:defRPr/>
            </a:pPr>
            <a:r>
              <a:rPr lang="en-US" sz="2000" dirty="0" smtClean="0">
                <a:latin typeface="Arial" pitchFamily="34" charset="0"/>
                <a:cs typeface="Arial" pitchFamily="34" charset="0"/>
              </a:rPr>
              <a:t>Contractor Development: Development Plan and Marketing Profile, Self-Assessment</a:t>
            </a:r>
          </a:p>
          <a:p>
            <a:pPr marL="640080" lvl="1" indent="-246888" eaLnBrk="1" fontAlgn="auto" hangingPunct="1">
              <a:lnSpc>
                <a:spcPct val="80000"/>
              </a:lnSpc>
              <a:spcAft>
                <a:spcPts val="0"/>
              </a:spcAft>
              <a:buFont typeface="Wingdings 2"/>
              <a:buChar char=""/>
              <a:defRPr/>
            </a:pPr>
            <a:endParaRPr lang="en-US" sz="2000" dirty="0" smtClean="0">
              <a:latin typeface="Arial" pitchFamily="34" charset="0"/>
              <a:cs typeface="Arial" pitchFamily="34" charset="0"/>
            </a:endParaRPr>
          </a:p>
          <a:p>
            <a:pPr marL="640080" lvl="1" indent="-246888" eaLnBrk="1" fontAlgn="auto" hangingPunct="1">
              <a:lnSpc>
                <a:spcPct val="80000"/>
              </a:lnSpc>
              <a:spcAft>
                <a:spcPts val="0"/>
              </a:spcAft>
              <a:buFont typeface="Wingdings" pitchFamily="2" charset="2"/>
              <a:buChar char="§"/>
              <a:defRPr/>
            </a:pPr>
            <a:r>
              <a:rPr lang="en-US" sz="2000" dirty="0" smtClean="0">
                <a:latin typeface="Arial" pitchFamily="34" charset="0"/>
                <a:cs typeface="Arial" pitchFamily="34" charset="0"/>
              </a:rPr>
              <a:t>Training - individual counseling and group workshops on bonding, financing and business management</a:t>
            </a:r>
          </a:p>
          <a:p>
            <a:pPr marL="274320" indent="-274320" eaLnBrk="1" fontAlgn="auto" hangingPunct="1">
              <a:spcAft>
                <a:spcPts val="0"/>
              </a:spcAft>
              <a:buClr>
                <a:schemeClr val="accent3"/>
              </a:buClr>
              <a:buFont typeface="Wingdings 2"/>
              <a:buChar char=""/>
              <a:defRPr/>
            </a:pPr>
            <a:endParaRPr lang="en-US" dirty="0"/>
          </a:p>
        </p:txBody>
      </p:sp>
      <p:sp>
        <p:nvSpPr>
          <p:cNvPr id="107524"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defRPr/>
            </a:pPr>
            <a:fld id="{A860A269-B4AE-47DA-A4FC-D7D5460C57C0}" type="slidenum">
              <a:rPr lang="en-US" altLang="en-US" sz="1200">
                <a:solidFill>
                  <a:srgbClr val="045C75"/>
                </a:solidFill>
                <a:latin typeface="Arial" charset="0"/>
              </a:rPr>
              <a:pPr>
                <a:spcBef>
                  <a:spcPct val="0"/>
                </a:spcBef>
                <a:buClrTx/>
                <a:buSzTx/>
                <a:buFontTx/>
                <a:buNone/>
                <a:defRPr/>
              </a:pPr>
              <a:t>54</a:t>
            </a:fld>
            <a:endParaRPr lang="en-US" altLang="en-US" sz="1200">
              <a:solidFill>
                <a:srgbClr val="045C75"/>
              </a:solidFill>
              <a:latin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762000"/>
            <a:ext cx="8229600" cy="666750"/>
          </a:xfrm>
        </p:spPr>
        <p:txBody>
          <a:bodyPr/>
          <a:lstStyle/>
          <a:p>
            <a:pPr eaLnBrk="1" hangingPunct="1"/>
            <a:r>
              <a:rPr lang="en-US" altLang="en-US" sz="3200" b="1" i="1" smtClean="0"/>
              <a:t>				LAWA </a:t>
            </a:r>
            <a:br>
              <a:rPr lang="en-US" altLang="en-US" sz="3200" b="1" i="1" smtClean="0"/>
            </a:br>
            <a:r>
              <a:rPr lang="en-US" altLang="en-US" sz="3200" b="1" i="1" smtClean="0"/>
              <a:t>Contractor Development And Bonding Program </a:t>
            </a:r>
          </a:p>
        </p:txBody>
      </p:sp>
      <p:sp>
        <p:nvSpPr>
          <p:cNvPr id="48131" name="Content Placeholder 2"/>
          <p:cNvSpPr>
            <a:spLocks noGrp="1"/>
          </p:cNvSpPr>
          <p:nvPr>
            <p:ph idx="1"/>
          </p:nvPr>
        </p:nvSpPr>
        <p:spPr>
          <a:xfrm>
            <a:off x="457200" y="1600200"/>
            <a:ext cx="8229600" cy="4876800"/>
          </a:xfrm>
        </p:spPr>
        <p:txBody>
          <a:bodyPr>
            <a:normAutofit/>
          </a:bodyPr>
          <a:lstStyle/>
          <a:p>
            <a:pPr marL="274320" indent="-274320" algn="ctr" eaLnBrk="1" fontAlgn="auto" hangingPunct="1">
              <a:lnSpc>
                <a:spcPct val="80000"/>
              </a:lnSpc>
              <a:spcAft>
                <a:spcPts val="0"/>
              </a:spcAft>
              <a:buClr>
                <a:schemeClr val="accent3"/>
              </a:buClr>
              <a:buFontTx/>
              <a:buNone/>
              <a:defRPr/>
            </a:pPr>
            <a:r>
              <a:rPr lang="en-US" sz="2400" i="1" dirty="0" smtClean="0">
                <a:latin typeface="Arial" pitchFamily="34" charset="0"/>
                <a:cs typeface="Arial" pitchFamily="34" charset="0"/>
              </a:rPr>
              <a:t>What Has Been the Success of these Programs?</a:t>
            </a:r>
            <a:endParaRPr lang="en-US" sz="2400" dirty="0" smtClean="0">
              <a:latin typeface="Arial" pitchFamily="34" charset="0"/>
              <a:cs typeface="Arial" pitchFamily="34" charset="0"/>
            </a:endParaRPr>
          </a:p>
          <a:p>
            <a:pPr marL="274320" indent="-274320" algn="ctr" eaLnBrk="1" fontAlgn="auto" hangingPunct="1">
              <a:lnSpc>
                <a:spcPct val="80000"/>
              </a:lnSpc>
              <a:spcAft>
                <a:spcPts val="0"/>
              </a:spcAft>
              <a:buClr>
                <a:schemeClr val="accent3"/>
              </a:buClr>
              <a:buFontTx/>
              <a:buNone/>
              <a:defRPr/>
            </a:pPr>
            <a:r>
              <a:rPr lang="en-US" sz="2400" dirty="0" smtClean="0">
                <a:latin typeface="Arial" pitchFamily="34" charset="0"/>
                <a:cs typeface="Arial" pitchFamily="34" charset="0"/>
              </a:rPr>
              <a:t>City of Los Angeles</a:t>
            </a:r>
          </a:p>
          <a:p>
            <a:pPr marL="274320" indent="-274320" algn="ctr" eaLnBrk="1" fontAlgn="auto" hangingPunct="1">
              <a:lnSpc>
                <a:spcPct val="80000"/>
              </a:lnSpc>
              <a:spcAft>
                <a:spcPts val="0"/>
              </a:spcAft>
              <a:buClr>
                <a:schemeClr val="accent3"/>
              </a:buClr>
              <a:buFontTx/>
              <a:buNone/>
              <a:defRPr/>
            </a:pPr>
            <a:r>
              <a:rPr lang="en-US" sz="2400" dirty="0" smtClean="0">
                <a:latin typeface="Arial" pitchFamily="34" charset="0"/>
                <a:cs typeface="Arial" pitchFamily="34" charset="0"/>
              </a:rPr>
              <a:t> </a:t>
            </a:r>
          </a:p>
          <a:p>
            <a:pPr marL="274320" indent="-274320" eaLnBrk="1" fontAlgn="auto" hangingPunct="1">
              <a:lnSpc>
                <a:spcPct val="80000"/>
              </a:lnSpc>
              <a:spcAft>
                <a:spcPts val="0"/>
              </a:spcAft>
              <a:buClr>
                <a:schemeClr val="accent3"/>
              </a:buClr>
              <a:buFont typeface="Wingdings 2"/>
              <a:buChar char=""/>
              <a:defRPr/>
            </a:pPr>
            <a:r>
              <a:rPr lang="en-US" sz="2400" dirty="0">
                <a:latin typeface="Arial" pitchFamily="34" charset="0"/>
                <a:cs typeface="Arial" pitchFamily="34" charset="0"/>
              </a:rPr>
              <a:t>$162,557,255 </a:t>
            </a:r>
            <a:r>
              <a:rPr lang="en-US" sz="2400" dirty="0" smtClean="0">
                <a:latin typeface="Arial" pitchFamily="34" charset="0"/>
                <a:cs typeface="Arial" pitchFamily="34" charset="0"/>
              </a:rPr>
              <a:t>in Bid Bonds</a:t>
            </a:r>
          </a:p>
          <a:p>
            <a:pPr marL="274320" indent="-274320" eaLnBrk="1" fontAlgn="auto" hangingPunct="1">
              <a:lnSpc>
                <a:spcPct val="80000"/>
              </a:lnSpc>
              <a:spcAft>
                <a:spcPts val="0"/>
              </a:spcAft>
              <a:buClr>
                <a:schemeClr val="accent3"/>
              </a:buClr>
              <a:buFont typeface="Wingdings 2"/>
              <a:buChar char=""/>
              <a:defRPr/>
            </a:pPr>
            <a:r>
              <a:rPr lang="en-US" sz="2400" dirty="0">
                <a:latin typeface="Arial" pitchFamily="34" charset="0"/>
                <a:cs typeface="Arial" pitchFamily="34" charset="0"/>
              </a:rPr>
              <a:t>$37,721,894 </a:t>
            </a:r>
            <a:r>
              <a:rPr lang="en-US" sz="2400" dirty="0" smtClean="0">
                <a:latin typeface="Arial" pitchFamily="34" charset="0"/>
                <a:cs typeface="Arial" pitchFamily="34" charset="0"/>
              </a:rPr>
              <a:t>in Bid Bonds for LAWA</a:t>
            </a:r>
          </a:p>
          <a:p>
            <a:pPr marL="274320" indent="-274320" eaLnBrk="1" fontAlgn="auto" hangingPunct="1">
              <a:lnSpc>
                <a:spcPct val="80000"/>
              </a:lnSpc>
              <a:spcAft>
                <a:spcPts val="0"/>
              </a:spcAft>
              <a:buClr>
                <a:schemeClr val="accent3"/>
              </a:buClr>
              <a:buFont typeface="Wingdings 2"/>
              <a:buChar char=""/>
              <a:defRPr/>
            </a:pPr>
            <a:r>
              <a:rPr lang="en-US" sz="2400" dirty="0">
                <a:latin typeface="Arial" pitchFamily="34" charset="0"/>
                <a:cs typeface="Arial" pitchFamily="34" charset="0"/>
              </a:rPr>
              <a:t>$64,606,661 </a:t>
            </a:r>
            <a:r>
              <a:rPr lang="en-US" sz="2400" dirty="0" smtClean="0">
                <a:latin typeface="Arial" pitchFamily="34" charset="0"/>
                <a:cs typeface="Arial" pitchFamily="34" charset="0"/>
              </a:rPr>
              <a:t>in Final Bonds</a:t>
            </a:r>
          </a:p>
          <a:p>
            <a:pPr marL="274320" indent="-274320" eaLnBrk="1" fontAlgn="auto" hangingPunct="1">
              <a:lnSpc>
                <a:spcPct val="80000"/>
              </a:lnSpc>
              <a:spcAft>
                <a:spcPts val="0"/>
              </a:spcAft>
              <a:buClr>
                <a:schemeClr val="accent3"/>
              </a:buClr>
              <a:buFont typeface="Wingdings 2"/>
              <a:buChar char=""/>
              <a:defRPr/>
            </a:pPr>
            <a:r>
              <a:rPr lang="en-US" sz="2400" dirty="0">
                <a:latin typeface="Arial" pitchFamily="34" charset="0"/>
                <a:cs typeface="Arial" pitchFamily="34" charset="0"/>
              </a:rPr>
              <a:t>$19,521,894 </a:t>
            </a:r>
            <a:r>
              <a:rPr lang="en-US" sz="2400" dirty="0" smtClean="0">
                <a:latin typeface="Arial" pitchFamily="34" charset="0"/>
                <a:cs typeface="Arial" pitchFamily="34" charset="0"/>
              </a:rPr>
              <a:t>in Final Bonds For LAWA</a:t>
            </a:r>
          </a:p>
          <a:p>
            <a:pPr marL="274320" indent="-274320" algn="ctr" eaLnBrk="1" fontAlgn="auto" hangingPunct="1">
              <a:spcAft>
                <a:spcPts val="0"/>
              </a:spcAft>
              <a:buClr>
                <a:schemeClr val="accent3"/>
              </a:buClr>
              <a:buFontTx/>
              <a:buNone/>
              <a:defRPr/>
            </a:pPr>
            <a:endParaRPr lang="en-US" sz="2400" dirty="0">
              <a:latin typeface="Arial" pitchFamily="34" charset="0"/>
              <a:cs typeface="Arial" pitchFamily="34" charset="0"/>
            </a:endParaRPr>
          </a:p>
          <a:p>
            <a:pPr marL="274320" indent="-274320" algn="ctr" eaLnBrk="1" fontAlgn="auto" hangingPunct="1">
              <a:spcAft>
                <a:spcPts val="0"/>
              </a:spcAft>
              <a:buClr>
                <a:schemeClr val="accent3"/>
              </a:buClr>
              <a:buFontTx/>
              <a:buNone/>
              <a:defRPr/>
            </a:pPr>
            <a:r>
              <a:rPr lang="en-US" sz="2400" i="1" dirty="0" smtClean="0">
                <a:solidFill>
                  <a:schemeClr val="accent2">
                    <a:lumMod val="75000"/>
                  </a:schemeClr>
                </a:solidFill>
                <a:latin typeface="Arial" pitchFamily="34" charset="0"/>
                <a:cs typeface="Arial" pitchFamily="34" charset="0"/>
              </a:rPr>
              <a:t>For more information, please contact:</a:t>
            </a:r>
          </a:p>
          <a:p>
            <a:pPr marL="0" indent="0" algn="ctr" eaLnBrk="1" fontAlgn="auto" hangingPunct="1">
              <a:spcAft>
                <a:spcPts val="0"/>
              </a:spcAft>
              <a:buClr>
                <a:schemeClr val="accent3"/>
              </a:buClr>
              <a:buFont typeface="Wingdings 2" pitchFamily="18" charset="2"/>
              <a:buNone/>
              <a:defRPr/>
            </a:pPr>
            <a:r>
              <a:rPr lang="en-US" sz="2400" dirty="0" smtClean="0">
                <a:latin typeface="Arial" pitchFamily="34" charset="0"/>
                <a:cs typeface="Arial" pitchFamily="34" charset="0"/>
              </a:rPr>
              <a:t>Rosa  Osorio, Account Manager  </a:t>
            </a:r>
          </a:p>
          <a:p>
            <a:pPr marL="0" indent="0" algn="ctr" eaLnBrk="1" fontAlgn="auto" hangingPunct="1">
              <a:spcAft>
                <a:spcPts val="0"/>
              </a:spcAft>
              <a:buClr>
                <a:schemeClr val="accent3"/>
              </a:buClr>
              <a:buFont typeface="Wingdings 2" pitchFamily="18" charset="2"/>
              <a:buNone/>
              <a:defRPr/>
            </a:pPr>
            <a:r>
              <a:rPr lang="en-US" sz="2400" dirty="0" smtClean="0">
                <a:latin typeface="Arial" pitchFamily="34" charset="0"/>
                <a:cs typeface="Arial" pitchFamily="34" charset="0"/>
              </a:rPr>
              <a:t>(424) 646-7312</a:t>
            </a:r>
          </a:p>
          <a:p>
            <a:pPr marL="0" indent="0" algn="ctr" eaLnBrk="1" fontAlgn="auto" hangingPunct="1">
              <a:spcAft>
                <a:spcPts val="0"/>
              </a:spcAft>
              <a:buClr>
                <a:schemeClr val="accent3"/>
              </a:buClr>
              <a:buFont typeface="Wingdings 2" pitchFamily="18" charset="2"/>
              <a:buNone/>
              <a:defRPr/>
            </a:pPr>
            <a:r>
              <a:rPr lang="en-US" sz="2400" dirty="0" smtClean="0">
                <a:latin typeface="Arial" pitchFamily="34" charset="0"/>
                <a:cs typeface="Arial" pitchFamily="34" charset="0"/>
                <a:hlinkClick r:id="rId3"/>
              </a:rPr>
              <a:t>rosa@imwis.com</a:t>
            </a:r>
            <a:endParaRPr lang="en-US" sz="2400" dirty="0" smtClean="0">
              <a:latin typeface="Arial" pitchFamily="34" charset="0"/>
              <a:cs typeface="Arial" pitchFamily="34" charset="0"/>
            </a:endParaRPr>
          </a:p>
          <a:p>
            <a:pPr marL="0" indent="0" algn="ctr" eaLnBrk="1" fontAlgn="auto" hangingPunct="1">
              <a:spcAft>
                <a:spcPts val="0"/>
              </a:spcAft>
              <a:buClr>
                <a:schemeClr val="accent3"/>
              </a:buClr>
              <a:buFont typeface="Wingdings 2" pitchFamily="18" charset="2"/>
              <a:buNone/>
              <a:defRPr/>
            </a:pPr>
            <a:endParaRPr lang="en-US" sz="2400" dirty="0" smtClean="0">
              <a:latin typeface="Arial" pitchFamily="34" charset="0"/>
              <a:cs typeface="Arial" pitchFamily="34" charset="0"/>
            </a:endParaRPr>
          </a:p>
          <a:p>
            <a:pPr marL="0" indent="0" eaLnBrk="1" fontAlgn="auto" hangingPunct="1">
              <a:spcAft>
                <a:spcPts val="0"/>
              </a:spcAft>
              <a:buClr>
                <a:schemeClr val="accent3"/>
              </a:buClr>
              <a:buFont typeface="Wingdings 2" pitchFamily="18" charset="2"/>
              <a:buNone/>
              <a:defRPr/>
            </a:pPr>
            <a:endParaRPr lang="en-US" dirty="0" smtClean="0"/>
          </a:p>
        </p:txBody>
      </p:sp>
      <p:sp>
        <p:nvSpPr>
          <p:cNvPr id="109572"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defRPr/>
            </a:pPr>
            <a:fld id="{CBD1572D-931E-417A-AA1C-1142AA32EEB2}" type="slidenum">
              <a:rPr lang="en-US" altLang="en-US" sz="1200">
                <a:solidFill>
                  <a:srgbClr val="045C75"/>
                </a:solidFill>
                <a:latin typeface="Arial" charset="0"/>
              </a:rPr>
              <a:pPr>
                <a:spcBef>
                  <a:spcPct val="0"/>
                </a:spcBef>
                <a:buClrTx/>
                <a:buSzTx/>
                <a:buFontTx/>
                <a:buNone/>
                <a:defRPr/>
              </a:pPr>
              <a:t>55</a:t>
            </a:fld>
            <a:endParaRPr lang="en-US" altLang="en-US" sz="1200">
              <a:solidFill>
                <a:srgbClr val="045C75"/>
              </a:solidFill>
              <a:latin typeface="Arial"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88925" y="681038"/>
            <a:ext cx="8642350" cy="563562"/>
          </a:xfrm>
        </p:spPr>
        <p:txBody>
          <a:bodyPr>
            <a:normAutofit fontScale="90000"/>
          </a:bodyPr>
          <a:lstStyle/>
          <a:p>
            <a:pPr eaLnBrk="1" fontAlgn="auto" hangingPunct="1">
              <a:spcAft>
                <a:spcPts val="0"/>
              </a:spcAft>
              <a:defRPr/>
            </a:pPr>
            <a:r>
              <a:rPr lang="en-US" sz="3600" b="1" i="1" dirty="0" smtClean="0"/>
              <a:t>  Next Steps…</a:t>
            </a:r>
          </a:p>
        </p:txBody>
      </p:sp>
      <p:sp>
        <p:nvSpPr>
          <p:cNvPr id="90115" name="AutoShape 3"/>
          <p:cNvSpPr>
            <a:spLocks noChangeArrowheads="1"/>
          </p:cNvSpPr>
          <p:nvPr/>
        </p:nvSpPr>
        <p:spPr bwMode="auto">
          <a:xfrm>
            <a:off x="4343400" y="27432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90116" name="AutoShape 4"/>
          <p:cNvSpPr>
            <a:spLocks noChangeArrowheads="1"/>
          </p:cNvSpPr>
          <p:nvPr/>
        </p:nvSpPr>
        <p:spPr bwMode="auto">
          <a:xfrm>
            <a:off x="4343400" y="18288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90117" name="AutoShape 5"/>
          <p:cNvSpPr>
            <a:spLocks noChangeArrowheads="1"/>
          </p:cNvSpPr>
          <p:nvPr/>
        </p:nvSpPr>
        <p:spPr bwMode="auto">
          <a:xfrm>
            <a:off x="4365625" y="3771900"/>
            <a:ext cx="265113" cy="301625"/>
          </a:xfrm>
          <a:prstGeom prst="downArrow">
            <a:avLst>
              <a:gd name="adj1" fmla="val 50000"/>
              <a:gd name="adj2" fmla="val 24993"/>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90118" name="AutoShape 6"/>
          <p:cNvSpPr>
            <a:spLocks noChangeArrowheads="1"/>
          </p:cNvSpPr>
          <p:nvPr/>
        </p:nvSpPr>
        <p:spPr bwMode="auto">
          <a:xfrm>
            <a:off x="4341813" y="4800600"/>
            <a:ext cx="268287" cy="304800"/>
          </a:xfrm>
          <a:prstGeom prst="downArrow">
            <a:avLst>
              <a:gd name="adj1" fmla="val 50000"/>
              <a:gd name="adj2" fmla="val 2501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90119" name="AutoShape 7"/>
          <p:cNvSpPr>
            <a:spLocks noChangeArrowheads="1"/>
          </p:cNvSpPr>
          <p:nvPr/>
        </p:nvSpPr>
        <p:spPr bwMode="auto">
          <a:xfrm>
            <a:off x="4381500" y="6137275"/>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97288" name="Rectangle 8"/>
          <p:cNvSpPr>
            <a:spLocks noChangeArrowheads="1"/>
          </p:cNvSpPr>
          <p:nvPr/>
        </p:nvSpPr>
        <p:spPr bwMode="auto">
          <a:xfrm>
            <a:off x="609600" y="1244600"/>
            <a:ext cx="8001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defRPr/>
            </a:pPr>
            <a:r>
              <a:rPr lang="en-US" sz="1600" b="1" dirty="0">
                <a:cs typeface="Times New Roman" pitchFamily="18" charset="0"/>
              </a:rPr>
              <a:t>1. Register on Los Angeles Business Assistance Virtual Network – </a:t>
            </a:r>
          </a:p>
          <a:p>
            <a:pPr algn="ctr" eaLnBrk="0" hangingPunct="0">
              <a:defRPr/>
            </a:pPr>
            <a:r>
              <a:rPr lang="en-US" sz="1600" b="1" dirty="0">
                <a:cs typeface="Times New Roman" pitchFamily="18" charset="0"/>
              </a:rPr>
              <a:t>LABAVN at </a:t>
            </a:r>
            <a:r>
              <a:rPr lang="en-US" sz="1600" b="1" dirty="0">
                <a:solidFill>
                  <a:srgbClr val="002142"/>
                </a:solidFill>
                <a:cs typeface="Times New Roman" pitchFamily="18" charset="0"/>
                <a:hlinkClick r:id="rId3"/>
              </a:rPr>
              <a:t>www.labavn.org</a:t>
            </a:r>
            <a:r>
              <a:rPr lang="en-US" sz="1600" b="1" u="sng" dirty="0">
                <a:solidFill>
                  <a:srgbClr val="002142"/>
                </a:solidFill>
                <a:effectLst>
                  <a:outerShdw blurRad="38100" dist="38100" dir="2700000" algn="tl">
                    <a:srgbClr val="C0C0C0"/>
                  </a:outerShdw>
                </a:effectLst>
                <a:cs typeface="Times New Roman" pitchFamily="18" charset="0"/>
              </a:rPr>
              <a:t>  </a:t>
            </a:r>
          </a:p>
        </p:txBody>
      </p:sp>
      <p:sp>
        <p:nvSpPr>
          <p:cNvPr id="90121" name="Rectangle 9"/>
          <p:cNvSpPr>
            <a:spLocks noChangeArrowheads="1"/>
          </p:cNvSpPr>
          <p:nvPr/>
        </p:nvSpPr>
        <p:spPr bwMode="auto">
          <a:xfrm>
            <a:off x="533400" y="2133600"/>
            <a:ext cx="8229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FontTx/>
              <a:buNone/>
            </a:pPr>
            <a:r>
              <a:rPr lang="en-US" altLang="en-US" sz="1600" b="1">
                <a:latin typeface="Arial" charset="0"/>
                <a:cs typeface="Times New Roman" pitchFamily="18" charset="0"/>
              </a:rPr>
              <a:t>2. Check the products and services that LAWA needs on </a:t>
            </a:r>
            <a:r>
              <a:rPr lang="en-US" altLang="en-US" sz="1600" b="1">
                <a:latin typeface="Arial" charset="0"/>
                <a:cs typeface="Times New Roman" pitchFamily="18" charset="0"/>
                <a:hlinkClick r:id="rId4"/>
              </a:rPr>
              <a:t>www.lawa.org</a:t>
            </a:r>
            <a:r>
              <a:rPr lang="en-US" altLang="en-US" sz="1600" b="1">
                <a:latin typeface="Arial" charset="0"/>
                <a:cs typeface="Times New Roman" pitchFamily="18" charset="0"/>
              </a:rPr>
              <a:t> -&gt; Business Opportunities -&gt; </a:t>
            </a:r>
            <a:r>
              <a:rPr lang="en-US" altLang="en-US" sz="1600" b="1">
                <a:solidFill>
                  <a:schemeClr val="tx2"/>
                </a:solidFill>
                <a:latin typeface="Arial" charset="0"/>
                <a:cs typeface="Times New Roman" pitchFamily="18" charset="0"/>
              </a:rPr>
              <a:t>What LAWA Buys</a:t>
            </a:r>
          </a:p>
        </p:txBody>
      </p:sp>
      <p:sp>
        <p:nvSpPr>
          <p:cNvPr id="97290" name="Rectangle 10"/>
          <p:cNvSpPr>
            <a:spLocks noChangeArrowheads="1"/>
          </p:cNvSpPr>
          <p:nvPr/>
        </p:nvSpPr>
        <p:spPr bwMode="auto">
          <a:xfrm>
            <a:off x="533400" y="3048000"/>
            <a:ext cx="8153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defRPr/>
            </a:pPr>
            <a:r>
              <a:rPr lang="en-US" sz="1600" b="1" dirty="0">
                <a:cs typeface="Times New Roman" pitchFamily="18" charset="0"/>
              </a:rPr>
              <a:t>3. Contact LAWA Business and Job Resources Center </a:t>
            </a:r>
          </a:p>
          <a:p>
            <a:pPr algn="ctr" eaLnBrk="0" hangingPunct="0">
              <a:defRPr/>
            </a:pPr>
            <a:r>
              <a:rPr lang="en-US" sz="1600" b="1" dirty="0">
                <a:cs typeface="Times New Roman" pitchFamily="18" charset="0"/>
              </a:rPr>
              <a:t>at </a:t>
            </a:r>
            <a:r>
              <a:rPr lang="en-US" sz="1600" b="1" dirty="0">
                <a:solidFill>
                  <a:schemeClr val="tx2"/>
                </a:solidFill>
                <a:cs typeface="Times New Roman" pitchFamily="18" charset="0"/>
              </a:rPr>
              <a:t>(424) 646-7300</a:t>
            </a:r>
            <a:r>
              <a:rPr lang="en-US" sz="1600" dirty="0">
                <a:solidFill>
                  <a:schemeClr val="tx2"/>
                </a:solidFill>
                <a:cs typeface="Times New Roman" pitchFamily="18" charset="0"/>
              </a:rPr>
              <a:t> </a:t>
            </a:r>
            <a:r>
              <a:rPr lang="en-US" sz="1600" b="1" dirty="0">
                <a:effectLst>
                  <a:outerShdw blurRad="38100" dist="38100" dir="2700000" algn="tl">
                    <a:srgbClr val="C0C0C0"/>
                  </a:outerShdw>
                </a:effectLst>
                <a:cs typeface="Times New Roman" pitchFamily="18" charset="0"/>
              </a:rPr>
              <a:t>or go to </a:t>
            </a:r>
            <a:r>
              <a:rPr lang="en-US" sz="1600" b="1" dirty="0">
                <a:solidFill>
                  <a:schemeClr val="tx2"/>
                </a:solidFill>
                <a:cs typeface="Times New Roman" pitchFamily="18" charset="0"/>
                <a:hlinkClick r:id="rId5"/>
              </a:rPr>
              <a:t>www.lawa.org/bjrc</a:t>
            </a:r>
            <a:r>
              <a:rPr lang="en-US" sz="1600" b="1" dirty="0">
                <a:solidFill>
                  <a:schemeClr val="tx2"/>
                </a:solidFill>
                <a:effectLst>
                  <a:outerShdw blurRad="38100" dist="38100" dir="2700000" algn="tl">
                    <a:srgbClr val="C0C0C0"/>
                  </a:outerShdw>
                </a:effectLst>
                <a:cs typeface="Times New Roman" pitchFamily="18" charset="0"/>
              </a:rPr>
              <a:t> </a:t>
            </a:r>
          </a:p>
        </p:txBody>
      </p:sp>
      <p:sp>
        <p:nvSpPr>
          <p:cNvPr id="90123" name="Rectangle 11"/>
          <p:cNvSpPr>
            <a:spLocks noChangeArrowheads="1"/>
          </p:cNvSpPr>
          <p:nvPr/>
        </p:nvSpPr>
        <p:spPr bwMode="auto">
          <a:xfrm>
            <a:off x="457200" y="4114800"/>
            <a:ext cx="8305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FontTx/>
              <a:buNone/>
            </a:pPr>
            <a:r>
              <a:rPr lang="en-US" altLang="en-US" sz="1600" b="1">
                <a:latin typeface="Arial" charset="0"/>
                <a:cs typeface="Times New Roman" pitchFamily="18" charset="0"/>
              </a:rPr>
              <a:t>4. Request from Procurement Services Division (Purchasing Unit) the list of the contracts with upcoming expiration date at </a:t>
            </a:r>
            <a:r>
              <a:rPr lang="en-US" altLang="en-US" sz="1600" b="1">
                <a:solidFill>
                  <a:schemeClr val="tx2"/>
                </a:solidFill>
                <a:latin typeface="Arial" charset="0"/>
                <a:cs typeface="Times New Roman" pitchFamily="18" charset="0"/>
              </a:rPr>
              <a:t>424-646-7392</a:t>
            </a:r>
          </a:p>
        </p:txBody>
      </p:sp>
      <p:sp>
        <p:nvSpPr>
          <p:cNvPr id="90124" name="Rectangle 12"/>
          <p:cNvSpPr>
            <a:spLocks noChangeArrowheads="1"/>
          </p:cNvSpPr>
          <p:nvPr/>
        </p:nvSpPr>
        <p:spPr bwMode="auto">
          <a:xfrm>
            <a:off x="376238" y="5257800"/>
            <a:ext cx="7848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FontTx/>
              <a:buNone/>
            </a:pPr>
            <a:r>
              <a:rPr lang="en-US" altLang="en-US" sz="1600" b="1">
                <a:latin typeface="Arial" charset="0"/>
                <a:cs typeface="Times New Roman" pitchFamily="18" charset="0"/>
              </a:rPr>
              <a:t>5. Contact the Procurement Services Division</a:t>
            </a:r>
            <a:r>
              <a:rPr lang="en-US" altLang="en-US" sz="1600">
                <a:latin typeface="Arial" charset="0"/>
                <a:cs typeface="Times New Roman" pitchFamily="18" charset="0"/>
              </a:rPr>
              <a:t> (</a:t>
            </a:r>
            <a:r>
              <a:rPr lang="en-US" altLang="en-US" sz="1600" b="1">
                <a:latin typeface="Arial" charset="0"/>
                <a:cs typeface="Times New Roman" pitchFamily="18" charset="0"/>
              </a:rPr>
              <a:t>Purchasing Unit), send a business card to the appropriate analyst with a note indicating your group(s) of products/services at </a:t>
            </a:r>
            <a:r>
              <a:rPr lang="en-US" altLang="en-US" sz="1600" b="1">
                <a:solidFill>
                  <a:schemeClr val="tx2"/>
                </a:solidFill>
                <a:latin typeface="Arial" charset="0"/>
                <a:cs typeface="Times New Roman" pitchFamily="18" charset="0"/>
              </a:rPr>
              <a:t>424-646-7392</a:t>
            </a:r>
          </a:p>
        </p:txBody>
      </p:sp>
      <p:sp>
        <p:nvSpPr>
          <p:cNvPr id="2" name="Slide Number Placeholder 1"/>
          <p:cNvSpPr>
            <a:spLocks noGrp="1"/>
          </p:cNvSpPr>
          <p:nvPr>
            <p:ph type="sldNum" sz="quarter" idx="12"/>
          </p:nvPr>
        </p:nvSpPr>
        <p:spPr/>
        <p:txBody>
          <a:bodyPr/>
          <a:lstStyle/>
          <a:p>
            <a:pPr>
              <a:defRPr/>
            </a:pPr>
            <a:fld id="{1A26EC46-612A-48C6-BCCD-75B9B2DAC668}" type="slidenum">
              <a:rPr lang="en-US" smtClean="0"/>
              <a:pPr>
                <a:defRPr/>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AutoShape 4"/>
          <p:cNvSpPr>
            <a:spLocks noChangeArrowheads="1"/>
          </p:cNvSpPr>
          <p:nvPr/>
        </p:nvSpPr>
        <p:spPr bwMode="auto">
          <a:xfrm>
            <a:off x="4284663" y="2646363"/>
            <a:ext cx="265112" cy="301625"/>
          </a:xfrm>
          <a:prstGeom prst="downArrow">
            <a:avLst>
              <a:gd name="adj1" fmla="val 50000"/>
              <a:gd name="adj2" fmla="val 27284"/>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FontTx/>
              <a:buNone/>
            </a:pPr>
            <a:endParaRPr lang="en-US" altLang="en-US" sz="1800">
              <a:solidFill>
                <a:schemeClr val="bg2"/>
              </a:solidFill>
              <a:latin typeface="Verdana" pitchFamily="34" charset="0"/>
              <a:cs typeface="Times New Roman" pitchFamily="18" charset="0"/>
            </a:endParaRPr>
          </a:p>
        </p:txBody>
      </p:sp>
      <p:sp>
        <p:nvSpPr>
          <p:cNvPr id="91139" name="AutoShape 5"/>
          <p:cNvSpPr>
            <a:spLocks noChangeArrowheads="1"/>
          </p:cNvSpPr>
          <p:nvPr/>
        </p:nvSpPr>
        <p:spPr bwMode="auto">
          <a:xfrm>
            <a:off x="4319588" y="3635375"/>
            <a:ext cx="265112" cy="301625"/>
          </a:xfrm>
          <a:prstGeom prst="downArrow">
            <a:avLst>
              <a:gd name="adj1" fmla="val 50000"/>
              <a:gd name="adj2" fmla="val 2729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FontTx/>
              <a:buNone/>
            </a:pPr>
            <a:endParaRPr lang="en-US" altLang="en-US" sz="1800">
              <a:solidFill>
                <a:schemeClr val="bg2"/>
              </a:solidFill>
              <a:latin typeface="Verdana" pitchFamily="34" charset="0"/>
              <a:cs typeface="Times New Roman" pitchFamily="18" charset="0"/>
            </a:endParaRPr>
          </a:p>
        </p:txBody>
      </p:sp>
      <p:sp>
        <p:nvSpPr>
          <p:cNvPr id="91140" name="AutoShape 6"/>
          <p:cNvSpPr>
            <a:spLocks noChangeArrowheads="1"/>
          </p:cNvSpPr>
          <p:nvPr/>
        </p:nvSpPr>
        <p:spPr bwMode="auto">
          <a:xfrm>
            <a:off x="4356100" y="4721225"/>
            <a:ext cx="265113" cy="301625"/>
          </a:xfrm>
          <a:prstGeom prst="downArrow">
            <a:avLst>
              <a:gd name="adj1" fmla="val 50000"/>
              <a:gd name="adj2" fmla="val 2729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FontTx/>
              <a:buNone/>
            </a:pPr>
            <a:endParaRPr lang="en-US" altLang="en-US" sz="1800">
              <a:solidFill>
                <a:schemeClr val="bg2"/>
              </a:solidFill>
              <a:latin typeface="Verdana" pitchFamily="34" charset="0"/>
              <a:cs typeface="Times New Roman" pitchFamily="18" charset="0"/>
            </a:endParaRPr>
          </a:p>
        </p:txBody>
      </p:sp>
      <p:sp>
        <p:nvSpPr>
          <p:cNvPr id="91141" name="Rectangle 7"/>
          <p:cNvSpPr>
            <a:spLocks noChangeArrowheads="1"/>
          </p:cNvSpPr>
          <p:nvPr/>
        </p:nvSpPr>
        <p:spPr bwMode="auto">
          <a:xfrm>
            <a:off x="342900" y="1990725"/>
            <a:ext cx="8382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FontTx/>
              <a:buNone/>
            </a:pPr>
            <a:r>
              <a:rPr lang="en-US" altLang="en-US" sz="1600" b="1">
                <a:latin typeface="Arial" charset="0"/>
                <a:cs typeface="Times New Roman" pitchFamily="18" charset="0"/>
              </a:rPr>
              <a:t>6. If applicable, get certified (SLBE/LBE/SBE/DBE/ACDBE) </a:t>
            </a:r>
          </a:p>
          <a:p>
            <a:pPr algn="ctr">
              <a:spcBef>
                <a:spcPct val="0"/>
              </a:spcBef>
              <a:buClrTx/>
              <a:buSzTx/>
              <a:buFontTx/>
              <a:buNone/>
            </a:pPr>
            <a:r>
              <a:rPr lang="en-US" altLang="en-US" sz="1600" b="1">
                <a:latin typeface="Arial" charset="0"/>
                <a:cs typeface="Times New Roman" pitchFamily="18" charset="0"/>
              </a:rPr>
              <a:t>For information, contact Department of Public Works at </a:t>
            </a:r>
            <a:r>
              <a:rPr lang="en-US" altLang="en-US" sz="1600" b="1">
                <a:solidFill>
                  <a:schemeClr val="tx2"/>
                </a:solidFill>
                <a:latin typeface="Arial" charset="0"/>
                <a:cs typeface="Times New Roman" pitchFamily="18" charset="0"/>
              </a:rPr>
              <a:t>(213) 847-2684</a:t>
            </a:r>
          </a:p>
        </p:txBody>
      </p:sp>
      <p:sp>
        <p:nvSpPr>
          <p:cNvPr id="91142" name="Rectangle 9"/>
          <p:cNvSpPr>
            <a:spLocks noChangeArrowheads="1"/>
          </p:cNvSpPr>
          <p:nvPr/>
        </p:nvSpPr>
        <p:spPr bwMode="auto">
          <a:xfrm>
            <a:off x="1028700" y="3078163"/>
            <a:ext cx="68580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FontTx/>
              <a:buNone/>
            </a:pPr>
            <a:r>
              <a:rPr lang="en-US" altLang="en-US" sz="1600" b="1">
                <a:latin typeface="Arial" charset="0"/>
                <a:cs typeface="Times New Roman" pitchFamily="18" charset="0"/>
              </a:rPr>
              <a:t>7. Attend the pre-bid/proposal meetings (refer to RFB/P)</a:t>
            </a:r>
          </a:p>
        </p:txBody>
      </p:sp>
      <p:sp>
        <p:nvSpPr>
          <p:cNvPr id="91143" name="Rectangle 10"/>
          <p:cNvSpPr>
            <a:spLocks noChangeArrowheads="1"/>
          </p:cNvSpPr>
          <p:nvPr/>
        </p:nvSpPr>
        <p:spPr bwMode="auto">
          <a:xfrm>
            <a:off x="381000" y="4079875"/>
            <a:ext cx="8382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FontTx/>
              <a:buNone/>
            </a:pPr>
            <a:r>
              <a:rPr lang="en-US" altLang="en-US" sz="1600" b="1">
                <a:latin typeface="Arial" charset="0"/>
                <a:cs typeface="Times New Roman" pitchFamily="18" charset="0"/>
              </a:rPr>
              <a:t>8. If applying, contact the Contract Administrators regarding </a:t>
            </a:r>
          </a:p>
          <a:p>
            <a:pPr algn="ctr">
              <a:spcBef>
                <a:spcPct val="0"/>
              </a:spcBef>
              <a:buClrTx/>
              <a:buSzTx/>
              <a:buFontTx/>
              <a:buNone/>
            </a:pPr>
            <a:r>
              <a:rPr lang="en-US" altLang="en-US" sz="1600" b="1">
                <a:latin typeface="Arial" charset="0"/>
                <a:cs typeface="Times New Roman" pitchFamily="18" charset="0"/>
              </a:rPr>
              <a:t>questions on the scope of work (refer to RFB/P)</a:t>
            </a:r>
          </a:p>
        </p:txBody>
      </p:sp>
      <p:sp>
        <p:nvSpPr>
          <p:cNvPr id="98315" name="Rectangle 11"/>
          <p:cNvSpPr>
            <a:spLocks noChangeArrowheads="1"/>
          </p:cNvSpPr>
          <p:nvPr/>
        </p:nvSpPr>
        <p:spPr bwMode="auto">
          <a:xfrm>
            <a:off x="533400" y="5133975"/>
            <a:ext cx="7848600" cy="85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defRPr/>
            </a:pPr>
            <a:r>
              <a:rPr lang="en-US" sz="1600" b="1" dirty="0">
                <a:cs typeface="Times New Roman" pitchFamily="18" charset="0"/>
              </a:rPr>
              <a:t>9. Contact Procurement Services Division (Contract Services Unit) regarding Administrative Requirements at </a:t>
            </a:r>
            <a:r>
              <a:rPr lang="en-US" sz="1600" b="1" dirty="0">
                <a:solidFill>
                  <a:schemeClr val="tx2"/>
                </a:solidFill>
                <a:cs typeface="Times New Roman" pitchFamily="18" charset="0"/>
              </a:rPr>
              <a:t>(424) 646-5380</a:t>
            </a:r>
            <a:r>
              <a:rPr lang="en-US" sz="1600" b="1" dirty="0">
                <a:solidFill>
                  <a:srgbClr val="FFFF00"/>
                </a:solidFill>
                <a:effectLst>
                  <a:outerShdw blurRad="38100" dist="38100" dir="2700000" algn="tl">
                    <a:srgbClr val="C0C0C0"/>
                  </a:outerShdw>
                </a:effectLst>
                <a:cs typeface="Times New Roman" pitchFamily="18" charset="0"/>
              </a:rPr>
              <a:t> </a:t>
            </a:r>
            <a:r>
              <a:rPr lang="en-US" sz="1600" b="1" dirty="0">
                <a:cs typeface="Times New Roman" pitchFamily="18" charset="0"/>
              </a:rPr>
              <a:t>or go to </a:t>
            </a:r>
            <a:r>
              <a:rPr lang="en-US" sz="1600" b="1" dirty="0">
                <a:solidFill>
                  <a:schemeClr val="tx2"/>
                </a:solidFill>
                <a:cs typeface="Times New Roman" pitchFamily="18" charset="0"/>
                <a:hlinkClick r:id="rId3"/>
              </a:rPr>
              <a:t>www.lawa.org</a:t>
            </a:r>
            <a:r>
              <a:rPr lang="en-US" sz="1600" b="1" dirty="0">
                <a:solidFill>
                  <a:schemeClr val="tx2"/>
                </a:solidFill>
                <a:cs typeface="Times New Roman" pitchFamily="18" charset="0"/>
              </a:rPr>
              <a:t> </a:t>
            </a:r>
            <a:r>
              <a:rPr lang="en-US" sz="1600" b="1" dirty="0">
                <a:cs typeface="Times New Roman" pitchFamily="18" charset="0"/>
              </a:rPr>
              <a:t>- &gt; </a:t>
            </a:r>
            <a:r>
              <a:rPr lang="en-US" sz="1600" b="1" dirty="0">
                <a:solidFill>
                  <a:schemeClr val="tx2"/>
                </a:solidFill>
                <a:cs typeface="Times New Roman" pitchFamily="18" charset="0"/>
              </a:rPr>
              <a:t>About LAWA - &gt; Business Opportunities - &gt; Administrative Requirements</a:t>
            </a:r>
            <a:r>
              <a:rPr lang="en-US" sz="1700" b="1" dirty="0">
                <a:solidFill>
                  <a:schemeClr val="tx2"/>
                </a:solidFill>
                <a:cs typeface="Times New Roman" pitchFamily="18" charset="0"/>
              </a:rPr>
              <a:t> </a:t>
            </a:r>
            <a:r>
              <a:rPr lang="en-US" b="1" dirty="0">
                <a:solidFill>
                  <a:schemeClr val="tx2"/>
                </a:solidFill>
                <a:latin typeface="Verdana" pitchFamily="34" charset="0"/>
                <a:cs typeface="Times New Roman" pitchFamily="18" charset="0"/>
              </a:rPr>
              <a:t> </a:t>
            </a:r>
          </a:p>
        </p:txBody>
      </p:sp>
      <p:sp>
        <p:nvSpPr>
          <p:cNvPr id="66572" name="Rectangle 12"/>
          <p:cNvSpPr>
            <a:spLocks noGrp="1" noChangeArrowheads="1"/>
          </p:cNvSpPr>
          <p:nvPr>
            <p:ph type="title"/>
          </p:nvPr>
        </p:nvSpPr>
        <p:spPr>
          <a:xfrm>
            <a:off x="336550" y="914400"/>
            <a:ext cx="8642350" cy="563563"/>
          </a:xfrm>
        </p:spPr>
        <p:txBody>
          <a:bodyPr>
            <a:normAutofit fontScale="90000"/>
          </a:bodyPr>
          <a:lstStyle/>
          <a:p>
            <a:pPr eaLnBrk="1" fontAlgn="auto" hangingPunct="1">
              <a:spcAft>
                <a:spcPts val="0"/>
              </a:spcAft>
              <a:defRPr/>
            </a:pPr>
            <a:r>
              <a:rPr lang="en-US" sz="3600" b="1" i="1" dirty="0" smtClean="0"/>
              <a:t>Next Steps… (cont.)</a:t>
            </a:r>
          </a:p>
        </p:txBody>
      </p:sp>
      <p:sp>
        <p:nvSpPr>
          <p:cNvPr id="2" name="Slide Number Placeholder 1"/>
          <p:cNvSpPr>
            <a:spLocks noGrp="1"/>
          </p:cNvSpPr>
          <p:nvPr>
            <p:ph type="sldNum" sz="quarter" idx="12"/>
          </p:nvPr>
        </p:nvSpPr>
        <p:spPr/>
        <p:txBody>
          <a:bodyPr/>
          <a:lstStyle/>
          <a:p>
            <a:pPr>
              <a:defRPr/>
            </a:pPr>
            <a:fld id="{D53FFE3F-643C-4F57-A512-0F78DCC8CD59}" type="slidenum">
              <a:rPr lang="en-US" smtClean="0"/>
              <a:pPr>
                <a:defRPr/>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81000" y="762000"/>
            <a:ext cx="8489950" cy="527050"/>
          </a:xfrm>
        </p:spPr>
        <p:txBody>
          <a:bodyPr/>
          <a:lstStyle/>
          <a:p>
            <a:pPr eaLnBrk="1" hangingPunct="1"/>
            <a:r>
              <a:rPr lang="en-US" altLang="en-US" sz="3200" b="1" i="1" smtClean="0"/>
              <a:t>Contact Information</a:t>
            </a:r>
          </a:p>
        </p:txBody>
      </p:sp>
      <p:graphicFrame>
        <p:nvGraphicFramePr>
          <p:cNvPr id="99380" name="Group 52"/>
          <p:cNvGraphicFramePr>
            <a:graphicFrameLocks noGrp="1"/>
          </p:cNvGraphicFramePr>
          <p:nvPr>
            <p:ph type="tbl" idx="1"/>
          </p:nvPr>
        </p:nvGraphicFramePr>
        <p:xfrm>
          <a:off x="533400" y="1676400"/>
          <a:ext cx="7924800" cy="4803776"/>
        </p:xfrm>
        <a:graphic>
          <a:graphicData uri="http://schemas.openxmlformats.org/drawingml/2006/table">
            <a:tbl>
              <a:tblPr/>
              <a:tblGrid>
                <a:gridCol w="3048000"/>
                <a:gridCol w="1371600"/>
                <a:gridCol w="1371600"/>
                <a:gridCol w="2133600"/>
              </a:tblGrid>
              <a:tr h="7742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1">
                              <a:lumMod val="75000"/>
                            </a:schemeClr>
                          </a:solidFill>
                          <a:effectLst/>
                          <a:latin typeface="Arial" charset="0"/>
                        </a:rPr>
                        <a:t>LAWA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1">
                              <a:lumMod val="75000"/>
                            </a:schemeClr>
                          </a:solidFill>
                          <a:effectLst/>
                          <a:latin typeface="Arial" charset="0"/>
                        </a:rPr>
                        <a:t>Business, Jobs &amp; Social Responsibility</a:t>
                      </a:r>
                      <a:endParaRPr kumimoji="0" lang="en-US" sz="1400" b="0" i="0" u="none" strike="noStrike" cap="none" normalizeH="0" baseline="0" dirty="0" smtClean="0">
                        <a:ln>
                          <a:noFill/>
                        </a:ln>
                        <a:solidFill>
                          <a:schemeClr val="accent1">
                            <a:lumMod val="75000"/>
                          </a:schemeClr>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2"/>
                          </a:solidFill>
                          <a:effectLst/>
                          <a:latin typeface="Arial" charset="0"/>
                        </a:rPr>
                        <a:t>(424) 646-7300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2"/>
                          </a:solidFill>
                          <a:effectLst/>
                          <a:latin typeface="Arial" charset="0"/>
                        </a:rPr>
                        <a:t>(424) 646-9257</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Arial" charset="0"/>
                        <a:hlinkClick r:id="rId3"/>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bg1"/>
                          </a:solidFill>
                          <a:effectLst/>
                          <a:latin typeface="Arial" charset="0"/>
                          <a:hlinkClick r:id="rId3"/>
                        </a:rPr>
                        <a:t>http://www.lawa.org/bjrc</a:t>
                      </a:r>
                      <a:endParaRPr kumimoji="0" lang="en-US" sz="1300" b="0" i="0" u="none" strike="noStrike" cap="none" normalizeH="0" baseline="0" dirty="0" smtClean="0">
                        <a:ln>
                          <a:noFill/>
                        </a:ln>
                        <a:solidFill>
                          <a:schemeClr val="bg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1">
                              <a:lumMod val="75000"/>
                            </a:schemeClr>
                          </a:solidFill>
                          <a:effectLst/>
                          <a:latin typeface="Arial" charset="0"/>
                        </a:rPr>
                        <a:t>LAWA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1">
                              <a:lumMod val="75000"/>
                            </a:schemeClr>
                          </a:solidFill>
                          <a:effectLst/>
                          <a:latin typeface="Arial" charset="0"/>
                        </a:rPr>
                        <a:t>Procurement Services Division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200" b="0" i="0" u="none" strike="noStrike" cap="none" normalizeH="0" baseline="0" dirty="0" smtClean="0">
                          <a:ln>
                            <a:noFill/>
                          </a:ln>
                          <a:solidFill>
                            <a:schemeClr val="tx2"/>
                          </a:solidFill>
                          <a:effectLst/>
                          <a:latin typeface="Arial" charset="0"/>
                        </a:rPr>
                        <a:t>(424) 646-5380</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200" b="0" i="0" u="none" strike="noStrike" cap="none" normalizeH="0" baseline="0" dirty="0" smtClean="0">
                          <a:ln>
                            <a:noFill/>
                          </a:ln>
                          <a:solidFill>
                            <a:schemeClr val="tx2"/>
                          </a:solidFill>
                          <a:effectLst/>
                          <a:latin typeface="Arial" charset="0"/>
                        </a:rPr>
                        <a:t>(424) 646-7392</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2"/>
                          </a:solidFill>
                          <a:effectLst/>
                          <a:latin typeface="Arial" charset="0"/>
                        </a:rPr>
                        <a:t>(424) 646-9262</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Arial" charset="0"/>
                        <a:hlinkClick r:id="rId4"/>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hlinkClick r:id="rId4"/>
                        </a:rPr>
                        <a:t>www.lawa.org</a:t>
                      </a:r>
                      <a:endParaRPr kumimoji="0" lang="en-US" sz="1200" b="0" i="0" u="none" strike="noStrike" cap="none" normalizeH="0" baseline="0" dirty="0" smtClean="0">
                        <a:ln>
                          <a:noFill/>
                        </a:ln>
                        <a:solidFill>
                          <a:schemeClr val="bg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33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1">
                              <a:lumMod val="75000"/>
                            </a:schemeClr>
                          </a:solidFill>
                          <a:effectLst/>
                          <a:latin typeface="Arial" charset="0"/>
                        </a:rPr>
                        <a:t>City of Los Angeles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1">
                              <a:lumMod val="75000"/>
                            </a:schemeClr>
                          </a:solidFill>
                          <a:effectLst/>
                          <a:latin typeface="Arial" charset="0"/>
                        </a:rPr>
                        <a:t>Bond Assistance Program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accent1">
                              <a:lumMod val="75000"/>
                            </a:schemeClr>
                          </a:solidFill>
                          <a:effectLst/>
                          <a:latin typeface="Arial" charset="0"/>
                        </a:rPr>
                        <a:t>(Rosa Osorio, Surety Specialist)</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2"/>
                          </a:solidFill>
                          <a:effectLst/>
                          <a:latin typeface="Arial" charset="0"/>
                        </a:rPr>
                        <a:t>(213) 258-3000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2"/>
                          </a:solidFill>
                          <a:effectLst/>
                          <a:latin typeface="Arial" charset="0"/>
                        </a:rPr>
                        <a:t>(213) 258-3099</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300" b="0" i="0" u="none" strike="noStrike" cap="none" normalizeH="0" baseline="0" dirty="0" smtClean="0">
                          <a:ln>
                            <a:noFill/>
                          </a:ln>
                          <a:solidFill>
                            <a:schemeClr val="bg1"/>
                          </a:solidFill>
                          <a:effectLst/>
                          <a:latin typeface="Arial" charset="0"/>
                          <a:hlinkClick r:id="rId5"/>
                        </a:rPr>
                        <a:t>http://www.imwis.org</a:t>
                      </a:r>
                      <a:endParaRPr kumimoji="0" lang="en-US" sz="1300" b="0" i="0" u="none" strike="noStrike" cap="none" normalizeH="0" baseline="0" dirty="0" smtClean="0">
                        <a:ln>
                          <a:noFill/>
                        </a:ln>
                        <a:solidFill>
                          <a:schemeClr val="bg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b="0" i="0" u="none" strike="noStrike" cap="none" normalizeH="0" baseline="0" dirty="0" smtClean="0">
                          <a:ln>
                            <a:noFill/>
                          </a:ln>
                          <a:solidFill>
                            <a:schemeClr val="bg1"/>
                          </a:solidFill>
                          <a:effectLst/>
                          <a:latin typeface="Arial" charset="0"/>
                          <a:hlinkClick r:id="rId6"/>
                        </a:rPr>
                        <a:t>rosorio@lawa.org</a:t>
                      </a:r>
                      <a:endParaRPr kumimoji="0" lang="en-US" sz="1400" b="0" i="0" u="none" strike="noStrike" cap="none" normalizeH="0" baseline="0" dirty="0" smtClean="0">
                        <a:ln>
                          <a:noFill/>
                        </a:ln>
                        <a:solidFill>
                          <a:schemeClr val="bg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38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1">
                              <a:lumMod val="75000"/>
                            </a:schemeClr>
                          </a:solidFill>
                          <a:effectLst/>
                          <a:latin typeface="Arial" charset="0"/>
                        </a:rPr>
                        <a:t>LAWA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1">
                              <a:lumMod val="75000"/>
                            </a:schemeClr>
                          </a:solidFill>
                          <a:effectLst/>
                          <a:latin typeface="Arial" charset="0"/>
                        </a:rPr>
                        <a:t>First Source Hiring Program</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2"/>
                          </a:solidFill>
                          <a:effectLst/>
                          <a:latin typeface="Arial" charset="0"/>
                        </a:rPr>
                        <a:t>(424) 646-7304</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2"/>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800" b="0" i="0" u="none" strike="noStrike" cap="none" normalizeH="0" baseline="0" dirty="0" smtClean="0">
                        <a:ln>
                          <a:noFill/>
                        </a:ln>
                        <a:solidFill>
                          <a:schemeClr val="bg1"/>
                        </a:solidFill>
                        <a:effectLst/>
                        <a:latin typeface="Arial" charset="0"/>
                        <a:hlinkClick r:id="rId3"/>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cap="none" normalizeH="0" baseline="0" dirty="0" smtClean="0">
                          <a:ln>
                            <a:noFill/>
                          </a:ln>
                          <a:solidFill>
                            <a:schemeClr val="bg1"/>
                          </a:solidFill>
                          <a:effectLst/>
                          <a:latin typeface="Arial" charset="0"/>
                          <a:hlinkClick r:id="rId3"/>
                        </a:rPr>
                        <a:t>http://www.lawa.org/bjrc</a:t>
                      </a:r>
                      <a:r>
                        <a:rPr kumimoji="0" lang="en-US" sz="1300" b="0" i="0" u="none" strike="noStrike" cap="none" normalizeH="0" baseline="0" dirty="0" smtClean="0">
                          <a:ln>
                            <a:noFill/>
                          </a:ln>
                          <a:solidFill>
                            <a:schemeClr val="bg1"/>
                          </a:solidFill>
                          <a:effectLst/>
                          <a:latin typeface="Arial" charset="0"/>
                        </a:rPr>
                        <a:t> </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1">
                              <a:lumMod val="75000"/>
                            </a:schemeClr>
                          </a:solidFill>
                          <a:effectLst/>
                          <a:latin typeface="Arial" charset="0"/>
                        </a:rPr>
                        <a:t>LAWA Risk Management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1">
                              <a:lumMod val="75000"/>
                            </a:schemeClr>
                          </a:solidFill>
                          <a:effectLst/>
                          <a:latin typeface="Arial" charset="0"/>
                        </a:rPr>
                        <a:t>Insurance Compliance Section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2"/>
                          </a:solidFill>
                          <a:effectLst/>
                          <a:latin typeface="Arial" charset="0"/>
                        </a:rPr>
                        <a:t>(424) 646-5466</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2"/>
                          </a:solidFill>
                          <a:effectLst/>
                          <a:latin typeface="Arial" charset="0"/>
                        </a:rPr>
                        <a:t>(424) 646-5480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Arial" charset="0"/>
                        <a:hlinkClick r:id="rId4"/>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hlinkClick r:id="rId4"/>
                        </a:rPr>
                        <a:t>www.lawa.org</a:t>
                      </a:r>
                      <a:endParaRPr kumimoji="0" lang="en-US" sz="1300" b="0" i="0" u="none" strike="noStrike" cap="none" normalizeH="0" baseline="0" dirty="0" smtClean="0">
                        <a:ln>
                          <a:noFill/>
                        </a:ln>
                        <a:solidFill>
                          <a:schemeClr val="bg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33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1">
                              <a:lumMod val="75000"/>
                            </a:schemeClr>
                          </a:solidFill>
                          <a:effectLst/>
                          <a:latin typeface="Arial" charset="0"/>
                        </a:rPr>
                        <a:t>Department of Public Works,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1">
                              <a:lumMod val="75000"/>
                            </a:schemeClr>
                          </a:solidFill>
                          <a:effectLst/>
                          <a:latin typeface="Arial" charset="0"/>
                        </a:rPr>
                        <a:t>Bureau of Contract Admin.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200" b="0" i="0" u="none" strike="noStrike" cap="none" normalizeH="0" baseline="0" dirty="0" smtClean="0">
                        <a:ln>
                          <a:noFill/>
                        </a:ln>
                        <a:solidFill>
                          <a:schemeClr val="tx2"/>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200" b="0" i="0" u="none" strike="noStrike" cap="none" normalizeH="0" baseline="0" dirty="0" smtClean="0">
                          <a:ln>
                            <a:noFill/>
                          </a:ln>
                          <a:solidFill>
                            <a:schemeClr val="tx2"/>
                          </a:solidFill>
                          <a:effectLst/>
                          <a:latin typeface="Arial" charset="0"/>
                        </a:rPr>
                        <a:t>(213) 847-2684</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200" b="0" i="0" u="none" strike="noStrike" cap="none" normalizeH="0" baseline="0" dirty="0" smtClean="0">
                        <a:ln>
                          <a:noFill/>
                        </a:ln>
                        <a:solidFill>
                          <a:schemeClr val="tx2"/>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2"/>
                          </a:solidFill>
                          <a:effectLst/>
                          <a:latin typeface="Arial" charset="0"/>
                        </a:rPr>
                        <a:t>(213) 847-2777</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Arial" charset="0"/>
                        <a:hlinkClick r:id="rId7"/>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smtClean="0">
                          <a:ln>
                            <a:noFill/>
                          </a:ln>
                          <a:solidFill>
                            <a:schemeClr val="bg1"/>
                          </a:solidFill>
                          <a:effectLst/>
                          <a:latin typeface="Arial" charset="0"/>
                          <a:hlinkClick r:id="rId7"/>
                        </a:rPr>
                        <a:t>http://bca.lacity.org</a:t>
                      </a:r>
                      <a:r>
                        <a:rPr kumimoji="0" lang="en-US" sz="1300" b="0" i="0" u="none" strike="noStrike" cap="none" normalizeH="0" baseline="0" dirty="0" smtClean="0">
                          <a:ln>
                            <a:noFill/>
                          </a:ln>
                          <a:solidFill>
                            <a:schemeClr val="bg1"/>
                          </a:solidFill>
                          <a:effectLst/>
                          <a:latin typeface="Arial" charset="0"/>
                        </a:rPr>
                        <a:t> </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1">
                              <a:lumMod val="75000"/>
                            </a:schemeClr>
                          </a:solidFill>
                          <a:effectLst/>
                          <a:latin typeface="Arial" charset="0"/>
                        </a:rPr>
                        <a:t>LA Business Assistance Virtual Network</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200" b="0" i="0" u="none" strike="noStrike" cap="none" normalizeH="0" baseline="0" dirty="0" smtClean="0">
                        <a:ln>
                          <a:noFill/>
                        </a:ln>
                        <a:solidFill>
                          <a:schemeClr val="tx2"/>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2"/>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tx2"/>
                        </a:solidFill>
                        <a:effectLst/>
                        <a:latin typeface="Arial" charset="0"/>
                        <a:hlinkClick r:id="rId8"/>
                      </a:endParaRP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300" b="0" i="0" u="none" strike="noStrike" cap="none" normalizeH="0" baseline="0" dirty="0" smtClean="0">
                          <a:ln>
                            <a:noFill/>
                          </a:ln>
                          <a:solidFill>
                            <a:schemeClr val="tx2"/>
                          </a:solidFill>
                          <a:effectLst/>
                          <a:latin typeface="Arial" charset="0"/>
                          <a:hlinkClick r:id="rId8"/>
                        </a:rPr>
                        <a:t>http://www.labavn.org</a:t>
                      </a:r>
                      <a:r>
                        <a:rPr kumimoji="0" lang="en-US" sz="1300" b="0" i="0" u="none" strike="noStrike" cap="none" normalizeH="0" baseline="0" dirty="0" smtClean="0">
                          <a:ln>
                            <a:noFill/>
                          </a:ln>
                          <a:solidFill>
                            <a:schemeClr val="tx2"/>
                          </a:solidFill>
                          <a:effectLst/>
                          <a:latin typeface="Arial" charset="0"/>
                        </a:rPr>
                        <a:t> </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F57AFDF0-9673-4701-BF84-12FD5857A83F}" type="slidenum">
              <a:rPr lang="en-US" smtClean="0"/>
              <a:pPr>
                <a:defRPr/>
              </a:pPr>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idx="1"/>
          </p:nvPr>
        </p:nvSpPr>
        <p:spPr>
          <a:xfrm>
            <a:off x="457200" y="1447800"/>
            <a:ext cx="8229600" cy="4038600"/>
          </a:xfrm>
        </p:spPr>
        <p:txBody>
          <a:bodyPr/>
          <a:lstStyle/>
          <a:p>
            <a:pPr eaLnBrk="1" hangingPunct="1">
              <a:buFontTx/>
              <a:buNone/>
            </a:pPr>
            <a:endParaRPr lang="en-US" altLang="en-US" smtClean="0"/>
          </a:p>
          <a:p>
            <a:pPr algn="ctr" eaLnBrk="1" hangingPunct="1">
              <a:buFontTx/>
              <a:buNone/>
            </a:pPr>
            <a:r>
              <a:rPr lang="en-US" altLang="en-US" sz="5400" b="1" smtClean="0">
                <a:solidFill>
                  <a:schemeClr val="tx2"/>
                </a:solidFill>
                <a:latin typeface="Arial" charset="0"/>
              </a:rPr>
              <a:t>Q &amp; A</a:t>
            </a:r>
          </a:p>
          <a:p>
            <a:pPr algn="ctr" eaLnBrk="1" hangingPunct="1">
              <a:buFontTx/>
              <a:buNone/>
            </a:pPr>
            <a:endParaRPr lang="en-US" altLang="en-US" sz="3600" b="1" smtClean="0">
              <a:solidFill>
                <a:schemeClr val="tx2"/>
              </a:solidFill>
              <a:latin typeface="Arial" charset="0"/>
            </a:endParaRPr>
          </a:p>
          <a:p>
            <a:pPr algn="ctr" eaLnBrk="1" hangingPunct="1">
              <a:buFontTx/>
              <a:buNone/>
            </a:pPr>
            <a:r>
              <a:rPr lang="en-US" altLang="en-US" sz="5400" b="1" smtClean="0">
                <a:solidFill>
                  <a:schemeClr val="tx2"/>
                </a:solidFill>
                <a:latin typeface="Arial" charset="0"/>
              </a:rPr>
              <a:t>Thank you!</a:t>
            </a:r>
          </a:p>
        </p:txBody>
      </p:sp>
      <p:sp>
        <p:nvSpPr>
          <p:cNvPr id="2" name="Slide Number Placeholder 1"/>
          <p:cNvSpPr>
            <a:spLocks noGrp="1"/>
          </p:cNvSpPr>
          <p:nvPr>
            <p:ph type="sldNum" sz="quarter" idx="12"/>
          </p:nvPr>
        </p:nvSpPr>
        <p:spPr/>
        <p:txBody>
          <a:bodyPr/>
          <a:lstStyle/>
          <a:p>
            <a:pPr>
              <a:defRPr/>
            </a:pPr>
            <a:fld id="{FB2FE131-F47E-4615-9D60-39AF31F91E91}" type="slidenum">
              <a:rPr lang="en-US" smtClean="0"/>
              <a:pPr>
                <a:defRPr/>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504825" y="838200"/>
            <a:ext cx="8229600" cy="533400"/>
          </a:xfrm>
        </p:spPr>
        <p:txBody>
          <a:bodyPr/>
          <a:lstStyle/>
          <a:p>
            <a:pPr eaLnBrk="1" hangingPunct="1"/>
            <a:r>
              <a:rPr lang="en-US" altLang="en-US" sz="3200" b="1" i="1" smtClean="0"/>
              <a:t>What is an RFQ/RFP/RFB?</a:t>
            </a:r>
          </a:p>
        </p:txBody>
      </p:sp>
      <p:graphicFrame>
        <p:nvGraphicFramePr>
          <p:cNvPr id="4" name="Content Placeholder 3"/>
          <p:cNvGraphicFramePr>
            <a:graphicFrameLocks noGrp="1"/>
          </p:cNvGraphicFramePr>
          <p:nvPr>
            <p:ph idx="1"/>
          </p:nvPr>
        </p:nvGraphicFramePr>
        <p:xfrm>
          <a:off x="428625" y="1730375"/>
          <a:ext cx="7848600" cy="2079626"/>
        </p:xfrm>
        <a:graphic>
          <a:graphicData uri="http://schemas.openxmlformats.org/drawingml/2006/table">
            <a:tbl>
              <a:tblPr firstRow="1" bandRow="1">
                <a:tableStyleId>{5C22544A-7EE6-4342-B048-85BDC9FD1C3A}</a:tableStyleId>
              </a:tblPr>
              <a:tblGrid>
                <a:gridCol w="914400"/>
                <a:gridCol w="2514600"/>
                <a:gridCol w="4419600"/>
              </a:tblGrid>
              <a:tr h="799856">
                <a:tc>
                  <a:txBody>
                    <a:bodyPr/>
                    <a:lstStyle/>
                    <a:p>
                      <a:endParaRPr lang="en-US" sz="1800" dirty="0"/>
                    </a:p>
                  </a:txBody>
                  <a:tcPr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RFP </a:t>
                      </a:r>
                      <a:br>
                        <a:rPr lang="en-US" sz="1800" dirty="0" smtClean="0"/>
                      </a:br>
                      <a:r>
                        <a:rPr lang="en-US" sz="1400" dirty="0" smtClean="0"/>
                        <a:t>(Professional</a:t>
                      </a:r>
                      <a:r>
                        <a:rPr lang="en-US" sz="1400" baseline="0" dirty="0" smtClean="0"/>
                        <a:t> Services)</a:t>
                      </a:r>
                      <a:endParaRPr lang="en-US" sz="1400" dirty="0"/>
                    </a:p>
                  </a:txBody>
                  <a:tcPr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RFB </a:t>
                      </a:r>
                      <a:br>
                        <a:rPr lang="en-US" sz="1800" dirty="0" smtClean="0"/>
                      </a:br>
                      <a:r>
                        <a:rPr lang="en-US" sz="1400" dirty="0" smtClean="0"/>
                        <a:t>(Goods, </a:t>
                      </a:r>
                      <a:r>
                        <a:rPr lang="en-US" sz="1400" b="1" kern="1200" dirty="0" smtClean="0">
                          <a:solidFill>
                            <a:schemeClr val="lt1"/>
                          </a:solidFill>
                          <a:latin typeface="+mn-lt"/>
                          <a:ea typeface="+mn-ea"/>
                          <a:cs typeface="+mn-cs"/>
                        </a:rPr>
                        <a:t>Equipment, Non-Professional Services)</a:t>
                      </a:r>
                      <a:endParaRPr lang="en-US" sz="1400" b="1" kern="1200" dirty="0">
                        <a:solidFill>
                          <a:schemeClr val="lt1"/>
                        </a:solidFill>
                        <a:latin typeface="+mn-lt"/>
                        <a:ea typeface="+mn-ea"/>
                        <a:cs typeface="+mn-cs"/>
                      </a:endParaRPr>
                    </a:p>
                  </a:txBody>
                  <a:tcPr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9885">
                <a:tc>
                  <a:txBody>
                    <a:bodyPr/>
                    <a:lstStyle/>
                    <a:p>
                      <a:r>
                        <a:rPr lang="en-US" sz="1800" b="1" dirty="0" smtClean="0">
                          <a:latin typeface="Arial" panose="020B0604020202020204" pitchFamily="34" charset="0"/>
                          <a:cs typeface="Arial" panose="020B0604020202020204" pitchFamily="34" charset="0"/>
                        </a:rPr>
                        <a:t>RFQ</a:t>
                      </a:r>
                      <a:endParaRPr lang="en-US" sz="1800" b="1" dirty="0">
                        <a:latin typeface="Arial" panose="020B0604020202020204" pitchFamily="34" charset="0"/>
                        <a:cs typeface="Arial" panose="020B0604020202020204" pitchFamily="34" charset="0"/>
                      </a:endParaRPr>
                    </a:p>
                  </a:txBody>
                  <a:tcPr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latin typeface="Arial" panose="020B0604020202020204" pitchFamily="34" charset="0"/>
                          <a:cs typeface="Arial" panose="020B0604020202020204" pitchFamily="34" charset="0"/>
                        </a:rPr>
                        <a:t>Qualifications</a:t>
                      </a:r>
                      <a:endParaRPr lang="en-US" sz="1800" dirty="0">
                        <a:latin typeface="Arial" panose="020B0604020202020204" pitchFamily="34" charset="0"/>
                        <a:cs typeface="Arial" panose="020B0604020202020204" pitchFamily="34" charset="0"/>
                      </a:endParaRPr>
                    </a:p>
                  </a:txBody>
                  <a:tcPr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latin typeface="Arial" panose="020B0604020202020204" pitchFamily="34" charset="0"/>
                          <a:cs typeface="Arial" panose="020B0604020202020204" pitchFamily="34" charset="0"/>
                        </a:rPr>
                        <a:t>Specifications</a:t>
                      </a:r>
                      <a:endParaRPr lang="en-US" sz="1800" dirty="0">
                        <a:latin typeface="Arial" panose="020B0604020202020204" pitchFamily="34" charset="0"/>
                        <a:cs typeface="Arial" panose="020B0604020202020204" pitchFamily="34" charset="0"/>
                      </a:endParaRPr>
                    </a:p>
                  </a:txBody>
                  <a:tcPr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9885">
                <a:tc>
                  <a:txBody>
                    <a:bodyPr/>
                    <a:lstStyle/>
                    <a:p>
                      <a:endParaRPr lang="en-US" sz="1800" dirty="0">
                        <a:latin typeface="Arial" panose="020B0604020202020204" pitchFamily="34" charset="0"/>
                        <a:cs typeface="Arial" panose="020B0604020202020204" pitchFamily="34" charset="0"/>
                      </a:endParaRPr>
                    </a:p>
                  </a:txBody>
                  <a:tcPr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latin typeface="Arial" panose="020B0604020202020204" pitchFamily="34" charset="0"/>
                          <a:cs typeface="Arial" panose="020B0604020202020204" pitchFamily="34" charset="0"/>
                        </a:rPr>
                        <a:t>Selection criteria</a:t>
                      </a:r>
                      <a:endParaRPr lang="en-US" sz="1800" dirty="0">
                        <a:latin typeface="Arial" panose="020B0604020202020204" pitchFamily="34" charset="0"/>
                        <a:cs typeface="Arial" panose="020B0604020202020204" pitchFamily="34" charset="0"/>
                      </a:endParaRPr>
                    </a:p>
                  </a:txBody>
                  <a:tcPr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latin typeface="Arial" panose="020B0604020202020204" pitchFamily="34" charset="0"/>
                          <a:cs typeface="Arial" panose="020B0604020202020204" pitchFamily="34" charset="0"/>
                        </a:rPr>
                        <a:t>Selection is the lowest price</a:t>
                      </a:r>
                      <a:endParaRPr lang="en-US" sz="1800" dirty="0">
                        <a:latin typeface="Arial" panose="020B0604020202020204" pitchFamily="34" charset="0"/>
                        <a:cs typeface="Arial" panose="020B0604020202020204" pitchFamily="34" charset="0"/>
                      </a:endParaRPr>
                    </a:p>
                  </a:txBody>
                  <a:tcPr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8933" name="TextBox 5"/>
          <p:cNvSpPr txBox="1">
            <a:spLocks noChangeArrowheads="1"/>
          </p:cNvSpPr>
          <p:nvPr/>
        </p:nvSpPr>
        <p:spPr bwMode="auto">
          <a:xfrm>
            <a:off x="504825" y="4114800"/>
            <a:ext cx="7772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342900" indent="-34290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800100" indent="-3429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lvl="1" eaLnBrk="1" hangingPunct="1">
              <a:spcBef>
                <a:spcPct val="0"/>
              </a:spcBef>
              <a:buClrTx/>
              <a:buSzTx/>
              <a:buFont typeface="Wingdings" pitchFamily="2" charset="2"/>
              <a:buChar char="§"/>
            </a:pPr>
            <a:r>
              <a:rPr lang="en-US" altLang="en-US" sz="2000" b="1">
                <a:solidFill>
                  <a:schemeClr val="accent2"/>
                </a:solidFill>
                <a:latin typeface="Arial" charset="0"/>
              </a:rPr>
              <a:t>In order to be </a:t>
            </a:r>
            <a:r>
              <a:rPr lang="en-US" altLang="en-US" sz="2000" b="1" i="1">
                <a:solidFill>
                  <a:schemeClr val="accent2"/>
                </a:solidFill>
                <a:latin typeface="Arial" charset="0"/>
              </a:rPr>
              <a:t>considered</a:t>
            </a:r>
            <a:r>
              <a:rPr lang="en-US" altLang="en-US" sz="2000" b="1">
                <a:solidFill>
                  <a:schemeClr val="accent2"/>
                </a:solidFill>
                <a:latin typeface="Arial" charset="0"/>
              </a:rPr>
              <a:t> for award, you </a:t>
            </a:r>
            <a:r>
              <a:rPr lang="en-US" altLang="en-US" sz="2000" b="1" u="sng">
                <a:solidFill>
                  <a:schemeClr val="accent2"/>
                </a:solidFill>
                <a:latin typeface="Arial" charset="0"/>
              </a:rPr>
              <a:t>must</a:t>
            </a:r>
            <a:r>
              <a:rPr lang="en-US" altLang="en-US" sz="2000" b="1">
                <a:solidFill>
                  <a:schemeClr val="accent2"/>
                </a:solidFill>
                <a:latin typeface="Arial" charset="0"/>
              </a:rPr>
              <a:t> meet the </a:t>
            </a:r>
          </a:p>
          <a:p>
            <a:pPr lvl="2" eaLnBrk="1" hangingPunct="1">
              <a:spcBef>
                <a:spcPct val="0"/>
              </a:spcBef>
              <a:buClrTx/>
              <a:buSzTx/>
              <a:buFont typeface="Wingdings" pitchFamily="2" charset="2"/>
              <a:buChar char="§"/>
            </a:pPr>
            <a:r>
              <a:rPr lang="en-US" altLang="en-US" sz="2000" b="1">
                <a:solidFill>
                  <a:schemeClr val="accent2"/>
                </a:solidFill>
                <a:latin typeface="Arial" charset="0"/>
              </a:rPr>
              <a:t>RFP qualifications</a:t>
            </a:r>
          </a:p>
          <a:p>
            <a:pPr lvl="2" eaLnBrk="1" hangingPunct="1">
              <a:spcBef>
                <a:spcPct val="0"/>
              </a:spcBef>
              <a:buClrTx/>
              <a:buSzTx/>
              <a:buFont typeface="Wingdings" pitchFamily="2" charset="2"/>
              <a:buChar char="§"/>
            </a:pPr>
            <a:r>
              <a:rPr lang="en-US" altLang="en-US" sz="2000" b="1">
                <a:solidFill>
                  <a:schemeClr val="accent2"/>
                </a:solidFill>
                <a:latin typeface="Arial" charset="0"/>
              </a:rPr>
              <a:t>RFB specifications </a:t>
            </a:r>
          </a:p>
          <a:p>
            <a:pPr lvl="1" eaLnBrk="1" hangingPunct="1">
              <a:spcBef>
                <a:spcPct val="0"/>
              </a:spcBef>
              <a:buClrTx/>
              <a:buSzTx/>
              <a:buFont typeface="Wingdings" pitchFamily="2" charset="2"/>
              <a:buChar char="§"/>
            </a:pPr>
            <a:endParaRPr lang="en-US" altLang="en-US" sz="2000" b="1">
              <a:solidFill>
                <a:schemeClr val="accent2"/>
              </a:solidFill>
              <a:latin typeface="Arial" charset="0"/>
            </a:endParaRPr>
          </a:p>
          <a:p>
            <a:pPr lvl="1" eaLnBrk="1" hangingPunct="1">
              <a:spcBef>
                <a:spcPct val="0"/>
              </a:spcBef>
              <a:buClrTx/>
              <a:buSzTx/>
              <a:buFont typeface="Wingdings" pitchFamily="2" charset="2"/>
              <a:buChar char="§"/>
            </a:pPr>
            <a:r>
              <a:rPr lang="en-US" altLang="en-US" sz="2000" b="1">
                <a:solidFill>
                  <a:schemeClr val="accent2"/>
                </a:solidFill>
                <a:latin typeface="Arial" charset="0"/>
              </a:rPr>
              <a:t>In order to be </a:t>
            </a:r>
            <a:r>
              <a:rPr lang="en-US" altLang="en-US" sz="2000" b="1" i="1">
                <a:solidFill>
                  <a:schemeClr val="accent2"/>
                </a:solidFill>
                <a:latin typeface="Arial" charset="0"/>
              </a:rPr>
              <a:t>selected</a:t>
            </a:r>
            <a:r>
              <a:rPr lang="en-US" altLang="en-US" sz="2000" b="1">
                <a:solidFill>
                  <a:schemeClr val="accent2"/>
                </a:solidFill>
                <a:latin typeface="Arial" charset="0"/>
              </a:rPr>
              <a:t> for award, you </a:t>
            </a:r>
            <a:r>
              <a:rPr lang="en-US" altLang="en-US" sz="2000" b="1" u="sng">
                <a:solidFill>
                  <a:schemeClr val="accent2"/>
                </a:solidFill>
                <a:latin typeface="Arial" charset="0"/>
              </a:rPr>
              <a:t>must</a:t>
            </a:r>
            <a:r>
              <a:rPr lang="en-US" altLang="en-US" sz="2000" b="1">
                <a:solidFill>
                  <a:schemeClr val="accent2"/>
                </a:solidFill>
                <a:latin typeface="Arial" charset="0"/>
              </a:rPr>
              <a:t> have the</a:t>
            </a:r>
          </a:p>
          <a:p>
            <a:pPr lvl="2" eaLnBrk="1" hangingPunct="1">
              <a:spcBef>
                <a:spcPct val="0"/>
              </a:spcBef>
              <a:buClrTx/>
              <a:buSzTx/>
              <a:buFont typeface="Wingdings" pitchFamily="2" charset="2"/>
              <a:buChar char="§"/>
            </a:pPr>
            <a:r>
              <a:rPr lang="en-US" altLang="en-US" sz="2000" b="1">
                <a:solidFill>
                  <a:schemeClr val="accent2"/>
                </a:solidFill>
                <a:latin typeface="Arial" charset="0"/>
              </a:rPr>
              <a:t>RFP – Winning score according to the selection criteria</a:t>
            </a:r>
          </a:p>
          <a:p>
            <a:pPr lvl="2" eaLnBrk="1" hangingPunct="1">
              <a:spcBef>
                <a:spcPct val="0"/>
              </a:spcBef>
              <a:buClrTx/>
              <a:buSzTx/>
              <a:buFont typeface="Wingdings" pitchFamily="2" charset="2"/>
              <a:buChar char="§"/>
            </a:pPr>
            <a:r>
              <a:rPr lang="en-US" altLang="en-US" sz="2000" b="1">
                <a:solidFill>
                  <a:schemeClr val="accent2"/>
                </a:solidFill>
                <a:latin typeface="Arial" charset="0"/>
              </a:rPr>
              <a:t>RFB – Lowest price, including any discounts</a:t>
            </a:r>
            <a:endParaRPr lang="en-US" altLang="en-US" sz="1800">
              <a:solidFill>
                <a:schemeClr val="accent2"/>
              </a:solidFill>
              <a:latin typeface="Arial" charset="0"/>
            </a:endParaRPr>
          </a:p>
        </p:txBody>
      </p:sp>
      <p:sp>
        <p:nvSpPr>
          <p:cNvPr id="2" name="Slide Number Placeholder 1"/>
          <p:cNvSpPr>
            <a:spLocks noGrp="1"/>
          </p:cNvSpPr>
          <p:nvPr>
            <p:ph type="sldNum" sz="quarter" idx="12"/>
          </p:nvPr>
        </p:nvSpPr>
        <p:spPr/>
        <p:txBody>
          <a:bodyPr/>
          <a:lstStyle/>
          <a:p>
            <a:pPr>
              <a:defRPr/>
            </a:pPr>
            <a:fld id="{38632523-4F6B-4B3A-B02E-C124EC49D655}"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990600"/>
            <a:ext cx="8489950" cy="715963"/>
          </a:xfrm>
        </p:spPr>
        <p:txBody>
          <a:bodyPr/>
          <a:lstStyle/>
          <a:p>
            <a:pPr eaLnBrk="1" hangingPunct="1"/>
            <a:r>
              <a:rPr lang="en-US" altLang="en-US" sz="3200" b="1" i="1" smtClean="0"/>
              <a:t>Request For Bids (RFB)</a:t>
            </a:r>
          </a:p>
        </p:txBody>
      </p:sp>
      <p:sp>
        <p:nvSpPr>
          <p:cNvPr id="34819" name="Rectangle 3"/>
          <p:cNvSpPr>
            <a:spLocks noGrp="1" noChangeArrowheads="1"/>
          </p:cNvSpPr>
          <p:nvPr>
            <p:ph idx="1"/>
          </p:nvPr>
        </p:nvSpPr>
        <p:spPr>
          <a:xfrm>
            <a:off x="457200" y="2209800"/>
            <a:ext cx="7848600" cy="3311525"/>
          </a:xfrm>
        </p:spPr>
        <p:txBody>
          <a:bodyPr/>
          <a:lstStyle/>
          <a:p>
            <a:pPr eaLnBrk="1" hangingPunct="1">
              <a:lnSpc>
                <a:spcPct val="80000"/>
              </a:lnSpc>
              <a:buClr>
                <a:schemeClr val="tx2"/>
              </a:buClr>
            </a:pPr>
            <a:r>
              <a:rPr lang="en-US" altLang="en-US" sz="2400" smtClean="0">
                <a:latin typeface="Arial" charset="0"/>
                <a:cs typeface="Arial" charset="0"/>
              </a:rPr>
              <a:t>A </a:t>
            </a:r>
            <a:r>
              <a:rPr lang="en-US" altLang="en-US" sz="2400" b="1" smtClean="0">
                <a:latin typeface="Arial" charset="0"/>
                <a:cs typeface="Arial" charset="0"/>
              </a:rPr>
              <a:t>Request for Bid</a:t>
            </a:r>
            <a:r>
              <a:rPr lang="en-US" altLang="en-US" sz="2400" smtClean="0">
                <a:latin typeface="Arial" charset="0"/>
                <a:cs typeface="Arial" charset="0"/>
              </a:rPr>
              <a:t> is used for the purchase of materials, supplies, equipment, construction projects and non-professional services</a:t>
            </a:r>
          </a:p>
          <a:p>
            <a:pPr eaLnBrk="1" hangingPunct="1">
              <a:lnSpc>
                <a:spcPct val="80000"/>
              </a:lnSpc>
              <a:buClr>
                <a:schemeClr val="tx2"/>
              </a:buClr>
            </a:pPr>
            <a:endParaRPr lang="en-US" altLang="en-US" sz="2400" smtClean="0">
              <a:latin typeface="Arial" charset="0"/>
              <a:cs typeface="Arial" charset="0"/>
            </a:endParaRPr>
          </a:p>
          <a:p>
            <a:pPr eaLnBrk="1" hangingPunct="1">
              <a:lnSpc>
                <a:spcPct val="80000"/>
              </a:lnSpc>
              <a:buClr>
                <a:schemeClr val="tx2"/>
              </a:buClr>
            </a:pPr>
            <a:r>
              <a:rPr lang="en-US" altLang="en-US" sz="2400" smtClean="0">
                <a:latin typeface="Arial" charset="0"/>
                <a:cs typeface="Arial" charset="0"/>
              </a:rPr>
              <a:t>The award is made to the lowest priced responsive and responsible bidder who meets the specifications.</a:t>
            </a:r>
          </a:p>
        </p:txBody>
      </p:sp>
      <p:sp>
        <p:nvSpPr>
          <p:cNvPr id="2" name="Slide Number Placeholder 1"/>
          <p:cNvSpPr>
            <a:spLocks noGrp="1"/>
          </p:cNvSpPr>
          <p:nvPr>
            <p:ph type="sldNum" sz="quarter" idx="12"/>
          </p:nvPr>
        </p:nvSpPr>
        <p:spPr/>
        <p:txBody>
          <a:bodyPr/>
          <a:lstStyle/>
          <a:p>
            <a:pPr>
              <a:defRPr/>
            </a:pPr>
            <a:fld id="{ED66C924-60B1-4607-948C-1ED6751376BE}" type="slidenum">
              <a:rPr lang="en-US" smtClean="0"/>
              <a:pPr>
                <a:defRPr/>
              </a:pPr>
              <a:t>7</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1000" fill="hold"/>
                                        <p:tgtEl>
                                          <p:spTgt spid="34818"/>
                                        </p:tgtEl>
                                        <p:attrNameLst>
                                          <p:attrName>ppt_x</p:attrName>
                                        </p:attrNameLst>
                                      </p:cBhvr>
                                      <p:tavLst>
                                        <p:tav tm="0">
                                          <p:val>
                                            <p:strVal val="#ppt_x-.2"/>
                                          </p:val>
                                        </p:tav>
                                        <p:tav tm="100000">
                                          <p:val>
                                            <p:strVal val="#ppt_x"/>
                                          </p:val>
                                        </p:tav>
                                      </p:tavLst>
                                    </p:anim>
                                    <p:anim calcmode="lin" valueType="num">
                                      <p:cBhvr>
                                        <p:cTn id="8" dur="1000" fill="hold"/>
                                        <p:tgtEl>
                                          <p:spTgt spid="348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8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4819">
                                            <p:txEl>
                                              <p:pRg st="0" end="0"/>
                                            </p:txEl>
                                          </p:spTgt>
                                        </p:tgtEl>
                                        <p:attrNameLst>
                                          <p:attrName>style.visibility</p:attrName>
                                        </p:attrNameLst>
                                      </p:cBhvr>
                                      <p:to>
                                        <p:strVal val="visible"/>
                                      </p:to>
                                    </p:set>
                                    <p:animEffect transition="in" filter="fade">
                                      <p:cBhvr>
                                        <p:cTn id="14" dur="500"/>
                                        <p:tgtEl>
                                          <p:spTgt spid="34819">
                                            <p:txEl>
                                              <p:pRg st="0" end="0"/>
                                            </p:txEl>
                                          </p:spTgt>
                                        </p:tgtEl>
                                      </p:cBhvr>
                                    </p:animEffect>
                                    <p:anim calcmode="lin" valueType="num">
                                      <p:cBhvr>
                                        <p:cTn id="15"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481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4819">
                                            <p:txEl>
                                              <p:pRg st="2" end="2"/>
                                            </p:txEl>
                                          </p:spTgt>
                                        </p:tgtEl>
                                        <p:attrNameLst>
                                          <p:attrName>style.visibility</p:attrName>
                                        </p:attrNameLst>
                                      </p:cBhvr>
                                      <p:to>
                                        <p:strVal val="visible"/>
                                      </p:to>
                                    </p:set>
                                    <p:animEffect transition="in" filter="fade">
                                      <p:cBhvr>
                                        <p:cTn id="21" dur="500"/>
                                        <p:tgtEl>
                                          <p:spTgt spid="34819">
                                            <p:txEl>
                                              <p:pRg st="2" end="2"/>
                                            </p:txEl>
                                          </p:spTgt>
                                        </p:tgtEl>
                                      </p:cBhvr>
                                    </p:animEffect>
                                    <p:anim calcmode="lin" valueType="num">
                                      <p:cBhvr>
                                        <p:cTn id="22"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4819">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228600" y="1130300"/>
            <a:ext cx="77724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en-US" sz="3200" b="1" i="1" dirty="0">
                <a:solidFill>
                  <a:schemeClr val="tx2"/>
                </a:solidFill>
                <a:latin typeface="+mj-lt"/>
                <a:cs typeface="+mn-cs"/>
              </a:rPr>
              <a:t>Types of Request for Bids (RFB)</a:t>
            </a:r>
          </a:p>
        </p:txBody>
      </p:sp>
      <p:sp>
        <p:nvSpPr>
          <p:cNvPr id="36867" name="Rectangle 3"/>
          <p:cNvSpPr>
            <a:spLocks noGrp="1" noChangeArrowheads="1"/>
          </p:cNvSpPr>
          <p:nvPr>
            <p:ph idx="1"/>
          </p:nvPr>
        </p:nvSpPr>
        <p:spPr>
          <a:xfrm>
            <a:off x="533400" y="2286000"/>
            <a:ext cx="7731125" cy="3486150"/>
          </a:xfrm>
        </p:spPr>
        <p:txBody>
          <a:bodyPr/>
          <a:lstStyle/>
          <a:p>
            <a:pPr eaLnBrk="1" hangingPunct="1">
              <a:lnSpc>
                <a:spcPct val="80000"/>
              </a:lnSpc>
              <a:buClr>
                <a:schemeClr val="tx2"/>
              </a:buClr>
            </a:pPr>
            <a:r>
              <a:rPr lang="en-US" altLang="en-US" sz="2400" b="1" smtClean="0">
                <a:latin typeface="Arial" charset="0"/>
              </a:rPr>
              <a:t>Informal bid – Signed </a:t>
            </a:r>
            <a:r>
              <a:rPr lang="en-US" altLang="en-US" sz="2400" smtClean="0">
                <a:latin typeface="Arial" charset="0"/>
              </a:rPr>
              <a:t>response can be sent by fax or e-mailed to a Procurement Analyst and must be received prior to the due date and time.  Responses missing Administrative and other requirements will be rejected </a:t>
            </a:r>
          </a:p>
          <a:p>
            <a:pPr eaLnBrk="1" hangingPunct="1">
              <a:lnSpc>
                <a:spcPct val="80000"/>
              </a:lnSpc>
              <a:buClr>
                <a:schemeClr val="tx2"/>
              </a:buClr>
              <a:buFontTx/>
              <a:buNone/>
            </a:pPr>
            <a:endParaRPr lang="en-US" altLang="en-US" sz="2400" smtClean="0">
              <a:latin typeface="Arial" charset="0"/>
            </a:endParaRPr>
          </a:p>
          <a:p>
            <a:pPr eaLnBrk="1" hangingPunct="1">
              <a:lnSpc>
                <a:spcPct val="80000"/>
              </a:lnSpc>
              <a:buClr>
                <a:schemeClr val="tx2"/>
              </a:buClr>
            </a:pPr>
            <a:r>
              <a:rPr lang="en-US" altLang="en-US" sz="2400" b="1" smtClean="0">
                <a:latin typeface="Arial" charset="0"/>
              </a:rPr>
              <a:t>Formal  bid </a:t>
            </a:r>
            <a:r>
              <a:rPr lang="en-US" altLang="en-US" sz="2400" smtClean="0">
                <a:latin typeface="Arial" charset="0"/>
              </a:rPr>
              <a:t>– typically over $25,000 – </a:t>
            </a:r>
            <a:r>
              <a:rPr lang="en-US" altLang="en-US" sz="2400" b="1" smtClean="0">
                <a:latin typeface="Arial" charset="0"/>
              </a:rPr>
              <a:t>Signed</a:t>
            </a:r>
            <a:r>
              <a:rPr lang="en-US" altLang="en-US" sz="2400" smtClean="0">
                <a:latin typeface="Arial" charset="0"/>
              </a:rPr>
              <a:t> response may be hand-delivered or sent by mail and must  be received by the due date &amp; time, NO EXCEPTIONS!  Formal bids are submitted sealed and publicly opened.</a:t>
            </a:r>
          </a:p>
        </p:txBody>
      </p:sp>
      <p:sp>
        <p:nvSpPr>
          <p:cNvPr id="2" name="Slide Number Placeholder 1"/>
          <p:cNvSpPr>
            <a:spLocks noGrp="1"/>
          </p:cNvSpPr>
          <p:nvPr>
            <p:ph type="sldNum" sz="quarter" idx="12"/>
          </p:nvPr>
        </p:nvSpPr>
        <p:spPr/>
        <p:txBody>
          <a:bodyPr/>
          <a:lstStyle/>
          <a:p>
            <a:pPr>
              <a:defRPr/>
            </a:pPr>
            <a:fld id="{AA7DCBF6-148A-451E-81C8-093830B26A32}" type="slidenum">
              <a:rPr lang="en-US" smtClean="0"/>
              <a:pPr>
                <a:defRPr/>
              </a:pPr>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dissolve">
                                      <p:cBhvr>
                                        <p:cTn id="7" dur="500"/>
                                        <p:tgtEl>
                                          <p:spTgt spid="368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iterate type="lt">
                                    <p:tmAbs val="0"/>
                                  </p:iterate>
                                  <p:childTnLst>
                                    <p:set>
                                      <p:cBhvr>
                                        <p:cTn id="11"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4" presetClass="emph" presetSubtype="0" fill="hold" nodeType="clickEffect">
                                  <p:stCondLst>
                                    <p:cond delay="0"/>
                                  </p:stCondLst>
                                  <p:iterate type="lt">
                                    <p:tmPct val="0"/>
                                  </p:iterate>
                                  <p:childTnLst>
                                    <p:animClr clrSpc="hsl" dir="cw">
                                      <p:cBhvr override="childStyle">
                                        <p:cTn id="15" dur="500" fill="hold"/>
                                        <p:tgtEl>
                                          <p:spTgt spid="36867">
                                            <p:txEl>
                                              <p:pRg st="0" end="0"/>
                                            </p:txEl>
                                          </p:spTgt>
                                        </p:tgtEl>
                                        <p:attrNameLst>
                                          <p:attrName>style.color</p:attrName>
                                        </p:attrNameLst>
                                      </p:cBhvr>
                                      <p:by>
                                        <p:hsl h="0" s="-12549" l="-25098"/>
                                      </p:by>
                                    </p:animClr>
                                    <p:animClr clrSpc="hsl" dir="cw">
                                      <p:cBhvr>
                                        <p:cTn id="16" dur="500" fill="hold"/>
                                        <p:tgtEl>
                                          <p:spTgt spid="36867">
                                            <p:txEl>
                                              <p:pRg st="0" end="0"/>
                                            </p:txEl>
                                          </p:spTgt>
                                        </p:tgtEl>
                                        <p:attrNameLst>
                                          <p:attrName>fillcolor</p:attrName>
                                        </p:attrNameLst>
                                      </p:cBhvr>
                                      <p:by>
                                        <p:hsl h="0" s="-12549" l="-25098"/>
                                      </p:by>
                                    </p:animClr>
                                    <p:animClr clrSpc="hsl" dir="cw">
                                      <p:cBhvr>
                                        <p:cTn id="17" dur="500" fill="hold"/>
                                        <p:tgtEl>
                                          <p:spTgt spid="36867">
                                            <p:txEl>
                                              <p:pRg st="0" end="0"/>
                                            </p:txEl>
                                          </p:spTgt>
                                        </p:tgtEl>
                                        <p:attrNameLst>
                                          <p:attrName>stroke.color</p:attrName>
                                        </p:attrNameLst>
                                      </p:cBhvr>
                                      <p:by>
                                        <p:hsl h="0" s="-12549" l="-25098"/>
                                      </p:by>
                                    </p:animClr>
                                    <p:set>
                                      <p:cBhvr>
                                        <p:cTn id="18" dur="500" fill="hold"/>
                                        <p:tgtEl>
                                          <p:spTgt spid="36867">
                                            <p:txEl>
                                              <p:pRg st="0" end="0"/>
                                            </p:txEl>
                                          </p:spTgt>
                                        </p:tgtEl>
                                        <p:attrNameLst>
                                          <p:attrName>fill.type</p:attrName>
                                        </p:attrNameLst>
                                      </p:cBhvr>
                                      <p:to>
                                        <p:strVal val="solid"/>
                                      </p:to>
                                    </p:set>
                                  </p:childTnLst>
                                </p:cTn>
                              </p:par>
                              <p:par>
                                <p:cTn id="19" presetID="1" presetClass="entr" presetSubtype="0" fill="hold" nodeType="withEffect">
                                  <p:stCondLst>
                                    <p:cond delay="0"/>
                                  </p:stCondLst>
                                  <p:childTnLst>
                                    <p:set>
                                      <p:cBhvr>
                                        <p:cTn id="2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762000"/>
            <a:ext cx="8162925" cy="685800"/>
          </a:xfrm>
        </p:spPr>
        <p:txBody>
          <a:bodyPr/>
          <a:lstStyle/>
          <a:p>
            <a:pPr eaLnBrk="1" hangingPunct="1"/>
            <a:r>
              <a:rPr lang="en-US" altLang="en-US" sz="3200" b="1" i="1" smtClean="0"/>
              <a:t>Types of RFB (cont.)</a:t>
            </a:r>
          </a:p>
        </p:txBody>
      </p:sp>
      <p:sp>
        <p:nvSpPr>
          <p:cNvPr id="38915" name="Rectangle 3"/>
          <p:cNvSpPr>
            <a:spLocks noGrp="1" noChangeArrowheads="1"/>
          </p:cNvSpPr>
          <p:nvPr>
            <p:ph idx="1"/>
          </p:nvPr>
        </p:nvSpPr>
        <p:spPr>
          <a:xfrm>
            <a:off x="457200" y="1377950"/>
            <a:ext cx="8077200" cy="5022850"/>
          </a:xfrm>
        </p:spPr>
        <p:txBody>
          <a:bodyPr/>
          <a:lstStyle/>
          <a:p>
            <a:pPr eaLnBrk="1" hangingPunct="1">
              <a:buClr>
                <a:schemeClr val="tx2"/>
              </a:buClr>
              <a:buFont typeface="Wingdings" pitchFamily="2" charset="2"/>
              <a:buNone/>
              <a:defRPr/>
            </a:pPr>
            <a:endParaRPr lang="en-US" sz="1600" i="1" dirty="0" smtClean="0">
              <a:latin typeface="Tahoma" pitchFamily="34" charset="0"/>
            </a:endParaRPr>
          </a:p>
          <a:p>
            <a:pPr eaLnBrk="1" hangingPunct="1">
              <a:buClr>
                <a:schemeClr val="tx2"/>
              </a:buClr>
              <a:defRPr/>
            </a:pPr>
            <a:r>
              <a:rPr lang="en-US" sz="2400" dirty="0">
                <a:latin typeface="Arial" charset="0"/>
              </a:rPr>
              <a:t>T</a:t>
            </a:r>
            <a:r>
              <a:rPr lang="en-US" sz="2400" dirty="0" smtClean="0">
                <a:latin typeface="Arial" charset="0"/>
              </a:rPr>
              <a:t>hese thresholds may be modified according to the best interest of the Los Angeles World Airports (LAWA)</a:t>
            </a:r>
          </a:p>
          <a:p>
            <a:pPr marL="0" indent="0" eaLnBrk="1" hangingPunct="1">
              <a:buClr>
                <a:schemeClr val="tx2"/>
              </a:buClr>
              <a:buFont typeface="Wingdings 2" pitchFamily="18" charset="2"/>
              <a:buNone/>
              <a:defRPr/>
            </a:pPr>
            <a:endParaRPr lang="en-US" sz="1800" dirty="0" smtClean="0">
              <a:latin typeface="Arial" charset="0"/>
            </a:endParaRPr>
          </a:p>
          <a:p>
            <a:pPr eaLnBrk="1" hangingPunct="1">
              <a:buClr>
                <a:schemeClr val="tx2"/>
              </a:buClr>
              <a:defRPr/>
            </a:pPr>
            <a:r>
              <a:rPr lang="en-US" sz="2400" dirty="0" smtClean="0">
                <a:latin typeface="Arial" charset="0"/>
              </a:rPr>
              <a:t>Board of Airport Commissioners awards contracts over $150,000 per year – Large construction RFBs are handled by the Planning and Development Group</a:t>
            </a:r>
          </a:p>
          <a:p>
            <a:pPr marL="0" indent="0" eaLnBrk="1" hangingPunct="1">
              <a:buClr>
                <a:schemeClr val="tx2"/>
              </a:buClr>
              <a:buFont typeface="Wingdings 2" pitchFamily="18" charset="2"/>
              <a:buNone/>
              <a:defRPr/>
            </a:pPr>
            <a:endParaRPr lang="en-US" sz="1800" dirty="0" smtClean="0">
              <a:latin typeface="Arial" charset="0"/>
            </a:endParaRPr>
          </a:p>
          <a:p>
            <a:pPr eaLnBrk="1" hangingPunct="1">
              <a:buClr>
                <a:schemeClr val="tx2"/>
              </a:buClr>
              <a:defRPr/>
            </a:pPr>
            <a:r>
              <a:rPr lang="en-US" sz="2400" dirty="0" smtClean="0">
                <a:latin typeface="Arial" charset="0"/>
              </a:rPr>
              <a:t>Bids can be for individual items, services, one-time purchase orders, or annual contracts for a maximum of 3 years.</a:t>
            </a:r>
          </a:p>
        </p:txBody>
      </p:sp>
      <p:sp>
        <p:nvSpPr>
          <p:cNvPr id="2" name="Slide Number Placeholder 1"/>
          <p:cNvSpPr>
            <a:spLocks noGrp="1"/>
          </p:cNvSpPr>
          <p:nvPr>
            <p:ph type="sldNum" sz="quarter" idx="12"/>
          </p:nvPr>
        </p:nvSpPr>
        <p:spPr/>
        <p:txBody>
          <a:bodyPr/>
          <a:lstStyle/>
          <a:p>
            <a:pPr>
              <a:defRPr/>
            </a:pPr>
            <a:fld id="{9BBB4A6C-A213-49DB-B482-5246E00E7F3C}" type="slidenum">
              <a:rPr lang="en-US" smtClean="0"/>
              <a:pPr>
                <a:defRPr/>
              </a:pPr>
              <a:t>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dissolve">
                                      <p:cBhvr>
                                        <p:cTn id="7" dur="500"/>
                                        <p:tgtEl>
                                          <p:spTgt spid="38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4" presetClass="emph" presetSubtype="0" fill="hold" nodeType="clickEffect">
                                  <p:stCondLst>
                                    <p:cond delay="0"/>
                                  </p:stCondLst>
                                  <p:childTnLst>
                                    <p:animClr clrSpc="hsl" dir="cw">
                                      <p:cBhvr override="childStyle">
                                        <p:cTn id="15" dur="500" fill="hold"/>
                                        <p:tgtEl>
                                          <p:spTgt spid="38915">
                                            <p:txEl>
                                              <p:pRg st="1" end="1"/>
                                            </p:txEl>
                                          </p:spTgt>
                                        </p:tgtEl>
                                        <p:attrNameLst>
                                          <p:attrName>style.color</p:attrName>
                                        </p:attrNameLst>
                                      </p:cBhvr>
                                      <p:by>
                                        <p:hsl h="0" s="-12549" l="-25098"/>
                                      </p:by>
                                    </p:animClr>
                                    <p:animClr clrSpc="hsl" dir="cw">
                                      <p:cBhvr>
                                        <p:cTn id="16" dur="500" fill="hold"/>
                                        <p:tgtEl>
                                          <p:spTgt spid="38915">
                                            <p:txEl>
                                              <p:pRg st="1" end="1"/>
                                            </p:txEl>
                                          </p:spTgt>
                                        </p:tgtEl>
                                        <p:attrNameLst>
                                          <p:attrName>fillcolor</p:attrName>
                                        </p:attrNameLst>
                                      </p:cBhvr>
                                      <p:by>
                                        <p:hsl h="0" s="-12549" l="-25098"/>
                                      </p:by>
                                    </p:animClr>
                                    <p:animClr clrSpc="hsl" dir="cw">
                                      <p:cBhvr>
                                        <p:cTn id="17" dur="500" fill="hold"/>
                                        <p:tgtEl>
                                          <p:spTgt spid="38915">
                                            <p:txEl>
                                              <p:pRg st="1" end="1"/>
                                            </p:txEl>
                                          </p:spTgt>
                                        </p:tgtEl>
                                        <p:attrNameLst>
                                          <p:attrName>stroke.color</p:attrName>
                                        </p:attrNameLst>
                                      </p:cBhvr>
                                      <p:by>
                                        <p:hsl h="0" s="-12549" l="-25098"/>
                                      </p:by>
                                    </p:animClr>
                                    <p:set>
                                      <p:cBhvr>
                                        <p:cTn id="18" dur="500" fill="hold"/>
                                        <p:tgtEl>
                                          <p:spTgt spid="38915">
                                            <p:txEl>
                                              <p:pRg st="1" end="1"/>
                                            </p:txEl>
                                          </p:spTgt>
                                        </p:tgtEl>
                                        <p:attrNameLst>
                                          <p:attrName>fill.type</p:attrName>
                                        </p:attrNameLst>
                                      </p:cBhvr>
                                      <p:to>
                                        <p:strVal val="solid"/>
                                      </p:to>
                                    </p:set>
                                  </p:childTnLst>
                                </p:cTn>
                              </p:par>
                              <p:par>
                                <p:cTn id="19" presetID="1" presetClass="entr" presetSubtype="0" fill="hold" nodeType="withEffect">
                                  <p:stCondLst>
                                    <p:cond delay="0"/>
                                  </p:stCondLst>
                                  <p:childTnLst>
                                    <p:set>
                                      <p:cBhvr>
                                        <p:cTn id="20"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mph" presetSubtype="0" fill="hold" nodeType="clickEffect">
                                  <p:stCondLst>
                                    <p:cond delay="0"/>
                                  </p:stCondLst>
                                  <p:childTnLst>
                                    <p:animClr clrSpc="hsl" dir="cw">
                                      <p:cBhvr override="childStyle">
                                        <p:cTn id="24" dur="500" fill="hold"/>
                                        <p:tgtEl>
                                          <p:spTgt spid="38915">
                                            <p:txEl>
                                              <p:pRg st="3" end="3"/>
                                            </p:txEl>
                                          </p:spTgt>
                                        </p:tgtEl>
                                        <p:attrNameLst>
                                          <p:attrName>style.color</p:attrName>
                                        </p:attrNameLst>
                                      </p:cBhvr>
                                      <p:by>
                                        <p:hsl h="0" s="-12549" l="-25098"/>
                                      </p:by>
                                    </p:animClr>
                                    <p:animClr clrSpc="hsl" dir="cw">
                                      <p:cBhvr>
                                        <p:cTn id="25" dur="500" fill="hold"/>
                                        <p:tgtEl>
                                          <p:spTgt spid="38915">
                                            <p:txEl>
                                              <p:pRg st="3" end="3"/>
                                            </p:txEl>
                                          </p:spTgt>
                                        </p:tgtEl>
                                        <p:attrNameLst>
                                          <p:attrName>fillcolor</p:attrName>
                                        </p:attrNameLst>
                                      </p:cBhvr>
                                      <p:by>
                                        <p:hsl h="0" s="-12549" l="-25098"/>
                                      </p:by>
                                    </p:animClr>
                                    <p:animClr clrSpc="hsl" dir="cw">
                                      <p:cBhvr>
                                        <p:cTn id="26" dur="500" fill="hold"/>
                                        <p:tgtEl>
                                          <p:spTgt spid="38915">
                                            <p:txEl>
                                              <p:pRg st="3" end="3"/>
                                            </p:txEl>
                                          </p:spTgt>
                                        </p:tgtEl>
                                        <p:attrNameLst>
                                          <p:attrName>stroke.color</p:attrName>
                                        </p:attrNameLst>
                                      </p:cBhvr>
                                      <p:by>
                                        <p:hsl h="0" s="-12549" l="-25098"/>
                                      </p:by>
                                    </p:animClr>
                                    <p:set>
                                      <p:cBhvr>
                                        <p:cTn id="27" dur="500" fill="hold"/>
                                        <p:tgtEl>
                                          <p:spTgt spid="38915">
                                            <p:txEl>
                                              <p:pRg st="3" end="3"/>
                                            </p:txEl>
                                          </p:spTgt>
                                        </p:tgtEl>
                                        <p:attrNameLst>
                                          <p:attrName>fill.type</p:attrName>
                                        </p:attrNameLst>
                                      </p:cBhvr>
                                      <p:to>
                                        <p:strVal val="solid"/>
                                      </p:to>
                                    </p:set>
                                  </p:childTnLst>
                                </p:cTn>
                              </p:par>
                              <p:par>
                                <p:cTn id="28" presetID="1" presetClass="entr" presetSubtype="0" fill="hold" nodeType="withEffect">
                                  <p:stCondLst>
                                    <p:cond delay="0"/>
                                  </p:stCondLst>
                                  <p:childTnLst>
                                    <p:set>
                                      <p:cBhvr>
                                        <p:cTn id="29"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Perspectiv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10312</TotalTime>
  <Words>4478</Words>
  <Application>Microsoft Office PowerPoint</Application>
  <PresentationFormat>On-screen Show (4:3)</PresentationFormat>
  <Paragraphs>928</Paragraphs>
  <Slides>59</Slides>
  <Notes>52</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59</vt:i4>
      </vt:variant>
    </vt:vector>
  </HeadingPairs>
  <TitlesOfParts>
    <vt:vector size="64" baseType="lpstr">
      <vt:lpstr>Flow</vt:lpstr>
      <vt:lpstr>1_Flow</vt:lpstr>
      <vt:lpstr>1_Perspective</vt:lpstr>
      <vt:lpstr>Office Theme</vt:lpstr>
      <vt:lpstr>Image</vt:lpstr>
      <vt:lpstr>DOING BUSINESS WITH LAWA</vt:lpstr>
      <vt:lpstr>Workshop Overview - Airport Locations</vt:lpstr>
      <vt:lpstr>Workshop Overview</vt:lpstr>
      <vt:lpstr>Procurement Services Division (PSD) Mission</vt:lpstr>
      <vt:lpstr>Procurement Process at LAWA</vt:lpstr>
      <vt:lpstr>What is an RFQ/RFP/RFB?</vt:lpstr>
      <vt:lpstr>Request For Bids (RFB)</vt:lpstr>
      <vt:lpstr>PowerPoint Presentation</vt:lpstr>
      <vt:lpstr>Types of RFB (cont.)</vt:lpstr>
      <vt:lpstr>PowerPoint Presentation</vt:lpstr>
      <vt:lpstr>   Please Read, Understand and Agree</vt:lpstr>
      <vt:lpstr>PowerPoint Presentation</vt:lpstr>
      <vt:lpstr>PowerPoint Presentation</vt:lpstr>
      <vt:lpstr>  Soliciting Bids/Proposals and Qualifications</vt:lpstr>
      <vt:lpstr>PowerPoint Presentation</vt:lpstr>
      <vt:lpstr>Administrative Requirements</vt:lpstr>
      <vt:lpstr>Administrative Requirements</vt:lpstr>
      <vt:lpstr>Administrative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First Source Hiring Program</vt:lpstr>
      <vt:lpstr>Program Description</vt:lpstr>
      <vt:lpstr>Benefits for LAX Employers</vt:lpstr>
      <vt:lpstr>Benefits to LAX Employers</vt:lpstr>
      <vt:lpstr> Next Steps for Selected Contractors</vt:lpstr>
      <vt:lpstr>PowerPoint Presentation</vt:lpstr>
      <vt:lpstr>PowerPoint Presentation</vt:lpstr>
      <vt:lpstr>Current Business Programs</vt:lpstr>
      <vt:lpstr>Small and Local Business Program (SLB)</vt:lpstr>
      <vt:lpstr>Local Business Preference Program (LBPP)</vt:lpstr>
      <vt:lpstr>Local Business Enterprise / Local Small Business Enterprise </vt:lpstr>
      <vt:lpstr>Small Business Enterprise Program (SBE)</vt:lpstr>
      <vt:lpstr>Disadvantaged Business Enterprise Program (DBE)</vt:lpstr>
      <vt:lpstr>Airport Concessions Disadvantaged Business (ACDBE) Program</vt:lpstr>
      <vt:lpstr>Disabled Veterans Business Enterprise Program (DVBE)</vt:lpstr>
      <vt:lpstr>PowerPoint Presentation</vt:lpstr>
      <vt:lpstr>Small Local Business (SLB) Certification</vt:lpstr>
      <vt:lpstr>LBE Certification</vt:lpstr>
      <vt:lpstr>SBE (Proprietary) Certification</vt:lpstr>
      <vt:lpstr>SBE (Proprietary) Certification</vt:lpstr>
      <vt:lpstr> DBE/ACDBE Certification Requirements</vt:lpstr>
      <vt:lpstr>DBE/ACDBE  Certification Process</vt:lpstr>
      <vt:lpstr>   Advantages of DBE/ACDBE Certification</vt:lpstr>
      <vt:lpstr>DVBE Certification Recognition</vt:lpstr>
      <vt:lpstr>LAWA’s Local Small Business Enterprise (LSBE) Certification Recognition</vt:lpstr>
      <vt:lpstr>Getting Certified</vt:lpstr>
      <vt:lpstr>PowerPoint Presentation</vt:lpstr>
      <vt:lpstr>Contractor Development And Bonding Program</vt:lpstr>
      <vt:lpstr>    LAWA  Contractor Development And Bonding Program </vt:lpstr>
      <vt:lpstr>  Next Steps…</vt:lpstr>
      <vt:lpstr>Next Steps… (cont.)</vt:lpstr>
      <vt:lpstr>Contact Information</vt:lpstr>
      <vt:lpstr>PowerPoint Presentation</vt:lpstr>
    </vt:vector>
  </TitlesOfParts>
  <Company>Department of Airports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DOING BUSINESS WITH LAWA</dc:title>
  <dc:creator>a08ext</dc:creator>
  <cp:lastModifiedBy>KIM, LISA</cp:lastModifiedBy>
  <cp:revision>367</cp:revision>
  <cp:lastPrinted>2019-02-06T15:41:37Z</cp:lastPrinted>
  <dcterms:created xsi:type="dcterms:W3CDTF">2011-04-19T23:17:39Z</dcterms:created>
  <dcterms:modified xsi:type="dcterms:W3CDTF">2019-09-30T20:46:38Z</dcterms:modified>
</cp:coreProperties>
</file>