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2"/>
    <p:sldMasterId id="2147483698" r:id="rId3"/>
    <p:sldMasterId id="2147483728" r:id="rId4"/>
  </p:sldMasterIdLst>
  <p:notesMasterIdLst>
    <p:notesMasterId r:id="rId14"/>
  </p:notesMasterIdLst>
  <p:handoutMasterIdLst>
    <p:handoutMasterId r:id="rId15"/>
  </p:handoutMasterIdLst>
  <p:sldIdLst>
    <p:sldId id="304" r:id="rId5"/>
    <p:sldId id="305" r:id="rId6"/>
    <p:sldId id="326" r:id="rId7"/>
    <p:sldId id="308" r:id="rId8"/>
    <p:sldId id="309" r:id="rId9"/>
    <p:sldId id="322" r:id="rId10"/>
    <p:sldId id="325" r:id="rId11"/>
    <p:sldId id="323" r:id="rId12"/>
    <p:sldId id="324" r:id="rId1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970" userDrawn="1">
          <p15:clr>
            <a:srgbClr val="A4A3A4"/>
          </p15:clr>
        </p15:guide>
        <p15:guide id="2" pos="2250" userDrawn="1">
          <p15:clr>
            <a:srgbClr val="A4A3A4"/>
          </p15:clr>
        </p15:guide>
        <p15:guide id="3" orient="horz" pos="2949" userDrawn="1">
          <p15:clr>
            <a:srgbClr val="A4A3A4"/>
          </p15:clr>
        </p15:guide>
        <p15:guide id="4"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060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3930" autoAdjust="0"/>
  </p:normalViewPr>
  <p:slideViewPr>
    <p:cSldViewPr>
      <p:cViewPr varScale="1">
        <p:scale>
          <a:sx n="83" d="100"/>
          <a:sy n="83" d="100"/>
        </p:scale>
        <p:origin x="-600" y="-72"/>
      </p:cViewPr>
      <p:guideLst>
        <p:guide orient="horz" pos="2160"/>
        <p:guide pos="3839"/>
      </p:guideLst>
    </p:cSldViewPr>
  </p:slideViewPr>
  <p:notesTextViewPr>
    <p:cViewPr>
      <p:scale>
        <a:sx n="1" d="1"/>
        <a:sy n="1" d="1"/>
      </p:scale>
      <p:origin x="0" y="0"/>
    </p:cViewPr>
  </p:notesTextViewPr>
  <p:notesViewPr>
    <p:cSldViewPr>
      <p:cViewPr varScale="1">
        <p:scale>
          <a:sx n="66" d="100"/>
          <a:sy n="66" d="100"/>
        </p:scale>
        <p:origin x="-3091" y="-82"/>
      </p:cViewPr>
      <p:guideLst>
        <p:guide orient="horz" pos="2949"/>
        <p:guide orient="horz" pos="2928"/>
        <p:guide pos="22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51" tIns="46575" rIns="93151" bIns="46575" rtlCol="0"/>
          <a:lstStyle>
            <a:lvl1pPr algn="l">
              <a:defRPr sz="1200"/>
            </a:lvl1pPr>
          </a:lstStyle>
          <a:p>
            <a:endParaRPr/>
          </a:p>
        </p:txBody>
      </p:sp>
      <p:sp>
        <p:nvSpPr>
          <p:cNvPr id="3" name="Date Placeholder 2"/>
          <p:cNvSpPr>
            <a:spLocks noGrp="1"/>
          </p:cNvSpPr>
          <p:nvPr>
            <p:ph type="dt" sz="quarter" idx="1"/>
          </p:nvPr>
        </p:nvSpPr>
        <p:spPr>
          <a:xfrm>
            <a:off x="3970940" y="0"/>
            <a:ext cx="3037840" cy="464820"/>
          </a:xfrm>
          <a:prstGeom prst="rect">
            <a:avLst/>
          </a:prstGeom>
        </p:spPr>
        <p:txBody>
          <a:bodyPr vert="horz" lIns="93151" tIns="46575" rIns="93151" bIns="46575" rtlCol="0"/>
          <a:lstStyle>
            <a:lvl1pPr algn="r">
              <a:defRPr sz="1200"/>
            </a:lvl1pPr>
          </a:lstStyle>
          <a:p>
            <a:fld id="{128FCA9C-FF92-4024-BDEC-A6D3B663DC09}" type="datetimeFigureOut">
              <a:rPr lang="en-US"/>
              <a:t>2/14/2018</a:t>
            </a:fld>
            <a:endParaRPr/>
          </a:p>
        </p:txBody>
      </p:sp>
      <p:sp>
        <p:nvSpPr>
          <p:cNvPr id="4" name="Footer Placeholder 3"/>
          <p:cNvSpPr>
            <a:spLocks noGrp="1"/>
          </p:cNvSpPr>
          <p:nvPr>
            <p:ph type="ftr" sz="quarter" idx="2"/>
          </p:nvPr>
        </p:nvSpPr>
        <p:spPr>
          <a:xfrm>
            <a:off x="2" y="8829966"/>
            <a:ext cx="3037840" cy="464820"/>
          </a:xfrm>
          <a:prstGeom prst="rect">
            <a:avLst/>
          </a:prstGeom>
        </p:spPr>
        <p:txBody>
          <a:bodyPr vert="horz" lIns="93151" tIns="46575" rIns="93151" bIns="46575" rtlCol="0" anchor="b"/>
          <a:lstStyle>
            <a:lvl1pPr algn="l">
              <a:defRPr sz="1200"/>
            </a:lvl1pPr>
          </a:lstStyle>
          <a:p>
            <a:endParaRPr/>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3151" tIns="46575" rIns="93151" bIns="46575"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51" tIns="46575" rIns="93151" bIns="46575" rtlCol="0"/>
          <a:lstStyle>
            <a:lvl1pPr algn="l">
              <a:defRPr sz="1200"/>
            </a:lvl1pPr>
          </a:lstStyle>
          <a:p>
            <a:endParaRPr/>
          </a:p>
        </p:txBody>
      </p:sp>
      <p:sp>
        <p:nvSpPr>
          <p:cNvPr id="3" name="Date Placeholder 2"/>
          <p:cNvSpPr>
            <a:spLocks noGrp="1"/>
          </p:cNvSpPr>
          <p:nvPr>
            <p:ph type="dt" idx="1"/>
          </p:nvPr>
        </p:nvSpPr>
        <p:spPr>
          <a:xfrm>
            <a:off x="3970940" y="0"/>
            <a:ext cx="3037840" cy="464820"/>
          </a:xfrm>
          <a:prstGeom prst="rect">
            <a:avLst/>
          </a:prstGeom>
        </p:spPr>
        <p:txBody>
          <a:bodyPr vert="horz" lIns="93151" tIns="46575" rIns="93151" bIns="46575" rtlCol="0"/>
          <a:lstStyle>
            <a:lvl1pPr algn="r">
              <a:defRPr sz="1200"/>
            </a:lvl1pPr>
          </a:lstStyle>
          <a:p>
            <a:fld id="{772AB877-E7B1-4681-847E-D0918612832B}" type="datetimeFigureOut">
              <a:rPr lang="en-US"/>
              <a:t>2/14/2018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51" tIns="46575" rIns="93151" bIns="46575"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1" tIns="46575" rIns="93151" bIns="4657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3151" tIns="46575" rIns="93151" bIns="46575" rtlCol="0" anchor="b"/>
          <a:lstStyle>
            <a:lvl1pPr algn="l">
              <a:defRPr sz="1200"/>
            </a:lvl1pPr>
          </a:lstStyle>
          <a:p>
            <a:endParaRPr/>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51" tIns="46575" rIns="93151" bIns="46575"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axfly.com/st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838200" y="4343400"/>
            <a:ext cx="5608320" cy="4183380"/>
          </a:xfrm>
        </p:spPr>
        <p:txBody>
          <a:bodyPr/>
          <a:lstStyle/>
          <a:p>
            <a:pPr lvl="0"/>
            <a:r>
              <a:rPr lang="en-US" dirty="0" smtClean="0">
                <a:solidFill>
                  <a:srgbClr val="545454">
                    <a:lumMod val="50000"/>
                  </a:srgbClr>
                </a:solidFill>
                <a:latin typeface="Calibri" panose="020F0502020204030204" pitchFamily="34" charset="0"/>
              </a:rPr>
              <a:t>The last week of January, we had a soft launch of our rewards and recognition program called </a:t>
            </a:r>
            <a:r>
              <a:rPr lang="en-US" dirty="0">
                <a:solidFill>
                  <a:srgbClr val="545454">
                    <a:lumMod val="50000"/>
                  </a:srgbClr>
                </a:solidFill>
                <a:latin typeface="Calibri" panose="020F0502020204030204" pitchFamily="34" charset="0"/>
              </a:rPr>
              <a:t>“LAX Gold Stars”.  </a:t>
            </a:r>
            <a:r>
              <a:rPr lang="en-US" dirty="0" smtClean="0">
                <a:solidFill>
                  <a:srgbClr val="545454">
                    <a:lumMod val="50000"/>
                  </a:srgbClr>
                </a:solidFill>
                <a:latin typeface="Calibri" panose="020F0502020204030204" pitchFamily="34" charset="0"/>
              </a:rPr>
              <a:t>We’ll have an official kick-off next month, but you can start recognizing employees today!  Wanted to do a quick demo for you.  And we are now ready for you to share this with your employees.  </a:t>
            </a:r>
          </a:p>
          <a:p>
            <a:pPr lvl="0"/>
            <a:endParaRPr lang="en-US" dirty="0">
              <a:solidFill>
                <a:srgbClr val="545454">
                  <a:lumMod val="50000"/>
                </a:srgbClr>
              </a:solidFill>
              <a:latin typeface="Calibri" panose="020F0502020204030204" pitchFamily="34" charset="0"/>
            </a:endParaRPr>
          </a:p>
          <a:p>
            <a:pPr>
              <a:lnSpc>
                <a:spcPct val="115000"/>
              </a:lnSpc>
            </a:pPr>
            <a:r>
              <a:rPr lang="en-US" dirty="0">
                <a:latin typeface="Calibri" panose="020F0502020204030204" pitchFamily="34" charset="0"/>
                <a:ea typeface="Calibri"/>
                <a:cs typeface="Times New Roman"/>
              </a:rPr>
              <a:t>There are number of ways to </a:t>
            </a:r>
            <a:r>
              <a:rPr lang="en-US" dirty="0" smtClean="0">
                <a:latin typeface="Calibri" panose="020F0502020204030204" pitchFamily="34" charset="0"/>
                <a:ea typeface="Calibri"/>
                <a:cs typeface="Times New Roman"/>
              </a:rPr>
              <a:t>recognize someone:</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1.  </a:t>
            </a:r>
            <a:r>
              <a:rPr lang="en-US" dirty="0" smtClean="0">
                <a:latin typeface="Calibri" panose="020F0502020204030204" pitchFamily="34" charset="0"/>
                <a:ea typeface="Calibri"/>
                <a:cs typeface="Times New Roman"/>
                <a:hlinkClick r:id="rId3"/>
              </a:rPr>
              <a:t>www.laxfly.com/stars</a:t>
            </a:r>
            <a:r>
              <a:rPr lang="en-US" dirty="0" smtClean="0">
                <a:latin typeface="Calibri" panose="020F0502020204030204" pitchFamily="34" charset="0"/>
                <a:ea typeface="Calibri"/>
                <a:cs typeface="Times New Roman"/>
              </a:rPr>
              <a:t> (you can get there through flylax.com or lawa.org)</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(Demo on web)</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I am a guest</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I am an employee</a:t>
            </a:r>
          </a:p>
          <a:p>
            <a:pPr>
              <a:lnSpc>
                <a:spcPct val="115000"/>
              </a:lnSpc>
            </a:pPr>
            <a:r>
              <a:rPr lang="en-US" dirty="0" smtClean="0">
                <a:latin typeface="Calibri" panose="020F0502020204030204" pitchFamily="34" charset="0"/>
                <a:ea typeface="Calibri"/>
                <a:cs typeface="Times New Roman"/>
              </a:rPr>
              <a:t>Complete form and submit</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2.  Text – you can also get to this website on your phone by texting STAR to 52948</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
            </a:r>
            <a:br>
              <a:rPr lang="en-US" dirty="0" smtClean="0">
                <a:latin typeface="Calibri" panose="020F0502020204030204" pitchFamily="34" charset="0"/>
                <a:ea typeface="Calibri"/>
                <a:cs typeface="Times New Roman"/>
              </a:rPr>
            </a:br>
            <a:r>
              <a:rPr lang="en-US" dirty="0" smtClean="0">
                <a:latin typeface="Calibri" panose="020F0502020204030204" pitchFamily="34" charset="0"/>
                <a:ea typeface="Calibri"/>
                <a:cs typeface="Times New Roman"/>
              </a:rPr>
              <a:t>3.  QR – Or you can use this QR code that will be on a number of promotional materials</a:t>
            </a:r>
          </a:p>
          <a:p>
            <a:pPr>
              <a:lnSpc>
                <a:spcPct val="115000"/>
              </a:lnSpc>
            </a:pPr>
            <a:endParaRPr lang="en-US" dirty="0">
              <a:latin typeface="Calibri" panose="020F0502020204030204" pitchFamily="34" charset="0"/>
              <a:ea typeface="Calibri"/>
              <a:cs typeface="Times New Roman"/>
            </a:endParaRPr>
          </a:p>
          <a:p>
            <a:pPr>
              <a:lnSpc>
                <a:spcPct val="115000"/>
              </a:lnSpc>
            </a:pPr>
            <a:r>
              <a:rPr lang="en-US" dirty="0" smtClean="0">
                <a:latin typeface="Calibri" panose="020F0502020204030204" pitchFamily="34" charset="0"/>
                <a:ea typeface="Calibri"/>
                <a:cs typeface="Times New Roman"/>
              </a:rPr>
              <a:t>So that’s how you can recognize and employee digitally</a:t>
            </a:r>
            <a:r>
              <a:rPr lang="en-US" dirty="0">
                <a:latin typeface="Calibri" panose="020F0502020204030204" pitchFamily="34" charset="0"/>
                <a:ea typeface="Calibri"/>
                <a:cs typeface="Times New Roman"/>
              </a:rPr>
              <a:t> </a:t>
            </a:r>
            <a:r>
              <a:rPr lang="en-US" dirty="0" smtClean="0">
                <a:latin typeface="Calibri" panose="020F0502020204030204" pitchFamily="34" charset="0"/>
                <a:ea typeface="Calibri"/>
                <a:cs typeface="Times New Roman"/>
              </a:rPr>
              <a:t>on website and mobile.  </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182999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lvl="0">
              <a:lnSpc>
                <a:spcPct val="115000"/>
              </a:lnSpc>
            </a:pPr>
            <a:r>
              <a:rPr lang="en-US" dirty="0">
                <a:solidFill>
                  <a:srgbClr val="545454">
                    <a:lumMod val="50000"/>
                  </a:srgbClr>
                </a:solidFill>
                <a:latin typeface="Calibri"/>
                <a:ea typeface="Calibri"/>
                <a:cs typeface="Times New Roman"/>
              </a:rPr>
              <a:t>But there are other options the “old school” way:</a:t>
            </a:r>
            <a:br>
              <a:rPr lang="en-US" dirty="0">
                <a:solidFill>
                  <a:srgbClr val="545454">
                    <a:lumMod val="50000"/>
                  </a:srgbClr>
                </a:solidFill>
                <a:latin typeface="Calibri"/>
                <a:ea typeface="Calibri"/>
                <a:cs typeface="Times New Roman"/>
              </a:rPr>
            </a:br>
            <a:r>
              <a:rPr lang="en-US" dirty="0">
                <a:solidFill>
                  <a:srgbClr val="545454">
                    <a:lumMod val="50000"/>
                  </a:srgbClr>
                </a:solidFill>
                <a:latin typeface="Calibri"/>
                <a:ea typeface="Calibri"/>
                <a:cs typeface="Times New Roman"/>
              </a:rPr>
              <a:t/>
            </a:r>
            <a:br>
              <a:rPr lang="en-US" dirty="0">
                <a:solidFill>
                  <a:srgbClr val="545454">
                    <a:lumMod val="50000"/>
                  </a:srgbClr>
                </a:solidFill>
                <a:latin typeface="Calibri"/>
                <a:ea typeface="Calibri"/>
                <a:cs typeface="Times New Roman"/>
              </a:rPr>
            </a:br>
            <a:r>
              <a:rPr lang="en-US" dirty="0" smtClean="0">
                <a:solidFill>
                  <a:srgbClr val="545454">
                    <a:lumMod val="50000"/>
                  </a:srgbClr>
                </a:solidFill>
                <a:latin typeface="Calibri"/>
                <a:ea typeface="Calibri"/>
                <a:cs typeface="Times New Roman"/>
              </a:rPr>
              <a:t>Business </a:t>
            </a:r>
            <a:r>
              <a:rPr lang="en-US" dirty="0">
                <a:solidFill>
                  <a:srgbClr val="545454">
                    <a:lumMod val="50000"/>
                  </a:srgbClr>
                </a:solidFill>
                <a:latin typeface="Calibri"/>
                <a:ea typeface="Calibri"/>
                <a:cs typeface="Times New Roman"/>
              </a:rPr>
              <a:t>cards – Sometimes people will say, “You did such an awesome job, I want </a:t>
            </a:r>
            <a:r>
              <a:rPr lang="en-US" dirty="0" smtClean="0">
                <a:solidFill>
                  <a:srgbClr val="545454">
                    <a:lumMod val="50000"/>
                  </a:srgbClr>
                </a:solidFill>
                <a:latin typeface="Calibri"/>
                <a:ea typeface="Calibri"/>
                <a:cs typeface="Times New Roman"/>
              </a:rPr>
              <a:t>to </a:t>
            </a:r>
            <a:r>
              <a:rPr lang="en-US" dirty="0">
                <a:solidFill>
                  <a:srgbClr val="545454">
                    <a:lumMod val="50000"/>
                  </a:srgbClr>
                </a:solidFill>
                <a:latin typeface="Calibri"/>
                <a:ea typeface="Calibri"/>
                <a:cs typeface="Times New Roman"/>
              </a:rPr>
              <a:t>let your boss know.  How can I do that?”  So now the employee can just hand this business card to the guest with all the info.  </a:t>
            </a:r>
            <a:r>
              <a:rPr lang="en-US" dirty="0" smtClean="0">
                <a:solidFill>
                  <a:srgbClr val="545454">
                    <a:lumMod val="50000"/>
                  </a:srgbClr>
                </a:solidFill>
                <a:latin typeface="Calibri"/>
                <a:ea typeface="Calibri"/>
                <a:cs typeface="Times New Roman"/>
              </a:rPr>
              <a:t/>
            </a:r>
            <a:br>
              <a:rPr lang="en-US" dirty="0" smtClean="0">
                <a:solidFill>
                  <a:srgbClr val="545454">
                    <a:lumMod val="50000"/>
                  </a:srgbClr>
                </a:solidFill>
                <a:latin typeface="Calibri"/>
                <a:ea typeface="Calibri"/>
                <a:cs typeface="Times New Roman"/>
              </a:rPr>
            </a:br>
            <a:r>
              <a:rPr lang="en-US" dirty="0" smtClean="0">
                <a:solidFill>
                  <a:srgbClr val="545454">
                    <a:lumMod val="50000"/>
                  </a:srgbClr>
                </a:solidFill>
                <a:latin typeface="Calibri"/>
                <a:ea typeface="Calibri"/>
                <a:cs typeface="Times New Roman"/>
              </a:rPr>
              <a:t/>
            </a:r>
            <a:br>
              <a:rPr lang="en-US" dirty="0" smtClean="0">
                <a:solidFill>
                  <a:srgbClr val="545454">
                    <a:lumMod val="50000"/>
                  </a:srgbClr>
                </a:solidFill>
                <a:latin typeface="Calibri"/>
                <a:ea typeface="Calibri"/>
                <a:cs typeface="Times New Roman"/>
              </a:rPr>
            </a:b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2423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545454">
                    <a:lumMod val="50000"/>
                  </a:srgbClr>
                </a:solidFill>
                <a:latin typeface="Calibri"/>
                <a:ea typeface="Calibri"/>
                <a:cs typeface="Times New Roman"/>
              </a:rPr>
              <a:t>Paper </a:t>
            </a:r>
            <a:r>
              <a:rPr lang="en-US" dirty="0">
                <a:solidFill>
                  <a:srgbClr val="545454">
                    <a:lumMod val="50000"/>
                  </a:srgbClr>
                </a:solidFill>
                <a:latin typeface="Calibri"/>
                <a:ea typeface="Calibri"/>
                <a:cs typeface="Times New Roman"/>
              </a:rPr>
              <a:t>certificates – There will also be paper certificates that can be completed by guests or employees.  These will be at the info desks in all terminals on the arrivals levels and we will make these available for those of you who have public counters or want to have stack to hand out as needed.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63643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381000"/>
            <a:ext cx="6194425" cy="3486150"/>
          </a:xfrm>
        </p:spPr>
      </p:sp>
      <p:sp>
        <p:nvSpPr>
          <p:cNvPr id="4" name="Slide Number Placeholder 3"/>
          <p:cNvSpPr>
            <a:spLocks noGrp="1"/>
          </p:cNvSpPr>
          <p:nvPr>
            <p:ph type="sldNum" sz="quarter" idx="10"/>
          </p:nvPr>
        </p:nvSpPr>
        <p:spPr/>
        <p:txBody>
          <a:bodyPr/>
          <a:lstStyle/>
          <a:p>
            <a:fld id="{33E8C7AA-6FA4-4414-AD6F-F16765DF4022}"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dirty="0" smtClean="0">
                <a:latin typeface="Calibri" panose="020F0502020204030204" pitchFamily="34" charset="0"/>
              </a:rPr>
              <a:t>What happens after recognition is sent in?</a:t>
            </a:r>
          </a:p>
          <a:p>
            <a:endParaRPr lang="en-US" dirty="0">
              <a:latin typeface="Calibri" panose="020F0502020204030204" pitchFamily="34" charset="0"/>
            </a:endParaRPr>
          </a:p>
          <a:p>
            <a:r>
              <a:rPr lang="en-US" dirty="0" smtClean="0">
                <a:latin typeface="Calibri" panose="020F0502020204030204" pitchFamily="34" charset="0"/>
              </a:rPr>
              <a:t>Monthly</a:t>
            </a:r>
            <a:br>
              <a:rPr lang="en-US" dirty="0" smtClean="0">
                <a:latin typeface="Calibri" panose="020F0502020204030204" pitchFamily="34" charset="0"/>
              </a:rPr>
            </a:br>
            <a:r>
              <a:rPr lang="en-US" dirty="0" smtClean="0">
                <a:solidFill>
                  <a:srgbClr val="545454">
                    <a:lumMod val="50000"/>
                  </a:srgbClr>
                </a:solidFill>
                <a:latin typeface="Calibri" panose="020F0502020204030204" pitchFamily="34" charset="0"/>
              </a:rPr>
              <a:t>Certificates </a:t>
            </a:r>
            <a:r>
              <a:rPr lang="en-US" dirty="0">
                <a:solidFill>
                  <a:srgbClr val="545454">
                    <a:lumMod val="50000"/>
                  </a:srgbClr>
                </a:solidFill>
                <a:latin typeface="Calibri" panose="020F0502020204030204" pitchFamily="34" charset="0"/>
              </a:rPr>
              <a:t>-- Every month, we’ll get a list of all the employees that have been recognized and we’ll email certificates to division managers (PC) to present to their employees in whatever manner they choose i.e. staff meeting, tailgate, etc.</a:t>
            </a:r>
          </a:p>
          <a:p>
            <a:pPr lvl="0"/>
            <a:endParaRPr lang="en-US" dirty="0">
              <a:solidFill>
                <a:srgbClr val="545454">
                  <a:lumMod val="50000"/>
                </a:srgbClr>
              </a:solidFill>
              <a:latin typeface="Calibri" panose="020F0502020204030204" pitchFamily="34" charset="0"/>
            </a:endParaRPr>
          </a:p>
          <a:p>
            <a:pPr lvl="0"/>
            <a:r>
              <a:rPr lang="en-US" dirty="0">
                <a:solidFill>
                  <a:srgbClr val="545454">
                    <a:lumMod val="50000"/>
                  </a:srgbClr>
                </a:solidFill>
                <a:latin typeface="Calibri" panose="020F0502020204030204" pitchFamily="34" charset="0"/>
              </a:rPr>
              <a:t>Quarterly – Will take all the names from the quarter and randomly draw winners:</a:t>
            </a:r>
            <a:br>
              <a:rPr lang="en-US" dirty="0">
                <a:solidFill>
                  <a:srgbClr val="545454">
                    <a:lumMod val="50000"/>
                  </a:srgbClr>
                </a:solidFill>
                <a:latin typeface="Calibri" panose="020F0502020204030204" pitchFamily="34" charset="0"/>
              </a:rPr>
            </a:br>
            <a:r>
              <a:rPr lang="en-US" dirty="0">
                <a:solidFill>
                  <a:srgbClr val="545454">
                    <a:lumMod val="50000"/>
                  </a:srgbClr>
                </a:solidFill>
                <a:latin typeface="Calibri" panose="020F0502020204030204" pitchFamily="34" charset="0"/>
              </a:rPr>
              <a:t>3 from each terminal</a:t>
            </a:r>
          </a:p>
          <a:p>
            <a:pPr lvl="0"/>
            <a:r>
              <a:rPr lang="en-US" dirty="0">
                <a:solidFill>
                  <a:srgbClr val="545454">
                    <a:lumMod val="50000"/>
                  </a:srgbClr>
                </a:solidFill>
                <a:latin typeface="Calibri" panose="020F0502020204030204" pitchFamily="34" charset="0"/>
              </a:rPr>
              <a:t>10 </a:t>
            </a:r>
            <a:r>
              <a:rPr lang="en-US" dirty="0" smtClean="0">
                <a:solidFill>
                  <a:srgbClr val="545454">
                    <a:lumMod val="50000"/>
                  </a:srgbClr>
                </a:solidFill>
                <a:latin typeface="Calibri" panose="020F0502020204030204" pitchFamily="34" charset="0"/>
              </a:rPr>
              <a:t>airport-wide</a:t>
            </a:r>
          </a:p>
          <a:p>
            <a:pPr lvl="0"/>
            <a:endParaRPr lang="en-US" dirty="0">
              <a:solidFill>
                <a:srgbClr val="545454">
                  <a:lumMod val="50000"/>
                </a:srgbClr>
              </a:solidFill>
              <a:latin typeface="Calibri" panose="020F0502020204030204" pitchFamily="34" charset="0"/>
            </a:endParaRPr>
          </a:p>
          <a:p>
            <a:pPr lvl="0"/>
            <a:r>
              <a:rPr lang="en-US" dirty="0" smtClean="0">
                <a:solidFill>
                  <a:srgbClr val="545454">
                    <a:lumMod val="50000"/>
                  </a:srgbClr>
                </a:solidFill>
                <a:latin typeface="Calibri" panose="020F0502020204030204" pitchFamily="34" charset="0"/>
              </a:rPr>
              <a:t>Those winners will be posted on a virtual Wall of Fame on our website.</a:t>
            </a:r>
          </a:p>
          <a:p>
            <a:pPr lvl="0"/>
            <a:endParaRPr lang="en-US" dirty="0">
              <a:solidFill>
                <a:srgbClr val="545454">
                  <a:lumMod val="50000"/>
                </a:srgbClr>
              </a:solidFill>
              <a:latin typeface="Calibri" panose="020F0502020204030204" pitchFamily="34" charset="0"/>
            </a:endParaRPr>
          </a:p>
          <a:p>
            <a:pPr lvl="0"/>
            <a:r>
              <a:rPr lang="en-US" dirty="0" smtClean="0">
                <a:solidFill>
                  <a:srgbClr val="545454">
                    <a:lumMod val="50000"/>
                  </a:srgbClr>
                </a:solidFill>
                <a:latin typeface="Calibri" panose="020F0502020204030204" pitchFamily="34" charset="0"/>
              </a:rPr>
              <a:t>Annually – Awards banquet</a:t>
            </a:r>
            <a:r>
              <a:rPr lang="en-US" dirty="0">
                <a:solidFill>
                  <a:srgbClr val="545454">
                    <a:lumMod val="50000"/>
                  </a:srgbClr>
                </a:solidFill>
                <a:latin typeface="Calibri" panose="020F0502020204030204" pitchFamily="34" charset="0"/>
              </a:rPr>
              <a:t/>
            </a:r>
            <a:br>
              <a:rPr lang="en-US" dirty="0">
                <a:solidFill>
                  <a:srgbClr val="545454">
                    <a:lumMod val="50000"/>
                  </a:srgbClr>
                </a:solidFill>
                <a:latin typeface="Calibri" panose="020F0502020204030204" pitchFamily="34" charset="0"/>
              </a:rPr>
            </a:br>
            <a:endParaRPr lang="en-US" dirty="0">
              <a:latin typeface="Calibri" panose="020F0502020204030204" pitchFamily="34" charset="0"/>
            </a:endParaRPr>
          </a:p>
        </p:txBody>
      </p:sp>
    </p:spTree>
    <p:extLst>
      <p:ext uri="{BB962C8B-B14F-4D97-AF65-F5344CB8AC3E}">
        <p14:creationId xmlns:p14="http://schemas.microsoft.com/office/powerpoint/2010/main" val="107956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lvl="0"/>
            <a:r>
              <a:rPr lang="en-US" dirty="0">
                <a:solidFill>
                  <a:srgbClr val="545454">
                    <a:lumMod val="50000"/>
                  </a:srgbClr>
                </a:solidFill>
                <a:latin typeface="Calibri" panose="020F0502020204030204" pitchFamily="34" charset="0"/>
              </a:rPr>
              <a:t>Those drawn will receive a  </a:t>
            </a:r>
            <a:r>
              <a:rPr lang="en-US" dirty="0" smtClean="0">
                <a:solidFill>
                  <a:srgbClr val="545454">
                    <a:lumMod val="50000"/>
                  </a:srgbClr>
                </a:solidFill>
                <a:latin typeface="Calibri" panose="020F0502020204030204" pitchFamily="34" charset="0"/>
              </a:rPr>
              <a:t>special code </a:t>
            </a:r>
            <a:r>
              <a:rPr lang="en-US" dirty="0">
                <a:solidFill>
                  <a:srgbClr val="545454">
                    <a:lumMod val="50000"/>
                  </a:srgbClr>
                </a:solidFill>
                <a:latin typeface="Calibri" panose="020F0502020204030204" pitchFamily="34" charset="0"/>
              </a:rPr>
              <a:t>to go on the website to select some pretty cool </a:t>
            </a:r>
            <a:r>
              <a:rPr lang="en-US" dirty="0" smtClean="0">
                <a:solidFill>
                  <a:srgbClr val="545454">
                    <a:lumMod val="50000"/>
                  </a:srgbClr>
                </a:solidFill>
                <a:latin typeface="Calibri" panose="020F0502020204030204" pitchFamily="34" charset="0"/>
              </a:rPr>
              <a:t>prizes</a:t>
            </a:r>
          </a:p>
          <a:p>
            <a:pPr lvl="0"/>
            <a:endParaRPr lang="en-US" dirty="0">
              <a:solidFill>
                <a:srgbClr val="545454">
                  <a:lumMod val="50000"/>
                </a:srgbClr>
              </a:solidFill>
              <a:latin typeface="Calibri" panose="020F0502020204030204" pitchFamily="34" charset="0"/>
            </a:endParaRPr>
          </a:p>
          <a:p>
            <a:pPr lvl="0"/>
            <a:r>
              <a:rPr lang="en-US" dirty="0" smtClean="0">
                <a:solidFill>
                  <a:srgbClr val="545454">
                    <a:lumMod val="50000"/>
                  </a:srgbClr>
                </a:solidFill>
                <a:latin typeface="Calibri" panose="020F0502020204030204" pitchFamily="34" charset="0"/>
              </a:rPr>
              <a:t>Demo on website</a:t>
            </a:r>
            <a:r>
              <a:rPr lang="en-US" dirty="0">
                <a:solidFill>
                  <a:srgbClr val="545454">
                    <a:lumMod val="50000"/>
                  </a:srgbClr>
                </a:solidFill>
                <a:latin typeface="Calibri" panose="020F0502020204030204" pitchFamily="34" charset="0"/>
              </a:rPr>
              <a:t/>
            </a:r>
            <a:br>
              <a:rPr lang="en-US" dirty="0">
                <a:solidFill>
                  <a:srgbClr val="545454">
                    <a:lumMod val="50000"/>
                  </a:srgbClr>
                </a:solidFill>
                <a:latin typeface="Calibri" panose="020F0502020204030204" pitchFamily="34" charset="0"/>
              </a:rPr>
            </a:br>
            <a:r>
              <a:rPr lang="en-US" dirty="0">
                <a:solidFill>
                  <a:srgbClr val="545454">
                    <a:lumMod val="50000"/>
                  </a:srgbClr>
                </a:solidFill>
                <a:latin typeface="Calibri" panose="020F0502020204030204" pitchFamily="34" charset="0"/>
              </a:rPr>
              <a:t/>
            </a:r>
            <a:br>
              <a:rPr lang="en-US" dirty="0">
                <a:solidFill>
                  <a:srgbClr val="545454">
                    <a:lumMod val="50000"/>
                  </a:srgbClr>
                </a:solidFill>
                <a:latin typeface="Calibri" panose="020F0502020204030204" pitchFamily="34" charset="0"/>
              </a:rPr>
            </a:br>
            <a:r>
              <a:rPr lang="en-US" dirty="0">
                <a:solidFill>
                  <a:srgbClr val="545454">
                    <a:lumMod val="50000"/>
                  </a:srgbClr>
                </a:solidFill>
                <a:latin typeface="Calibri" panose="020F0502020204030204" pitchFamily="34" charset="0"/>
              </a:rPr>
              <a:t>170 prizes to choose from</a:t>
            </a:r>
          </a:p>
          <a:p>
            <a:pPr lvl="0"/>
            <a:r>
              <a:rPr lang="en-US" dirty="0">
                <a:solidFill>
                  <a:srgbClr val="545454">
                    <a:lumMod val="50000"/>
                  </a:srgbClr>
                </a:solidFill>
                <a:latin typeface="Calibri" panose="020F0502020204030204" pitchFamily="34" charset="0"/>
              </a:rPr>
              <a:t>(75) $25 gift cards</a:t>
            </a:r>
          </a:p>
          <a:p>
            <a:pPr lvl="0"/>
            <a:r>
              <a:rPr lang="en-US" dirty="0">
                <a:solidFill>
                  <a:srgbClr val="545454">
                    <a:lumMod val="50000"/>
                  </a:srgbClr>
                </a:solidFill>
                <a:latin typeface="Calibri" panose="020F0502020204030204" pitchFamily="34" charset="0"/>
              </a:rPr>
              <a:t>Assortment of products from </a:t>
            </a:r>
            <a:r>
              <a:rPr lang="en-US" dirty="0" smtClean="0">
                <a:solidFill>
                  <a:srgbClr val="545454">
                    <a:lumMod val="50000"/>
                  </a:srgbClr>
                </a:solidFill>
                <a:latin typeface="Calibri" panose="020F0502020204030204" pitchFamily="34" charset="0"/>
              </a:rPr>
              <a:t>electronics  to  kitchen supplies to jewelry</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51719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4" name="Slide Number Placeholder 3"/>
          <p:cNvSpPr>
            <a:spLocks noGrp="1"/>
          </p:cNvSpPr>
          <p:nvPr>
            <p:ph type="sldNum" sz="quarter" idx="10"/>
          </p:nvPr>
        </p:nvSpPr>
        <p:spPr/>
        <p:txBody>
          <a:bodyPr/>
          <a:lstStyle/>
          <a:p>
            <a:fld id="{33E8C7AA-6FA4-4414-AD6F-F16765DF4022}" type="slidenum">
              <a:rPr lang="en-US" smtClean="0">
                <a:solidFill>
                  <a:prstClr val="black"/>
                </a:solidFill>
                <a:latin typeface="Calibri"/>
              </a:rPr>
              <a:pPr/>
              <a:t>6</a:t>
            </a:fld>
            <a:endParaRPr lang="en-US" dirty="0">
              <a:solidFill>
                <a:prstClr val="black"/>
              </a:solidFill>
              <a:latin typeface="Calibri"/>
            </a:endParaRPr>
          </a:p>
        </p:txBody>
      </p:sp>
      <p:sp>
        <p:nvSpPr>
          <p:cNvPr id="3" name="Notes Placeholder 2"/>
          <p:cNvSpPr>
            <a:spLocks noGrp="1"/>
          </p:cNvSpPr>
          <p:nvPr>
            <p:ph type="body" idx="1"/>
          </p:nvPr>
        </p:nvSpPr>
        <p:spPr>
          <a:xfrm>
            <a:off x="609600" y="4419600"/>
            <a:ext cx="5608320" cy="4183380"/>
          </a:xfrm>
        </p:spPr>
        <p:txBody>
          <a:bodyPr/>
          <a:lstStyle/>
          <a:p>
            <a:pPr lvl="0"/>
            <a:r>
              <a:rPr lang="en-US" dirty="0">
                <a:solidFill>
                  <a:srgbClr val="545454">
                    <a:lumMod val="50000"/>
                  </a:srgbClr>
                </a:solidFill>
                <a:latin typeface="Calibri" panose="020F0502020204030204" pitchFamily="34" charset="0"/>
                <a:ea typeface="Calibri"/>
                <a:cs typeface="Times New Roman"/>
              </a:rPr>
              <a:t>In addition, every quarter, we’ll have an informal celebration to recognize our best performers based on ASQ and mystery shop scores.</a:t>
            </a:r>
          </a:p>
          <a:p>
            <a:pPr lvl="0"/>
            <a:endParaRPr lang="en-US" dirty="0">
              <a:solidFill>
                <a:srgbClr val="545454">
                  <a:lumMod val="50000"/>
                </a:srgbClr>
              </a:solidFill>
              <a:latin typeface="Calibri" panose="020F0502020204030204" pitchFamily="34" charset="0"/>
              <a:ea typeface="Calibri"/>
              <a:cs typeface="Times New Roman"/>
            </a:endParaRPr>
          </a:p>
          <a:p>
            <a:pPr lvl="0"/>
            <a:r>
              <a:rPr lang="en-US" dirty="0">
                <a:solidFill>
                  <a:srgbClr val="545454">
                    <a:lumMod val="50000"/>
                  </a:srgbClr>
                </a:solidFill>
                <a:latin typeface="Calibri" panose="020F0502020204030204" pitchFamily="34" charset="0"/>
                <a:ea typeface="Calibri"/>
                <a:cs typeface="Times New Roman"/>
              </a:rPr>
              <a:t>The award categories are listed here.</a:t>
            </a:r>
            <a:br>
              <a:rPr lang="en-US" dirty="0">
                <a:solidFill>
                  <a:srgbClr val="545454">
                    <a:lumMod val="50000"/>
                  </a:srgbClr>
                </a:solidFill>
                <a:latin typeface="Calibri" panose="020F0502020204030204" pitchFamily="34" charset="0"/>
                <a:ea typeface="Calibri"/>
                <a:cs typeface="Times New Roman"/>
              </a:rPr>
            </a:br>
            <a:r>
              <a:rPr lang="en-US" dirty="0">
                <a:solidFill>
                  <a:srgbClr val="545454">
                    <a:lumMod val="50000"/>
                  </a:srgbClr>
                </a:solidFill>
                <a:latin typeface="Calibri" panose="020F0502020204030204" pitchFamily="34" charset="0"/>
                <a:ea typeface="Calibri"/>
                <a:cs typeface="Times New Roman"/>
              </a:rPr>
              <a:t/>
            </a:r>
            <a:br>
              <a:rPr lang="en-US" dirty="0">
                <a:solidFill>
                  <a:srgbClr val="545454">
                    <a:lumMod val="50000"/>
                  </a:srgbClr>
                </a:solidFill>
                <a:latin typeface="Calibri" panose="020F0502020204030204" pitchFamily="34" charset="0"/>
                <a:ea typeface="Calibri"/>
                <a:cs typeface="Times New Roman"/>
              </a:rPr>
            </a:br>
            <a:r>
              <a:rPr lang="en-US" dirty="0">
                <a:solidFill>
                  <a:srgbClr val="545454">
                    <a:lumMod val="50000"/>
                  </a:srgbClr>
                </a:solidFill>
                <a:latin typeface="Calibri" panose="020F0502020204030204" pitchFamily="34" charset="0"/>
                <a:ea typeface="Calibri"/>
                <a:cs typeface="Times New Roman"/>
              </a:rPr>
              <a:t>And then the big celebration will be an annual awards ceremony next year.</a:t>
            </a:r>
          </a:p>
          <a:p>
            <a:pPr lvl="0"/>
            <a:endParaRPr lang="en-US" dirty="0"/>
          </a:p>
        </p:txBody>
      </p:sp>
      <p:sp>
        <p:nvSpPr>
          <p:cNvPr id="5" name="Notes Placeholder 2"/>
          <p:cNvSpPr txBox="1">
            <a:spLocks/>
          </p:cNvSpPr>
          <p:nvPr/>
        </p:nvSpPr>
        <p:spPr>
          <a:xfrm>
            <a:off x="853440" y="4568190"/>
            <a:ext cx="5608320" cy="4183380"/>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solidFill>
                  <a:prstClr val="black"/>
                </a:solidFill>
                <a:latin typeface="Calibri"/>
              </a:rPr>
              <a:t/>
            </a:r>
            <a:br>
              <a:rPr lang="en-US" dirty="0" smtClean="0">
                <a:solidFill>
                  <a:prstClr val="black"/>
                </a:solidFill>
                <a:latin typeface="Calibri"/>
              </a:rPr>
            </a:br>
            <a:endParaRPr lang="en-US" dirty="0" smtClean="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260884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Calibri" panose="020F0502020204030204" pitchFamily="34" charset="0"/>
                <a:ea typeface="Calibri"/>
                <a:cs typeface="Times New Roman"/>
              </a:rPr>
              <a:t>LAXtra Mile</a:t>
            </a:r>
            <a:r>
              <a:rPr lang="en-US" sz="1200" dirty="0" smtClean="0">
                <a:effectLst/>
                <a:latin typeface="Calibri" panose="020F0502020204030204" pitchFamily="34" charset="0"/>
                <a:ea typeface="Calibri"/>
                <a:cs typeface="Times New Roman"/>
              </a:rPr>
              <a:t> – For all nominations submitted, GET will determine if the nomination should be considered for an LAXtra Mile award which recognizes employees who take exceptional service to the next level. </a:t>
            </a:r>
          </a:p>
          <a:p>
            <a:pPr marL="0" marR="0">
              <a:spcBef>
                <a:spcPts val="0"/>
              </a:spcBef>
              <a:spcAft>
                <a:spcPts val="0"/>
              </a:spcAft>
            </a:pPr>
            <a:endParaRPr lang="en-US" dirty="0">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Times New Roman"/>
              </a:rPr>
              <a:t>We would like to put together a selection committee made up of LAWA and Partners council members to vet those employees considered for an LAXtra Mile award.  If any of you are interested in being on that selection committee, please let me know.   </a:t>
            </a:r>
          </a:p>
          <a:p>
            <a:pPr marL="0" marR="0">
              <a:spcBef>
                <a:spcPts val="0"/>
              </a:spcBef>
              <a:spcAft>
                <a:spcPts val="0"/>
              </a:spcAft>
            </a:pPr>
            <a:endParaRPr lang="en-US" dirty="0">
              <a:latin typeface="Arial"/>
              <a:cs typeface="Times New Roman"/>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79791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t>Although you are able to use the website and recognize employees today, we will be doing a more official launch next month.  The communications tools will include all of these things listed here from digital</a:t>
            </a:r>
            <a:r>
              <a:rPr kumimoji="0" lang="en-US" sz="1200" b="0" i="0" u="none" strike="noStrike" kern="1200" cap="none" spc="0" normalizeH="0" noProof="0" dirty="0" smtClean="0">
                <a:ln>
                  <a:noFill/>
                </a:ln>
                <a:solidFill>
                  <a:srgbClr val="545454">
                    <a:lumMod val="50000"/>
                  </a:srgbClr>
                </a:solidFill>
                <a:effectLst/>
                <a:uLnTx/>
                <a:uFillTx/>
                <a:latin typeface="Calibri"/>
                <a:ea typeface="Calibri"/>
                <a:cs typeface="Times New Roman"/>
              </a:rPr>
              <a:t> displays which are in our terminals now to </a:t>
            </a:r>
            <a: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t>posters to tent cards to digital displays to buttons.  Maps – that were</a:t>
            </a:r>
            <a:r>
              <a:rPr kumimoji="0" lang="en-US" sz="1200" b="0" i="0" u="none" strike="noStrike" kern="1200" cap="none" spc="0" normalizeH="0" noProof="0" dirty="0" smtClean="0">
                <a:ln>
                  <a:noFill/>
                </a:ln>
                <a:solidFill>
                  <a:srgbClr val="545454">
                    <a:lumMod val="50000"/>
                  </a:srgbClr>
                </a:solidFill>
                <a:effectLst/>
                <a:uLnTx/>
                <a:uFillTx/>
                <a:latin typeface="Calibri"/>
                <a:ea typeface="Calibri"/>
                <a:cs typeface="Times New Roman"/>
              </a:rPr>
              <a:t> so popular during the Delta move – are also being reprinted to include the rewards info.  </a:t>
            </a:r>
            <a: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t/>
            </a:r>
            <a:b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br>
            <a: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t/>
            </a:r>
            <a:b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br>
            <a: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t>Today, we have some fliers for you to share with your employees</a:t>
            </a:r>
            <a:r>
              <a:rPr kumimoji="0" lang="en-US" sz="1200" b="0" i="0" u="none" strike="noStrike" kern="1200" cap="none" spc="0" normalizeH="0" noProof="0" dirty="0" smtClean="0">
                <a:ln>
                  <a:noFill/>
                </a:ln>
                <a:solidFill>
                  <a:srgbClr val="545454">
                    <a:lumMod val="50000"/>
                  </a:srgbClr>
                </a:solidFill>
                <a:effectLst/>
                <a:uLnTx/>
                <a:uFillTx/>
                <a:latin typeface="Calibri"/>
                <a:ea typeface="Calibri"/>
                <a:cs typeface="Times New Roman"/>
              </a:rPr>
              <a:t> and we will also send it to you electronically.  Will also post on lawa.org.  </a:t>
            </a:r>
            <a: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t/>
            </a:r>
            <a:br>
              <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rPr>
            </a:br>
            <a:endParaRPr kumimoji="0" lang="en-US" sz="1200" b="0" i="0" u="none" strike="noStrike" kern="1200" cap="none" spc="0" normalizeH="0" baseline="0" noProof="0" dirty="0" smtClean="0">
              <a:ln>
                <a:noFill/>
              </a:ln>
              <a:solidFill>
                <a:srgbClr val="545454">
                  <a:lumMod val="50000"/>
                </a:srgbClr>
              </a:solidFill>
              <a:effectLst/>
              <a:uLnTx/>
              <a:uFillTx/>
              <a:latin typeface="Calibri"/>
              <a:ea typeface="Calibri"/>
              <a:cs typeface="Times New Roman"/>
            </a:endParaRPr>
          </a:p>
          <a:p>
            <a:pPr lvl="0"/>
            <a:r>
              <a:rPr lang="en-US" dirty="0">
                <a:solidFill>
                  <a:srgbClr val="545454">
                    <a:lumMod val="50000"/>
                  </a:srgbClr>
                </a:solidFill>
                <a:latin typeface="Calibri"/>
                <a:ea typeface="Calibri"/>
                <a:cs typeface="Times New Roman"/>
              </a:rPr>
              <a:t>We also be out in the terminals to get the word out to our guests as well as employees and would like to coordinate this with you.</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70720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897301">
              <a:lnSpc>
                <a:spcPct val="115000"/>
              </a:lnSpc>
              <a:defRPr/>
            </a:pPr>
            <a:r>
              <a:rPr lang="en-US" kern="0" dirty="0" smtClean="0">
                <a:solidFill>
                  <a:srgbClr val="545454">
                    <a:lumMod val="50000"/>
                  </a:srgbClr>
                </a:solidFill>
                <a:latin typeface="Calibri"/>
                <a:ea typeface="Calibri"/>
                <a:cs typeface="Times New Roman"/>
              </a:rPr>
              <a:t>We have a number of specific asks of you.</a:t>
            </a:r>
          </a:p>
          <a:p>
            <a:pPr marL="0" marR="0">
              <a:spcBef>
                <a:spcPts val="0"/>
              </a:spcBef>
              <a:spcAft>
                <a:spcPts val="0"/>
              </a:spcAft>
            </a:pPr>
            <a:r>
              <a:rPr lang="en-US" sz="1200" dirty="0" smtClean="0">
                <a:effectLst/>
                <a:latin typeface="Calibri"/>
                <a:ea typeface="Calibri"/>
                <a:cs typeface="Times New Roman"/>
              </a:rPr>
              <a:t> </a:t>
            </a:r>
          </a:p>
          <a:p>
            <a:pPr marL="0" marR="0">
              <a:spcBef>
                <a:spcPts val="0"/>
              </a:spcBef>
              <a:spcAft>
                <a:spcPts val="0"/>
              </a:spcAft>
            </a:pPr>
            <a:r>
              <a:rPr lang="en-US" sz="1200" dirty="0" smtClean="0">
                <a:effectLst/>
                <a:latin typeface="Calibri"/>
                <a:ea typeface="Calibri"/>
                <a:cs typeface="Times New Roman"/>
              </a:rPr>
              <a:t>1.  Monthly (beginning April 2018), Guest Experience Team will send you a list of employees who were recognized.  You may be asked to help verify the employees' names in cases where the information provided is incomplete.</a:t>
            </a:r>
          </a:p>
          <a:p>
            <a:pPr marL="0" marR="0">
              <a:spcBef>
                <a:spcPts val="0"/>
              </a:spcBef>
              <a:spcAft>
                <a:spcPts val="0"/>
              </a:spcAft>
            </a:pPr>
            <a:r>
              <a:rPr lang="en-US" sz="1200" dirty="0" smtClean="0">
                <a:effectLst/>
                <a:latin typeface="Calibri"/>
                <a:ea typeface="Calibri"/>
                <a:cs typeface="Times New Roman"/>
              </a:rPr>
              <a:t> </a:t>
            </a:r>
          </a:p>
          <a:p>
            <a:pPr marL="0" marR="0">
              <a:spcBef>
                <a:spcPts val="0"/>
              </a:spcBef>
              <a:spcAft>
                <a:spcPts val="0"/>
              </a:spcAft>
            </a:pPr>
            <a:r>
              <a:rPr lang="en-US" sz="1200" dirty="0" smtClean="0">
                <a:effectLst/>
                <a:latin typeface="Calibri"/>
                <a:ea typeface="Calibri"/>
                <a:cs typeface="Times New Roman"/>
              </a:rPr>
              <a:t>2.  Once names are verified, we will send you certificates to present to your employees in a forum of your choice (staff meeting, shift briefings, tailgates, etc.) on a monthly basis.</a:t>
            </a:r>
          </a:p>
          <a:p>
            <a:pPr marL="0" marR="0">
              <a:spcBef>
                <a:spcPts val="0"/>
              </a:spcBef>
              <a:spcAft>
                <a:spcPts val="0"/>
              </a:spcAft>
            </a:pPr>
            <a:r>
              <a:rPr lang="en-US" sz="1200" dirty="0" smtClean="0">
                <a:effectLst/>
                <a:latin typeface="Calibri"/>
                <a:ea typeface="Calibri"/>
                <a:cs typeface="Times New Roman"/>
              </a:rPr>
              <a:t> </a:t>
            </a:r>
          </a:p>
          <a:p>
            <a:pPr marL="228600" marR="0" indent="-228600">
              <a:spcBef>
                <a:spcPts val="0"/>
              </a:spcBef>
              <a:spcAft>
                <a:spcPts val="0"/>
              </a:spcAft>
              <a:buAutoNum type="arabicPeriod" startAt="3"/>
            </a:pPr>
            <a:r>
              <a:rPr lang="en-US" sz="1200" dirty="0" smtClean="0">
                <a:effectLst/>
                <a:latin typeface="Calibri"/>
                <a:ea typeface="Calibri"/>
                <a:cs typeface="Times New Roman"/>
              </a:rPr>
              <a:t>Love you to help spread the word in your existing employee communications tools whether it’s an email, newsletter, video.  </a:t>
            </a:r>
          </a:p>
          <a:p>
            <a:pPr marL="228600" marR="0" indent="-228600">
              <a:spcBef>
                <a:spcPts val="0"/>
              </a:spcBef>
              <a:spcAft>
                <a:spcPts val="0"/>
              </a:spcAft>
              <a:buAutoNum type="arabicPeriod" startAt="3"/>
            </a:pPr>
            <a:endParaRPr lang="en-US" dirty="0">
              <a:latin typeface="Calibri"/>
              <a:ea typeface="Calibri"/>
              <a:cs typeface="Times New Roman"/>
            </a:endParaRPr>
          </a:p>
          <a:p>
            <a:pPr marL="228600" marR="0" indent="-228600">
              <a:spcBef>
                <a:spcPts val="0"/>
              </a:spcBef>
              <a:spcAft>
                <a:spcPts val="0"/>
              </a:spcAft>
              <a:buAutoNum type="arabicPeriod" startAt="3"/>
            </a:pPr>
            <a:r>
              <a:rPr lang="en-US" sz="1200" dirty="0" smtClean="0">
                <a:effectLst/>
                <a:latin typeface="Calibri"/>
                <a:ea typeface="Calibri"/>
                <a:cs typeface="Times New Roman"/>
              </a:rPr>
              <a:t>We </a:t>
            </a:r>
            <a:r>
              <a:rPr lang="en-US" dirty="0">
                <a:latin typeface="Calibri"/>
                <a:ea typeface="Calibri"/>
                <a:cs typeface="Times New Roman"/>
              </a:rPr>
              <a:t>will provide you </a:t>
            </a:r>
            <a:r>
              <a:rPr lang="en-US" dirty="0" smtClean="0">
                <a:latin typeface="Calibri"/>
                <a:ea typeface="Calibri"/>
                <a:cs typeface="Times New Roman"/>
              </a:rPr>
              <a:t> with a </a:t>
            </a:r>
            <a:r>
              <a:rPr lang="en-US" dirty="0">
                <a:latin typeface="Calibri"/>
                <a:ea typeface="Calibri"/>
                <a:cs typeface="Times New Roman"/>
              </a:rPr>
              <a:t>number of communications </a:t>
            </a:r>
            <a:r>
              <a:rPr lang="en-US" dirty="0" smtClean="0">
                <a:latin typeface="Calibri"/>
                <a:ea typeface="Calibri"/>
                <a:cs typeface="Times New Roman"/>
              </a:rPr>
              <a:t>tools.  </a:t>
            </a:r>
          </a:p>
          <a:p>
            <a:pPr marL="228600" marR="0" indent="-228600">
              <a:spcBef>
                <a:spcPts val="0"/>
              </a:spcBef>
              <a:spcAft>
                <a:spcPts val="0"/>
              </a:spcAft>
              <a:buAutoNum type="arabicPeriod" startAt="3"/>
            </a:pPr>
            <a:endParaRPr lang="en-US" dirty="0">
              <a:latin typeface="Calibri"/>
              <a:ea typeface="Calibri"/>
              <a:cs typeface="Times New Roman"/>
            </a:endParaRPr>
          </a:p>
          <a:p>
            <a:pPr marL="228600" marR="0" indent="-228600">
              <a:spcBef>
                <a:spcPts val="0"/>
              </a:spcBef>
              <a:spcAft>
                <a:spcPts val="0"/>
              </a:spcAft>
              <a:buAutoNum type="arabicPeriod" startAt="3"/>
            </a:pPr>
            <a:r>
              <a:rPr lang="en-US" dirty="0" smtClean="0">
                <a:solidFill>
                  <a:srgbClr val="C00000"/>
                </a:solidFill>
                <a:latin typeface="Calibri"/>
                <a:ea typeface="Calibri"/>
                <a:cs typeface="Times New Roman"/>
              </a:rPr>
              <a:t>Please </a:t>
            </a:r>
            <a:r>
              <a:rPr lang="en-US" dirty="0">
                <a:solidFill>
                  <a:srgbClr val="C00000"/>
                </a:solidFill>
                <a:latin typeface="Calibri"/>
                <a:ea typeface="Calibri"/>
                <a:cs typeface="Times New Roman"/>
              </a:rPr>
              <a:t>provide us with a contact name of the person you want us to coordinate with to provide posters, tent cards, </a:t>
            </a:r>
            <a:r>
              <a:rPr lang="en-US" dirty="0" err="1" smtClean="0">
                <a:solidFill>
                  <a:srgbClr val="C00000"/>
                </a:solidFill>
                <a:latin typeface="Calibri"/>
                <a:ea typeface="Calibri"/>
                <a:cs typeface="Times New Roman"/>
              </a:rPr>
              <a:t>etc</a:t>
            </a:r>
            <a:r>
              <a:rPr lang="en-US" dirty="0" smtClean="0">
                <a:solidFill>
                  <a:srgbClr val="C00000"/>
                </a:solidFill>
                <a:latin typeface="Calibri"/>
                <a:ea typeface="Calibri"/>
                <a:cs typeface="Times New Roman"/>
              </a:rPr>
              <a:t> as well as any in-terminal promotional activities.  Sign-up sheet going around</a:t>
            </a:r>
            <a:endParaRPr lang="en-US" sz="1200" dirty="0" smtClean="0">
              <a:solidFill>
                <a:srgbClr val="C00000"/>
              </a:solidFill>
              <a:effectLst/>
              <a:latin typeface="Calibri"/>
              <a:ea typeface="Calibri"/>
              <a:cs typeface="Times New Roman"/>
            </a:endParaRPr>
          </a:p>
          <a:p>
            <a:pPr marL="228600" marR="0" indent="-228600">
              <a:spcBef>
                <a:spcPts val="0"/>
              </a:spcBef>
              <a:spcAft>
                <a:spcPts val="0"/>
              </a:spcAft>
              <a:buAutoNum type="arabicPeriod" startAt="3"/>
            </a:pPr>
            <a:endParaRPr lang="en-US" dirty="0">
              <a:latin typeface="Calibri"/>
              <a:ea typeface="Calibri"/>
              <a:cs typeface="Times New Roman"/>
            </a:endParaRPr>
          </a:p>
          <a:p>
            <a:pPr marL="228600" marR="0" indent="-228600">
              <a:spcBef>
                <a:spcPts val="0"/>
              </a:spcBef>
              <a:spcAft>
                <a:spcPts val="0"/>
              </a:spcAft>
              <a:buAutoNum type="arabicPeriod" startAt="3"/>
            </a:pPr>
            <a:r>
              <a:rPr lang="en-US" dirty="0" smtClean="0">
                <a:latin typeface="Calibri"/>
                <a:ea typeface="Calibri"/>
                <a:cs typeface="Times New Roman"/>
              </a:rPr>
              <a:t>You can also invite us to one of your employee meetings and we’ll be happy to brief them on the program and generate awareness and excitement.</a:t>
            </a:r>
          </a:p>
          <a:p>
            <a:pPr marL="228600" marR="0" indent="-228600">
              <a:spcBef>
                <a:spcPts val="0"/>
              </a:spcBef>
              <a:spcAft>
                <a:spcPts val="0"/>
              </a:spcAft>
              <a:buAutoNum type="arabicPeriod" startAt="3"/>
            </a:pPr>
            <a:endParaRPr lang="en-US" sz="1200" dirty="0">
              <a:effectLst/>
              <a:latin typeface="Calibri"/>
              <a:ea typeface="Calibri"/>
              <a:cs typeface="Times New Roman"/>
            </a:endParaRPr>
          </a:p>
          <a:p>
            <a:pPr marL="228600" lvl="0" indent="-228600" defTabSz="897301">
              <a:lnSpc>
                <a:spcPct val="115000"/>
              </a:lnSpc>
              <a:buAutoNum type="arabicPeriod" startAt="7"/>
              <a:defRPr/>
            </a:pPr>
            <a:r>
              <a:rPr lang="en-US" kern="0" dirty="0" smtClean="0">
                <a:solidFill>
                  <a:srgbClr val="545454">
                    <a:lumMod val="50000"/>
                  </a:srgbClr>
                </a:solidFill>
                <a:latin typeface="Calibri"/>
                <a:ea typeface="Calibri"/>
                <a:cs typeface="Times New Roman"/>
              </a:rPr>
              <a:t>In </a:t>
            </a:r>
            <a:r>
              <a:rPr lang="en-US" kern="0" dirty="0">
                <a:solidFill>
                  <a:srgbClr val="545454">
                    <a:lumMod val="50000"/>
                  </a:srgbClr>
                </a:solidFill>
                <a:latin typeface="Calibri"/>
                <a:ea typeface="Calibri"/>
                <a:cs typeface="Times New Roman"/>
              </a:rPr>
              <a:t>order to ensure that your employees have a good chance and being recognized, we also need you to get them to take the iCARE training.  The deadline is fast approaching – which is the end of February --  for divisions with less than 100 employees to complete the training and we are almost there!  I’ve reached out to those of you who are almost at the finish line to help you get there. </a:t>
            </a:r>
            <a:endParaRPr lang="en-US" kern="0" dirty="0" smtClean="0">
              <a:solidFill>
                <a:srgbClr val="545454">
                  <a:lumMod val="50000"/>
                </a:srgbClr>
              </a:solidFill>
              <a:latin typeface="Calibri"/>
              <a:ea typeface="Calibri"/>
              <a:cs typeface="Times New Roman"/>
            </a:endParaRPr>
          </a:p>
          <a:p>
            <a:pPr marL="228600" lvl="0" indent="-228600" defTabSz="897301">
              <a:lnSpc>
                <a:spcPct val="115000"/>
              </a:lnSpc>
              <a:buAutoNum type="arabicPeriod" startAt="7"/>
              <a:defRPr/>
            </a:pPr>
            <a:endParaRPr lang="en-US" kern="0" dirty="0">
              <a:solidFill>
                <a:srgbClr val="545454">
                  <a:lumMod val="50000"/>
                </a:srgbClr>
              </a:solidFill>
              <a:latin typeface="Calibri"/>
              <a:ea typeface="Calibri"/>
              <a:cs typeface="Times New Roman"/>
            </a:endParaRPr>
          </a:p>
          <a:p>
            <a:pPr marL="228600" lvl="0" indent="-228600" defTabSz="897301">
              <a:lnSpc>
                <a:spcPct val="115000"/>
              </a:lnSpc>
              <a:buAutoNum type="arabicPeriod" startAt="7"/>
              <a:defRPr/>
            </a:pPr>
            <a:r>
              <a:rPr lang="en-US" kern="0" dirty="0" smtClean="0">
                <a:solidFill>
                  <a:srgbClr val="545454">
                    <a:lumMod val="50000"/>
                  </a:srgbClr>
                </a:solidFill>
                <a:latin typeface="Calibri"/>
                <a:ea typeface="Calibri"/>
                <a:cs typeface="Times New Roman"/>
              </a:rPr>
              <a:t>NEW TRAINING OPTION!  Modules – Took the classroom training and broke it into three modules, each 10 to 15 minutes long.  Includes discussion points.  Can deliver this during staff meetings, etc. as you see fit.  Once you’ve completed all three modules, please send us a list of all the employees that participated.  </a:t>
            </a:r>
            <a:br>
              <a:rPr lang="en-US" kern="0" dirty="0" smtClean="0">
                <a:solidFill>
                  <a:srgbClr val="545454">
                    <a:lumMod val="50000"/>
                  </a:srgbClr>
                </a:solidFill>
                <a:latin typeface="Calibri"/>
                <a:ea typeface="Calibri"/>
                <a:cs typeface="Times New Roman"/>
              </a:rPr>
            </a:br>
            <a:r>
              <a:rPr lang="en-US" kern="0" dirty="0" smtClean="0">
                <a:solidFill>
                  <a:srgbClr val="545454">
                    <a:lumMod val="50000"/>
                  </a:srgbClr>
                </a:solidFill>
                <a:latin typeface="Calibri"/>
                <a:ea typeface="Calibri"/>
                <a:cs typeface="Times New Roman"/>
              </a:rPr>
              <a:t>Modules are posted on Tenants 411.</a:t>
            </a:r>
            <a:br>
              <a:rPr lang="en-US" kern="0" dirty="0" smtClean="0">
                <a:solidFill>
                  <a:srgbClr val="545454">
                    <a:lumMod val="50000"/>
                  </a:srgbClr>
                </a:solidFill>
                <a:latin typeface="Calibri"/>
                <a:ea typeface="Calibri"/>
                <a:cs typeface="Times New Roman"/>
              </a:rPr>
            </a:br>
            <a:r>
              <a:rPr lang="en-US" kern="0" dirty="0" smtClean="0">
                <a:solidFill>
                  <a:srgbClr val="545454">
                    <a:lumMod val="50000"/>
                  </a:srgbClr>
                </a:solidFill>
                <a:latin typeface="Calibri"/>
                <a:ea typeface="Calibri"/>
                <a:cs typeface="Times New Roman"/>
              </a:rPr>
              <a:t/>
            </a:r>
            <a:br>
              <a:rPr lang="en-US" kern="0" dirty="0" smtClean="0">
                <a:solidFill>
                  <a:srgbClr val="545454">
                    <a:lumMod val="50000"/>
                  </a:srgbClr>
                </a:solidFill>
                <a:latin typeface="Calibri"/>
                <a:ea typeface="Calibri"/>
                <a:cs typeface="Times New Roman"/>
              </a:rPr>
            </a:br>
            <a:r>
              <a:rPr lang="en-US" kern="0" dirty="0" smtClean="0">
                <a:solidFill>
                  <a:srgbClr val="545454">
                    <a:lumMod val="50000"/>
                  </a:srgbClr>
                </a:solidFill>
                <a:latin typeface="Calibri"/>
                <a:ea typeface="Calibri"/>
                <a:cs typeface="Times New Roman"/>
              </a:rPr>
              <a:t>Working on CBT – 30-minute training broken into six modules with videos and interactive activities.  Will have first draft in March and final delivery in April.  </a:t>
            </a:r>
            <a:br>
              <a:rPr lang="en-US" kern="0" dirty="0" smtClean="0">
                <a:solidFill>
                  <a:srgbClr val="545454">
                    <a:lumMod val="50000"/>
                  </a:srgbClr>
                </a:solidFill>
                <a:latin typeface="Calibri"/>
                <a:ea typeface="Calibri"/>
                <a:cs typeface="Times New Roman"/>
              </a:rPr>
            </a:br>
            <a:endParaRPr lang="en-US" kern="0" dirty="0" smtClean="0">
              <a:solidFill>
                <a:srgbClr val="545454">
                  <a:lumMod val="50000"/>
                </a:srgbClr>
              </a:solidFill>
              <a:latin typeface="Calibri"/>
              <a:ea typeface="Calibri"/>
              <a:cs typeface="Times New Roman"/>
            </a:endParaRPr>
          </a:p>
          <a:p>
            <a:pPr lvl="0" defTabSz="897301">
              <a:lnSpc>
                <a:spcPct val="115000"/>
              </a:lnSpc>
              <a:defRPr/>
            </a:pPr>
            <a:endParaRPr lang="en-US" kern="0" dirty="0" smtClean="0">
              <a:solidFill>
                <a:srgbClr val="545454">
                  <a:lumMod val="50000"/>
                </a:srgbClr>
              </a:solidFill>
              <a:latin typeface="Calibri"/>
              <a:ea typeface="Calibri"/>
              <a:cs typeface="Times New Roman"/>
            </a:endParaRPr>
          </a:p>
          <a:p>
            <a:pPr lvl="0" defTabSz="897301">
              <a:lnSpc>
                <a:spcPct val="115000"/>
              </a:lnSpc>
              <a:defRPr/>
            </a:pPr>
            <a:endParaRPr lang="en-US" kern="0" dirty="0">
              <a:solidFill>
                <a:srgbClr val="545454">
                  <a:lumMod val="50000"/>
                </a:srgbClr>
              </a:solidFill>
              <a:latin typeface="Calibri"/>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22277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2"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 name="Title 1"/>
          <p:cNvSpPr>
            <a:spLocks noGrp="1"/>
          </p:cNvSpPr>
          <p:nvPr>
            <p:ph type="ctrTitle"/>
          </p:nvPr>
        </p:nvSpPr>
        <p:spPr>
          <a:xfrm>
            <a:off x="1217614" y="1828800"/>
            <a:ext cx="9753599"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5"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9313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135719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3425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2"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 name="Title 1"/>
          <p:cNvSpPr>
            <a:spLocks noGrp="1"/>
          </p:cNvSpPr>
          <p:nvPr>
            <p:ph type="ctrTitle"/>
          </p:nvPr>
        </p:nvSpPr>
        <p:spPr>
          <a:xfrm>
            <a:off x="1217614" y="1828800"/>
            <a:ext cx="9753599"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5"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66616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44634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6" y="3429002"/>
            <a:ext cx="9753599"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2" y="685803"/>
            <a:ext cx="7853062"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18766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3"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80" y="1828800"/>
            <a:ext cx="4708733"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02136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3" y="1828801"/>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3" y="2743202"/>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801"/>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2"/>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8" name="Footer Placeholder 7"/>
          <p:cNvSpPr>
            <a:spLocks noGrp="1"/>
          </p:cNvSpPr>
          <p:nvPr>
            <p:ph type="ftr" sz="quarter" idx="11"/>
          </p:nvPr>
        </p:nvSpPr>
        <p:spPr/>
        <p:txBody>
          <a:bodyPr/>
          <a:lstStyle/>
          <a:p>
            <a:endParaRPr>
              <a:solidFill>
                <a:srgbClr val="545454"/>
              </a:solidFill>
            </a:endParaRPr>
          </a:p>
        </p:txBody>
      </p:sp>
      <p:sp>
        <p:nvSpPr>
          <p:cNvPr id="9" name="Slide Number Placeholder 8"/>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75891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4" name="Footer Placeholder 3"/>
          <p:cNvSpPr>
            <a:spLocks noGrp="1"/>
          </p:cNvSpPr>
          <p:nvPr>
            <p:ph type="ftr" sz="quarter" idx="11"/>
          </p:nvPr>
        </p:nvSpPr>
        <p:spPr/>
        <p:txBody>
          <a:bodyPr/>
          <a:lstStyle/>
          <a:p>
            <a:endParaRPr>
              <a:solidFill>
                <a:srgbClr val="545454"/>
              </a:solidFill>
            </a:endParaRPr>
          </a:p>
        </p:txBody>
      </p:sp>
      <p:sp>
        <p:nvSpPr>
          <p:cNvPr id="5" name="Slide Number Placeholder 4"/>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46167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3" name="Footer Placeholder 2"/>
          <p:cNvSpPr>
            <a:spLocks noGrp="1"/>
          </p:cNvSpPr>
          <p:nvPr>
            <p:ph type="ftr" sz="quarter" idx="11"/>
          </p:nvPr>
        </p:nvSpPr>
        <p:spPr/>
        <p:txBody>
          <a:bodyPr/>
          <a:lstStyle/>
          <a:p>
            <a:endParaRPr>
              <a:solidFill>
                <a:srgbClr val="545454"/>
              </a:solidFill>
            </a:endParaRPr>
          </a:p>
        </p:txBody>
      </p:sp>
      <p:sp>
        <p:nvSpPr>
          <p:cNvPr id="4" name="Slide Number Placeholder 3"/>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68443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684214"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3" y="685800"/>
            <a:ext cx="5638801"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4"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19678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22794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684214"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1"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4"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1141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3767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67356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88825"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10" name="Rectangle 9"/>
          <p:cNvSpPr/>
          <p:nvPr/>
        </p:nvSpPr>
        <p:spPr>
          <a:xfrm>
            <a:off x="-12157" y="6053330"/>
            <a:ext cx="2998452"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11" name="Rectangle 10"/>
          <p:cNvSpPr/>
          <p:nvPr/>
        </p:nvSpPr>
        <p:spPr>
          <a:xfrm>
            <a:off x="3144719" y="6044186"/>
            <a:ext cx="9044107"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8" name="Title 7"/>
          <p:cNvSpPr>
            <a:spLocks noGrp="1"/>
          </p:cNvSpPr>
          <p:nvPr>
            <p:ph type="ctrTitle"/>
          </p:nvPr>
        </p:nvSpPr>
        <p:spPr>
          <a:xfrm>
            <a:off x="3148779" y="4038600"/>
            <a:ext cx="8633752"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8781" y="6050036"/>
            <a:ext cx="8938472" cy="685800"/>
          </a:xfrm>
        </p:spPr>
        <p:txBody>
          <a:bodyPr anchor="ctr">
            <a:normAutofit/>
          </a:bodyPr>
          <a:lstStyle>
            <a:lvl1pPr marL="0" indent="0" algn="l">
              <a:buNone/>
              <a:defRPr sz="2500">
                <a:solidFill>
                  <a:srgbClr val="FFFFFF"/>
                </a:solidFill>
              </a:defRPr>
            </a:lvl1pPr>
            <a:lvl2pPr marL="456181" indent="0" algn="ctr">
              <a:buNone/>
            </a:lvl2pPr>
            <a:lvl3pPr marL="912362" indent="0" algn="ctr">
              <a:buNone/>
            </a:lvl3pPr>
            <a:lvl4pPr marL="1368546" indent="0" algn="ctr">
              <a:buNone/>
            </a:lvl4pPr>
            <a:lvl5pPr marL="1824727" indent="0" algn="ctr">
              <a:buNone/>
            </a:lvl5pPr>
            <a:lvl6pPr marL="2280908" indent="0" algn="ctr">
              <a:buNone/>
            </a:lvl6pPr>
            <a:lvl7pPr marL="2737089" indent="0" algn="ctr">
              <a:buNone/>
            </a:lvl7pPr>
            <a:lvl8pPr marL="3193274" indent="0" algn="ctr">
              <a:buNone/>
            </a:lvl8pPr>
            <a:lvl9pPr marL="364945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2" y="6068700"/>
            <a:ext cx="2742487" cy="685800"/>
          </a:xfrm>
        </p:spPr>
        <p:txBody>
          <a:bodyPr>
            <a:noAutofit/>
          </a:bodyPr>
          <a:lstStyle>
            <a:lvl1pPr algn="ctr">
              <a:defRPr sz="1900">
                <a:solidFill>
                  <a:srgbClr val="FFFFFF"/>
                </a:solidFill>
              </a:defRPr>
            </a:lvl1pPr>
          </a:lstStyle>
          <a:p>
            <a:fld id="{C68E538A-FC14-437C-9151-74E6B841F269}" type="datetime1">
              <a:rPr lang="en-US" smtClean="0"/>
              <a:pPr/>
              <a:t>2/14/2018</a:t>
            </a:fld>
            <a:endParaRPr lang="en-US" dirty="0"/>
          </a:p>
        </p:txBody>
      </p:sp>
      <p:sp>
        <p:nvSpPr>
          <p:cNvPr id="17" name="Footer Placeholder 16"/>
          <p:cNvSpPr>
            <a:spLocks noGrp="1"/>
          </p:cNvSpPr>
          <p:nvPr>
            <p:ph type="ftr" sz="quarter" idx="11"/>
          </p:nvPr>
        </p:nvSpPr>
        <p:spPr>
          <a:xfrm>
            <a:off x="2779801" y="236542"/>
            <a:ext cx="7821164" cy="365125"/>
          </a:xfrm>
        </p:spPr>
        <p:txBody>
          <a:bodyPr/>
          <a:lstStyle>
            <a:lvl1pPr algn="r">
              <a:defRPr>
                <a:solidFill>
                  <a:schemeClr val="tx2"/>
                </a:solidFill>
              </a:defRPr>
            </a:lvl1pPr>
          </a:lstStyle>
          <a:p>
            <a:endParaRPr lang="en-US" dirty="0">
              <a:solidFill>
                <a:srgbClr val="B4DCFA"/>
              </a:solidFill>
            </a:endParaRPr>
          </a:p>
        </p:txBody>
      </p:sp>
      <p:sp>
        <p:nvSpPr>
          <p:cNvPr id="29" name="Slide Number Placeholder 28"/>
          <p:cNvSpPr>
            <a:spLocks noGrp="1"/>
          </p:cNvSpPr>
          <p:nvPr>
            <p:ph type="sldNum" sz="quarter" idx="12"/>
          </p:nvPr>
        </p:nvSpPr>
        <p:spPr>
          <a:xfrm>
            <a:off x="10665251" y="228600"/>
            <a:ext cx="1117310" cy="381000"/>
          </a:xfrm>
        </p:spPr>
        <p:txBody>
          <a:bodyPr/>
          <a:lstStyle>
            <a:lvl1pPr>
              <a:defRPr>
                <a:solidFill>
                  <a:schemeClr val="tx2"/>
                </a:solidFill>
              </a:defRPr>
            </a:lvl1pPr>
          </a:lstStyle>
          <a:p>
            <a:fld id="{847EE5AD-6398-4F6E-A80A-26B9AFB4242B}" type="slidenum">
              <a:rPr lang="en-US" smtClean="0">
                <a:solidFill>
                  <a:srgbClr val="B4DCFA"/>
                </a:solidFill>
              </a:rPr>
              <a:pPr/>
              <a:t>‹#›</a:t>
            </a:fld>
            <a:endParaRPr lang="en-US" dirty="0">
              <a:solidFill>
                <a:srgbClr val="B4DCFA"/>
              </a:solidFill>
            </a:endParaRPr>
          </a:p>
        </p:txBody>
      </p:sp>
    </p:spTree>
    <p:extLst>
      <p:ext uri="{BB962C8B-B14F-4D97-AF65-F5344CB8AC3E}">
        <p14:creationId xmlns:p14="http://schemas.microsoft.com/office/powerpoint/2010/main" val="292449225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679" y="228600"/>
            <a:ext cx="1086837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31CD6D-D490-45DA-9B39-A3DB6C3CC6B6}" type="slidenum">
              <a:rPr lang="en-US" smtClean="0">
                <a:solidFill>
                  <a:srgbClr val="212745"/>
                </a:solidFill>
              </a:rPr>
              <a:pPr/>
              <a:t>‹#›</a:t>
            </a:fld>
            <a:endParaRPr lang="en-US" dirty="0">
              <a:solidFill>
                <a:srgbClr val="212745"/>
              </a:solidFill>
            </a:endParaRPr>
          </a:p>
        </p:txBody>
      </p:sp>
      <p:sp>
        <p:nvSpPr>
          <p:cNvPr id="5" name="Footer Placeholder 4"/>
          <p:cNvSpPr>
            <a:spLocks noGrp="1"/>
          </p:cNvSpPr>
          <p:nvPr>
            <p:ph type="ftr" sz="quarter" idx="11"/>
          </p:nvPr>
        </p:nvSpPr>
        <p:spPr/>
        <p:txBody>
          <a:bodyPr/>
          <a:lstStyle/>
          <a:p>
            <a:endParaRPr lang="en-US" dirty="0">
              <a:solidFill>
                <a:srgbClr val="21274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7EE5AD-6398-4F6E-A80A-26B9AFB4242B}" type="slidenum">
              <a:rPr lang="en-US" smtClean="0"/>
              <a:pPr/>
              <a:t>‹#›</a:t>
            </a:fld>
            <a:endParaRPr lang="en-US" dirty="0"/>
          </a:p>
        </p:txBody>
      </p:sp>
      <p:sp>
        <p:nvSpPr>
          <p:cNvPr id="8" name="Content Placeholder 7"/>
          <p:cNvSpPr>
            <a:spLocks noGrp="1"/>
          </p:cNvSpPr>
          <p:nvPr>
            <p:ph sz="quarter" idx="1"/>
          </p:nvPr>
        </p:nvSpPr>
        <p:spPr>
          <a:xfrm>
            <a:off x="816679" y="1600200"/>
            <a:ext cx="1086837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85990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329" y="2743200"/>
            <a:ext cx="9495012" cy="1673224"/>
          </a:xfrm>
        </p:spPr>
        <p:txBody>
          <a:bodyPr anchor="t"/>
          <a:lstStyle>
            <a:lvl1pPr marL="0" indent="0">
              <a:buNone/>
              <a:defRPr sz="290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88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8" name="Rectangle 7"/>
          <p:cNvSpPr/>
          <p:nvPr/>
        </p:nvSpPr>
        <p:spPr>
          <a:xfrm>
            <a:off x="0" y="1600200"/>
            <a:ext cx="1726752"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9" name="Rectangle 8"/>
          <p:cNvSpPr/>
          <p:nvPr/>
        </p:nvSpPr>
        <p:spPr>
          <a:xfrm>
            <a:off x="1828325" y="1600200"/>
            <a:ext cx="103605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2" name="Title 1"/>
          <p:cNvSpPr>
            <a:spLocks noGrp="1"/>
          </p:cNvSpPr>
          <p:nvPr>
            <p:ph type="title"/>
          </p:nvPr>
        </p:nvSpPr>
        <p:spPr>
          <a:xfrm>
            <a:off x="1828324" y="1600200"/>
            <a:ext cx="10157354" cy="990600"/>
          </a:xfrm>
        </p:spPr>
        <p:txBody>
          <a:bodyPr/>
          <a:lstStyle>
            <a:lvl1pPr algn="l">
              <a:buNone/>
              <a:defRPr sz="45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803A38-2D3F-4260-9564-9DAEE73ACDD4}" type="datetime1">
              <a:rPr lang="en-US" smtClean="0">
                <a:solidFill>
                  <a:srgbClr val="212745"/>
                </a:solidFill>
              </a:rPr>
              <a:pPr/>
              <a:t>2/14/2018</a:t>
            </a:fld>
            <a:endParaRPr lang="en-US" dirty="0">
              <a:solidFill>
                <a:srgbClr val="212745"/>
              </a:solidFill>
            </a:endParaRPr>
          </a:p>
        </p:txBody>
      </p:sp>
      <p:sp>
        <p:nvSpPr>
          <p:cNvPr id="13" name="Slide Number Placeholder 12"/>
          <p:cNvSpPr>
            <a:spLocks noGrp="1"/>
          </p:cNvSpPr>
          <p:nvPr>
            <p:ph type="sldNum" sz="quarter" idx="11"/>
          </p:nvPr>
        </p:nvSpPr>
        <p:spPr>
          <a:xfrm>
            <a:off x="0" y="1752601"/>
            <a:ext cx="1726752" cy="701675"/>
          </a:xfrm>
        </p:spPr>
        <p:txBody>
          <a:bodyPr>
            <a:noAutofit/>
          </a:bodyPr>
          <a:lstStyle>
            <a:lvl1pPr>
              <a:defRPr sz="2500">
                <a:solidFill>
                  <a:srgbClr val="FFFFFF"/>
                </a:solidFill>
              </a:defRPr>
            </a:lvl1pPr>
          </a:lstStyle>
          <a:p>
            <a:fld id="{847EE5AD-6398-4F6E-A80A-26B9AFB424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212745"/>
              </a:solidFill>
            </a:endParaRPr>
          </a:p>
        </p:txBody>
      </p:sp>
    </p:spTree>
    <p:extLst>
      <p:ext uri="{BB962C8B-B14F-4D97-AF65-F5344CB8AC3E}">
        <p14:creationId xmlns:p14="http://schemas.microsoft.com/office/powerpoint/2010/main" val="347314258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618" y="1589566"/>
            <a:ext cx="5180252"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8216" y="1589566"/>
            <a:ext cx="5180252"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7974D0E-430A-4433-AB32-24CD6854BFD0}" type="datetime1">
              <a:rPr lang="en-US" smtClean="0">
                <a:solidFill>
                  <a:srgbClr val="212745"/>
                </a:solidFill>
              </a:rPr>
              <a:pPr/>
              <a:t>2/14/2018</a:t>
            </a:fld>
            <a:endParaRPr lang="en-US" dirty="0">
              <a:solidFill>
                <a:srgbClr val="212745"/>
              </a:solidFill>
            </a:endParaRPr>
          </a:p>
        </p:txBody>
      </p:sp>
      <p:sp>
        <p:nvSpPr>
          <p:cNvPr id="10" name="Slide Number Placeholder 9"/>
          <p:cNvSpPr>
            <a:spLocks noGrp="1"/>
          </p:cNvSpPr>
          <p:nvPr>
            <p:ph type="sldNum" sz="quarter" idx="16"/>
          </p:nvPr>
        </p:nvSpPr>
        <p:spPr/>
        <p:txBody>
          <a:bodyPr rtlCol="0"/>
          <a:lstStyle/>
          <a:p>
            <a:fld id="{847EE5AD-6398-4F6E-A80A-26B9AFB424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212745"/>
              </a:solidFill>
            </a:endParaRPr>
          </a:p>
        </p:txBody>
      </p:sp>
    </p:spTree>
    <p:extLst>
      <p:ext uri="{BB962C8B-B14F-4D97-AF65-F5344CB8AC3E}">
        <p14:creationId xmlns:p14="http://schemas.microsoft.com/office/powerpoint/2010/main" val="1964310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044" y="273050"/>
            <a:ext cx="1086837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618" y="2438400"/>
            <a:ext cx="5180252"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99162" y="2438400"/>
            <a:ext cx="5180252"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B85CC85-01A7-410C-9121-B73F7098C12F}" type="datetime1">
              <a:rPr lang="en-US" smtClean="0">
                <a:solidFill>
                  <a:srgbClr val="212745"/>
                </a:solidFill>
              </a:rPr>
              <a:pPr/>
              <a:t>2/14/2018</a:t>
            </a:fld>
            <a:endParaRPr lang="en-US" dirty="0">
              <a:solidFill>
                <a:srgbClr val="212745"/>
              </a:solidFill>
            </a:endParaRPr>
          </a:p>
        </p:txBody>
      </p:sp>
      <p:sp>
        <p:nvSpPr>
          <p:cNvPr id="12" name="Slide Number Placeholder 11"/>
          <p:cNvSpPr>
            <a:spLocks noGrp="1"/>
          </p:cNvSpPr>
          <p:nvPr>
            <p:ph type="sldNum" sz="quarter" idx="16"/>
          </p:nvPr>
        </p:nvSpPr>
        <p:spPr/>
        <p:txBody>
          <a:bodyPr rtlCol="0"/>
          <a:lstStyle/>
          <a:p>
            <a:fld id="{847EE5AD-6398-4F6E-A80A-26B9AFB424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212745"/>
              </a:solidFill>
            </a:endParaRPr>
          </a:p>
        </p:txBody>
      </p:sp>
      <p:sp>
        <p:nvSpPr>
          <p:cNvPr id="16" name="Text Placeholder 15"/>
          <p:cNvSpPr>
            <a:spLocks noGrp="1"/>
          </p:cNvSpPr>
          <p:nvPr>
            <p:ph type="body" sz="quarter" idx="1"/>
          </p:nvPr>
        </p:nvSpPr>
        <p:spPr>
          <a:xfrm>
            <a:off x="812618" y="1752600"/>
            <a:ext cx="5180252" cy="640080"/>
          </a:xfrm>
          <a:solidFill>
            <a:schemeClr val="accent2"/>
          </a:solidFill>
        </p:spPr>
        <p:txBody>
          <a:bodyPr rtlCol="0" anchor="ctr"/>
          <a:lstStyle>
            <a:lvl1pPr marL="0" indent="0">
              <a:buFontTx/>
              <a:buNone/>
              <a:defRPr sz="19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399162" y="1752600"/>
            <a:ext cx="5180252" cy="640080"/>
          </a:xfrm>
          <a:solidFill>
            <a:schemeClr val="accent4"/>
          </a:solidFill>
        </p:spPr>
        <p:txBody>
          <a:bodyPr rtlCol="0" anchor="ctr"/>
          <a:lstStyle>
            <a:lvl1pPr marL="0" indent="0">
              <a:buFontTx/>
              <a:buNone/>
              <a:defRPr sz="19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9941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C5D678-FCC0-42FD-BA22-B080497C9BB8}" type="datetime1">
              <a:rPr lang="en-US" smtClean="0">
                <a:solidFill>
                  <a:srgbClr val="212745"/>
                </a:solidFill>
              </a:rPr>
              <a:pPr/>
              <a:t>2/14/2018</a:t>
            </a:fld>
            <a:endParaRPr lang="en-US" dirty="0">
              <a:solidFill>
                <a:srgbClr val="212745"/>
              </a:solidFill>
            </a:endParaRPr>
          </a:p>
        </p:txBody>
      </p:sp>
      <p:sp>
        <p:nvSpPr>
          <p:cNvPr id="4" name="Footer Placeholder 3"/>
          <p:cNvSpPr>
            <a:spLocks noGrp="1"/>
          </p:cNvSpPr>
          <p:nvPr>
            <p:ph type="ftr" sz="quarter" idx="11"/>
          </p:nvPr>
        </p:nvSpPr>
        <p:spPr/>
        <p:txBody>
          <a:bodyPr/>
          <a:lstStyle/>
          <a:p>
            <a:endParaRPr lang="en-US" dirty="0">
              <a:solidFill>
                <a:srgbClr val="21274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7EE5AD-6398-4F6E-A80A-26B9AFB4242B}" type="slidenum">
              <a:rPr lang="en-US" smtClean="0"/>
              <a:pPr/>
              <a:t>‹#›</a:t>
            </a:fld>
            <a:endParaRPr lang="en-US" dirty="0"/>
          </a:p>
        </p:txBody>
      </p:sp>
    </p:spTree>
    <p:extLst>
      <p:ext uri="{BB962C8B-B14F-4D97-AF65-F5344CB8AC3E}">
        <p14:creationId xmlns:p14="http://schemas.microsoft.com/office/powerpoint/2010/main" val="1333809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7F1E1-0CE3-4C1B-95A0-57B3D1A7DB8A}" type="datetime1">
              <a:rPr lang="en-US" smtClean="0">
                <a:solidFill>
                  <a:srgbClr val="212745"/>
                </a:solidFill>
              </a:rPr>
              <a:pPr/>
              <a:t>2/14/2018</a:t>
            </a:fld>
            <a:endParaRPr lang="en-US" dirty="0">
              <a:solidFill>
                <a:srgbClr val="212745"/>
              </a:solidFill>
            </a:endParaRPr>
          </a:p>
        </p:txBody>
      </p:sp>
      <p:sp>
        <p:nvSpPr>
          <p:cNvPr id="3" name="Footer Placeholder 2"/>
          <p:cNvSpPr>
            <a:spLocks noGrp="1"/>
          </p:cNvSpPr>
          <p:nvPr>
            <p:ph type="ftr" sz="quarter" idx="11"/>
          </p:nvPr>
        </p:nvSpPr>
        <p:spPr/>
        <p:txBody>
          <a:bodyPr/>
          <a:lstStyle/>
          <a:p>
            <a:endParaRPr lang="en-US" dirty="0">
              <a:solidFill>
                <a:srgbClr val="212745"/>
              </a:solidFill>
            </a:endParaRPr>
          </a:p>
        </p:txBody>
      </p:sp>
      <p:sp>
        <p:nvSpPr>
          <p:cNvPr id="4" name="Slide Number Placeholder 3"/>
          <p:cNvSpPr>
            <a:spLocks noGrp="1"/>
          </p:cNvSpPr>
          <p:nvPr>
            <p:ph type="sldNum" sz="quarter" idx="12"/>
          </p:nvPr>
        </p:nvSpPr>
        <p:spPr>
          <a:xfrm>
            <a:off x="30" y="6248400"/>
            <a:ext cx="711016" cy="381000"/>
          </a:xfrm>
        </p:spPr>
        <p:txBody>
          <a:bodyPr/>
          <a:lstStyle>
            <a:lvl1pPr>
              <a:defRPr>
                <a:solidFill>
                  <a:schemeClr val="tx2"/>
                </a:solidFill>
              </a:defRPr>
            </a:lvl1pPr>
          </a:lstStyle>
          <a:p>
            <a:fld id="{847EE5AD-6398-4F6E-A80A-26B9AFB4242B}" type="slidenum">
              <a:rPr lang="en-US" smtClean="0">
                <a:solidFill>
                  <a:srgbClr val="212745"/>
                </a:solidFill>
              </a:rPr>
              <a:pPr/>
              <a:t>‹#›</a:t>
            </a:fld>
            <a:endParaRPr lang="en-US" dirty="0">
              <a:solidFill>
                <a:srgbClr val="212745"/>
              </a:solidFill>
            </a:endParaRPr>
          </a:p>
        </p:txBody>
      </p:sp>
    </p:spTree>
    <p:extLst>
      <p:ext uri="{BB962C8B-B14F-4D97-AF65-F5344CB8AC3E}">
        <p14:creationId xmlns:p14="http://schemas.microsoft.com/office/powerpoint/2010/main" val="106638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6" y="3429002"/>
            <a:ext cx="9753599"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2" y="685803"/>
            <a:ext cx="7853062"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90776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590" y="273050"/>
            <a:ext cx="10766795" cy="869951"/>
          </a:xfrm>
        </p:spPr>
        <p:txBody>
          <a:bodyPr anchor="ctr"/>
          <a:lstStyle>
            <a:lvl1pPr algn="l">
              <a:buNone/>
              <a:defRPr sz="45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78D308-B816-4DDE-892B-C8FB3423901B}" type="datetime1">
              <a:rPr lang="en-US" smtClean="0">
                <a:solidFill>
                  <a:srgbClr val="212745"/>
                </a:solidFill>
              </a:rPr>
              <a:pPr/>
              <a:t>2/14/2018</a:t>
            </a:fld>
            <a:endParaRPr lang="en-US" dirty="0">
              <a:solidFill>
                <a:srgbClr val="212745"/>
              </a:solidFill>
            </a:endParaRPr>
          </a:p>
        </p:txBody>
      </p:sp>
      <p:sp>
        <p:nvSpPr>
          <p:cNvPr id="6" name="Footer Placeholder 5"/>
          <p:cNvSpPr>
            <a:spLocks noGrp="1"/>
          </p:cNvSpPr>
          <p:nvPr>
            <p:ph type="ftr" sz="quarter" idx="11"/>
          </p:nvPr>
        </p:nvSpPr>
        <p:spPr/>
        <p:txBody>
          <a:bodyPr/>
          <a:lstStyle/>
          <a:p>
            <a:endParaRPr lang="en-US" dirty="0">
              <a:solidFill>
                <a:srgbClr val="21274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7EE5AD-6398-4F6E-A80A-26B9AFB4242B}" type="slidenum">
              <a:rPr lang="en-US" smtClean="0"/>
              <a:pPr/>
              <a:t>‹#›</a:t>
            </a:fld>
            <a:endParaRPr lang="en-US" dirty="0"/>
          </a:p>
        </p:txBody>
      </p:sp>
      <p:sp>
        <p:nvSpPr>
          <p:cNvPr id="3" name="Text Placeholder 2"/>
          <p:cNvSpPr>
            <a:spLocks noGrp="1"/>
          </p:cNvSpPr>
          <p:nvPr>
            <p:ph type="body" idx="2"/>
          </p:nvPr>
        </p:nvSpPr>
        <p:spPr>
          <a:xfrm>
            <a:off x="812589" y="1752600"/>
            <a:ext cx="2133046"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6856" tIns="182473" rIns="136856" bIns="91235"/>
          <a:lstStyle>
            <a:lvl1pPr marL="0" indent="0">
              <a:spcAft>
                <a:spcPts val="999"/>
              </a:spcAft>
              <a:buNone/>
              <a:defRPr sz="1900"/>
            </a:lvl1pPr>
            <a:lvl2pPr>
              <a:buNone/>
              <a:defRPr sz="1300"/>
            </a:lvl2pPr>
            <a:lvl3pPr>
              <a:buNone/>
              <a:defRPr sz="1000"/>
            </a:lvl3pPr>
            <a:lvl4pPr>
              <a:buNone/>
              <a:defRPr sz="1000"/>
            </a:lvl4pPr>
            <a:lvl5pPr>
              <a:buNone/>
              <a:defRPr sz="10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8778" y="1752600"/>
            <a:ext cx="8532178"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7370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043" y="5486400"/>
            <a:ext cx="9751060" cy="685800"/>
          </a:xfrm>
        </p:spPr>
        <p:txBody>
          <a:bodyPr/>
          <a:lstStyle>
            <a:lvl1pPr marL="0" indent="0">
              <a:buFontTx/>
              <a:buNone/>
              <a:defRPr sz="1600"/>
            </a:lvl1pPr>
            <a:lvl2pPr>
              <a:buFontTx/>
              <a:buNone/>
              <a:defRPr sz="1300"/>
            </a:lvl2pPr>
            <a:lvl3pPr>
              <a:buFontTx/>
              <a:buNone/>
              <a:defRPr sz="1000"/>
            </a:lvl3pPr>
            <a:lvl4pPr>
              <a:buFontTx/>
              <a:buNone/>
              <a:defRPr sz="1000"/>
            </a:lvl4pPr>
            <a:lvl5pPr>
              <a:buFontTx/>
              <a:buNone/>
              <a:defRPr sz="1000"/>
            </a:lvl5pPr>
          </a:lstStyle>
          <a:p>
            <a:pPr lvl="0" eaLnBrk="1" latinLnBrk="0" hangingPunct="1"/>
            <a:r>
              <a:rPr kumimoji="0" lang="en-US" smtClean="0"/>
              <a:t>Click to edit Master text styles</a:t>
            </a:r>
          </a:p>
        </p:txBody>
      </p:sp>
      <p:sp>
        <p:nvSpPr>
          <p:cNvPr id="8" name="Rectangle 7"/>
          <p:cNvSpPr/>
          <p:nvPr/>
        </p:nvSpPr>
        <p:spPr bwMode="white">
          <a:xfrm>
            <a:off x="-12189" y="4572001"/>
            <a:ext cx="12188825"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9" name="Rectangle 8"/>
          <p:cNvSpPr/>
          <p:nvPr/>
        </p:nvSpPr>
        <p:spPr>
          <a:xfrm>
            <a:off x="-12189" y="4663441"/>
            <a:ext cx="1950212"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10" name="Rectangle 9"/>
          <p:cNvSpPr/>
          <p:nvPr/>
        </p:nvSpPr>
        <p:spPr>
          <a:xfrm>
            <a:off x="2059929" y="4654296"/>
            <a:ext cx="10128914"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2" name="Title 1"/>
          <p:cNvSpPr>
            <a:spLocks noGrp="1"/>
          </p:cNvSpPr>
          <p:nvPr>
            <p:ph type="title"/>
          </p:nvPr>
        </p:nvSpPr>
        <p:spPr>
          <a:xfrm>
            <a:off x="2133043" y="4648200"/>
            <a:ext cx="9751060" cy="685800"/>
          </a:xfrm>
        </p:spPr>
        <p:txBody>
          <a:bodyPr anchor="ctr"/>
          <a:lstStyle>
            <a:lvl1pPr algn="l">
              <a:buNone/>
              <a:defRPr sz="29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29929" y="26"/>
            <a:ext cx="134077" cy="68671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12" name="Date Placeholder 11"/>
          <p:cNvSpPr>
            <a:spLocks noGrp="1"/>
          </p:cNvSpPr>
          <p:nvPr>
            <p:ph type="dt" sz="half" idx="10"/>
          </p:nvPr>
        </p:nvSpPr>
        <p:spPr>
          <a:xfrm>
            <a:off x="8329061" y="6248419"/>
            <a:ext cx="3555075" cy="365125"/>
          </a:xfrm>
        </p:spPr>
        <p:txBody>
          <a:bodyPr rtlCol="0"/>
          <a:lstStyle/>
          <a:p>
            <a:fld id="{95CB7032-2E15-41A4-96CC-428F8119D456}" type="datetime1">
              <a:rPr lang="en-US" smtClean="0">
                <a:solidFill>
                  <a:srgbClr val="212745"/>
                </a:solidFill>
              </a:rPr>
              <a:pPr/>
              <a:t>2/14/2018</a:t>
            </a:fld>
            <a:endParaRPr lang="en-US" dirty="0">
              <a:solidFill>
                <a:srgbClr val="212745"/>
              </a:solidFill>
            </a:endParaRPr>
          </a:p>
        </p:txBody>
      </p:sp>
      <p:sp>
        <p:nvSpPr>
          <p:cNvPr id="13" name="Slide Number Placeholder 12"/>
          <p:cNvSpPr>
            <a:spLocks noGrp="1"/>
          </p:cNvSpPr>
          <p:nvPr>
            <p:ph type="sldNum" sz="quarter" idx="11"/>
          </p:nvPr>
        </p:nvSpPr>
        <p:spPr>
          <a:xfrm>
            <a:off x="26" y="4667249"/>
            <a:ext cx="1929899" cy="663579"/>
          </a:xfrm>
        </p:spPr>
        <p:txBody>
          <a:bodyPr rtlCol="0"/>
          <a:lstStyle>
            <a:lvl1pPr>
              <a:defRPr sz="2900"/>
            </a:lvl1pPr>
          </a:lstStyle>
          <a:p>
            <a:fld id="{847EE5AD-6398-4F6E-A80A-26B9AFB4242B}" type="slidenum">
              <a:rPr lang="en-US" smtClean="0"/>
              <a:pPr/>
              <a:t>‹#›</a:t>
            </a:fld>
            <a:endParaRPr lang="en-US" dirty="0"/>
          </a:p>
        </p:txBody>
      </p:sp>
      <p:sp>
        <p:nvSpPr>
          <p:cNvPr id="14" name="Footer Placeholder 13"/>
          <p:cNvSpPr>
            <a:spLocks noGrp="1"/>
          </p:cNvSpPr>
          <p:nvPr>
            <p:ph type="ftr" sz="quarter" idx="12"/>
          </p:nvPr>
        </p:nvSpPr>
        <p:spPr>
          <a:xfrm>
            <a:off x="2133045" y="6248224"/>
            <a:ext cx="6094413" cy="365125"/>
          </a:xfrm>
        </p:spPr>
        <p:txBody>
          <a:bodyPr rtlCol="0"/>
          <a:lstStyle/>
          <a:p>
            <a:endParaRPr lang="en-US" dirty="0">
              <a:solidFill>
                <a:srgbClr val="212745"/>
              </a:solidFill>
            </a:endParaRPr>
          </a:p>
        </p:txBody>
      </p:sp>
      <p:sp>
        <p:nvSpPr>
          <p:cNvPr id="3" name="Picture Placeholder 2"/>
          <p:cNvSpPr>
            <a:spLocks noGrp="1"/>
          </p:cNvSpPr>
          <p:nvPr>
            <p:ph type="pic" idx="1"/>
          </p:nvPr>
        </p:nvSpPr>
        <p:spPr>
          <a:xfrm>
            <a:off x="2080226" y="1"/>
            <a:ext cx="10108600" cy="4568951"/>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83280840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4B006D-5FCF-4E11-8C49-881C1C128D9A}" type="datetime1">
              <a:rPr lang="en-US" smtClean="0">
                <a:solidFill>
                  <a:srgbClr val="212745"/>
                </a:solidFill>
              </a:rPr>
              <a:pPr/>
              <a:t>2/14/2018</a:t>
            </a:fld>
            <a:endParaRPr lang="en-US" dirty="0">
              <a:solidFill>
                <a:srgbClr val="212745"/>
              </a:solidFill>
            </a:endParaRPr>
          </a:p>
        </p:txBody>
      </p:sp>
      <p:sp>
        <p:nvSpPr>
          <p:cNvPr id="5" name="Footer Placeholder 4"/>
          <p:cNvSpPr>
            <a:spLocks noGrp="1"/>
          </p:cNvSpPr>
          <p:nvPr>
            <p:ph type="ftr" sz="quarter" idx="11"/>
          </p:nvPr>
        </p:nvSpPr>
        <p:spPr/>
        <p:txBody>
          <a:bodyPr/>
          <a:lstStyle/>
          <a:p>
            <a:endParaRPr lang="en-US" dirty="0">
              <a:solidFill>
                <a:srgbClr val="212745"/>
              </a:solidFill>
            </a:endParaRPr>
          </a:p>
        </p:txBody>
      </p:sp>
      <p:sp>
        <p:nvSpPr>
          <p:cNvPr id="6" name="Slide Number Placeholder 5"/>
          <p:cNvSpPr>
            <a:spLocks noGrp="1"/>
          </p:cNvSpPr>
          <p:nvPr>
            <p:ph type="sldNum" sz="quarter" idx="12"/>
          </p:nvPr>
        </p:nvSpPr>
        <p:spPr/>
        <p:txBody>
          <a:bodyPr/>
          <a:lstStyle/>
          <a:p>
            <a:fld id="{847EE5AD-6398-4F6E-A80A-26B9AFB4242B}" type="slidenum">
              <a:rPr lang="en-US" smtClean="0"/>
              <a:pPr/>
              <a:t>‹#›</a:t>
            </a:fld>
            <a:endParaRPr lang="en-US" dirty="0"/>
          </a:p>
        </p:txBody>
      </p:sp>
    </p:spTree>
    <p:extLst>
      <p:ext uri="{BB962C8B-B14F-4D97-AF65-F5344CB8AC3E}">
        <p14:creationId xmlns:p14="http://schemas.microsoft.com/office/powerpoint/2010/main" val="2743696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355" y="609604"/>
            <a:ext cx="2742487" cy="551656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2" y="609600"/>
            <a:ext cx="7414870" cy="551656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5325" y="6248422"/>
            <a:ext cx="2945634" cy="365125"/>
          </a:xfrm>
        </p:spPr>
        <p:txBody>
          <a:bodyPr/>
          <a:lstStyle/>
          <a:p>
            <a:fld id="{30F11B59-EA28-4325-829C-009D95746064}" type="datetime1">
              <a:rPr lang="en-US" smtClean="0">
                <a:solidFill>
                  <a:srgbClr val="212745"/>
                </a:solidFill>
              </a:rPr>
              <a:pPr/>
              <a:t>2/14/2018</a:t>
            </a:fld>
            <a:endParaRPr lang="en-US" dirty="0">
              <a:solidFill>
                <a:srgbClr val="212745"/>
              </a:solidFill>
            </a:endParaRPr>
          </a:p>
        </p:txBody>
      </p:sp>
      <p:sp>
        <p:nvSpPr>
          <p:cNvPr id="5" name="Footer Placeholder 4"/>
          <p:cNvSpPr>
            <a:spLocks noGrp="1"/>
          </p:cNvSpPr>
          <p:nvPr>
            <p:ph type="ftr" sz="quarter" idx="11"/>
          </p:nvPr>
        </p:nvSpPr>
        <p:spPr>
          <a:xfrm>
            <a:off x="609466" y="6248228"/>
            <a:ext cx="7429377" cy="365125"/>
          </a:xfrm>
        </p:spPr>
        <p:txBody>
          <a:bodyPr/>
          <a:lstStyle/>
          <a:p>
            <a:endParaRPr lang="en-US" dirty="0">
              <a:solidFill>
                <a:srgbClr val="212745"/>
              </a:solidFill>
            </a:endParaRPr>
          </a:p>
        </p:txBody>
      </p:sp>
      <p:sp>
        <p:nvSpPr>
          <p:cNvPr id="7" name="Rectangle 6"/>
          <p:cNvSpPr/>
          <p:nvPr/>
        </p:nvSpPr>
        <p:spPr bwMode="white">
          <a:xfrm>
            <a:off x="8126307" y="0"/>
            <a:ext cx="4266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235" tIns="45617" rIns="91235" bIns="45617" rtlCol="0" anchor="ctr"/>
          <a:lstStyle/>
          <a:p>
            <a:pPr algn="ctr" defTabSz="912362"/>
            <a:endParaRPr lang="en-US" sz="1900" dirty="0">
              <a:solidFill>
                <a:prstClr val="white"/>
              </a:solidFill>
            </a:endParaRPr>
          </a:p>
        </p:txBody>
      </p:sp>
      <p:sp>
        <p:nvSpPr>
          <p:cNvPr id="8" name="Rectangle 7"/>
          <p:cNvSpPr/>
          <p:nvPr/>
        </p:nvSpPr>
        <p:spPr>
          <a:xfrm>
            <a:off x="8187283" y="609600"/>
            <a:ext cx="304722"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235" tIns="45617" rIns="91235" bIns="45617" rtlCol="0" anchor="ctr"/>
          <a:lstStyle/>
          <a:p>
            <a:pPr algn="ctr" defTabSz="912362"/>
            <a:endParaRPr lang="en-US" sz="1900" dirty="0">
              <a:solidFill>
                <a:prstClr val="white"/>
              </a:solidFill>
            </a:endParaRPr>
          </a:p>
        </p:txBody>
      </p:sp>
      <p:sp>
        <p:nvSpPr>
          <p:cNvPr id="9" name="Rectangle 8"/>
          <p:cNvSpPr/>
          <p:nvPr/>
        </p:nvSpPr>
        <p:spPr>
          <a:xfrm>
            <a:off x="8187283" y="0"/>
            <a:ext cx="304722"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235" tIns="45617" rIns="91235" bIns="45617" rtlCol="0" anchor="ctr"/>
          <a:lstStyle/>
          <a:p>
            <a:pPr algn="ctr" defTabSz="912362"/>
            <a:endParaRPr lang="en-US" sz="1900" dirty="0">
              <a:solidFill>
                <a:prstClr val="white"/>
              </a:solidFill>
            </a:endParaRPr>
          </a:p>
        </p:txBody>
      </p:sp>
      <p:sp>
        <p:nvSpPr>
          <p:cNvPr id="6" name="Slide Number Placeholder 5"/>
          <p:cNvSpPr>
            <a:spLocks noGrp="1"/>
          </p:cNvSpPr>
          <p:nvPr>
            <p:ph type="sldNum" sz="quarter" idx="12"/>
          </p:nvPr>
        </p:nvSpPr>
        <p:spPr>
          <a:xfrm rot="5400000">
            <a:off x="8072912" y="103787"/>
            <a:ext cx="533400" cy="325884"/>
          </a:xfrm>
        </p:spPr>
        <p:txBody>
          <a:bodyPr/>
          <a:lstStyle/>
          <a:p>
            <a:fld id="{847EE5AD-6398-4F6E-A80A-26B9AFB4242B}" type="slidenum">
              <a:rPr lang="en-US" smtClean="0"/>
              <a:pPr/>
              <a:t>‹#›</a:t>
            </a:fld>
            <a:endParaRPr lang="en-US" dirty="0"/>
          </a:p>
        </p:txBody>
      </p:sp>
    </p:spTree>
    <p:extLst>
      <p:ext uri="{BB962C8B-B14F-4D97-AF65-F5344CB8AC3E}">
        <p14:creationId xmlns:p14="http://schemas.microsoft.com/office/powerpoint/2010/main" val="4440298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3"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80" y="1828800"/>
            <a:ext cx="4708733"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4902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3" y="1828801"/>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3" y="2743202"/>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801"/>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2"/>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8" name="Footer Placeholder 7"/>
          <p:cNvSpPr>
            <a:spLocks noGrp="1"/>
          </p:cNvSpPr>
          <p:nvPr>
            <p:ph type="ftr" sz="quarter" idx="11"/>
          </p:nvPr>
        </p:nvSpPr>
        <p:spPr/>
        <p:txBody>
          <a:bodyPr/>
          <a:lstStyle/>
          <a:p>
            <a:endParaRPr>
              <a:solidFill>
                <a:srgbClr val="545454"/>
              </a:solidFill>
            </a:endParaRPr>
          </a:p>
        </p:txBody>
      </p:sp>
      <p:sp>
        <p:nvSpPr>
          <p:cNvPr id="9" name="Slide Number Placeholder 8"/>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5817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4" name="Footer Placeholder 3"/>
          <p:cNvSpPr>
            <a:spLocks noGrp="1"/>
          </p:cNvSpPr>
          <p:nvPr>
            <p:ph type="ftr" sz="quarter" idx="11"/>
          </p:nvPr>
        </p:nvSpPr>
        <p:spPr/>
        <p:txBody>
          <a:bodyPr/>
          <a:lstStyle/>
          <a:p>
            <a:endParaRPr>
              <a:solidFill>
                <a:srgbClr val="545454"/>
              </a:solidFill>
            </a:endParaRPr>
          </a:p>
        </p:txBody>
      </p:sp>
      <p:sp>
        <p:nvSpPr>
          <p:cNvPr id="5" name="Slide Number Placeholder 4"/>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41028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3" name="Footer Placeholder 2"/>
          <p:cNvSpPr>
            <a:spLocks noGrp="1"/>
          </p:cNvSpPr>
          <p:nvPr>
            <p:ph type="ftr" sz="quarter" idx="11"/>
          </p:nvPr>
        </p:nvSpPr>
        <p:spPr/>
        <p:txBody>
          <a:bodyPr/>
          <a:lstStyle/>
          <a:p>
            <a:endParaRPr>
              <a:solidFill>
                <a:srgbClr val="545454"/>
              </a:solidFill>
            </a:endParaRPr>
          </a:p>
        </p:txBody>
      </p:sp>
      <p:sp>
        <p:nvSpPr>
          <p:cNvPr id="4" name="Slide Number Placeholder 3"/>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6092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684214"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3" y="685800"/>
            <a:ext cx="5638801"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4"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3527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684214"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1"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4"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2/14/2018</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43966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6" y="274638"/>
            <a:ext cx="9753599"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6" y="1828800"/>
            <a:ext cx="9753599"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3"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3"/>
          </p:nvPr>
        </p:nvSpPr>
        <p:spPr>
          <a:xfrm>
            <a:off x="1208837"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solidFill>
                <a:srgbClr val="545454"/>
              </a:solidFill>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14331860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6" y="274638"/>
            <a:ext cx="9753599"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6" y="1828800"/>
            <a:ext cx="9753599"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3"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solidFill>
                  <a:srgbClr val="545454"/>
                </a:solidFill>
              </a:rPr>
              <a:pPr/>
              <a:t>2/14/2018</a:t>
            </a:fld>
            <a:endParaRPr>
              <a:solidFill>
                <a:srgbClr val="545454"/>
              </a:solidFill>
            </a:endParaRPr>
          </a:p>
        </p:txBody>
      </p:sp>
      <p:sp>
        <p:nvSpPr>
          <p:cNvPr id="5" name="Footer Placeholder 4"/>
          <p:cNvSpPr>
            <a:spLocks noGrp="1"/>
          </p:cNvSpPr>
          <p:nvPr>
            <p:ph type="ftr" sz="quarter" idx="3"/>
          </p:nvPr>
        </p:nvSpPr>
        <p:spPr>
          <a:xfrm>
            <a:off x="1208837"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solidFill>
                <a:srgbClr val="545454"/>
              </a:solidFill>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070199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618" y="228600"/>
            <a:ext cx="10868370" cy="990600"/>
          </a:xfrm>
          <a:prstGeom prst="rect">
            <a:avLst/>
          </a:prstGeom>
        </p:spPr>
        <p:txBody>
          <a:bodyPr vert="horz" lIns="91235" tIns="45617" rIns="91235" bIns="45617"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679" y="1600200"/>
            <a:ext cx="10868370" cy="4526280"/>
          </a:xfrm>
          <a:prstGeom prst="rect">
            <a:avLst/>
          </a:prstGeom>
        </p:spPr>
        <p:txBody>
          <a:bodyPr vert="horz" lIns="91235" tIns="45617" rIns="91235" bIns="4561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5913" y="6248419"/>
            <a:ext cx="3555075" cy="365125"/>
          </a:xfrm>
          <a:prstGeom prst="rect">
            <a:avLst/>
          </a:prstGeom>
        </p:spPr>
        <p:txBody>
          <a:bodyPr vert="horz" lIns="91235" tIns="45617" rIns="91235" bIns="45617" anchor="ctr" anchorCtr="0"/>
          <a:lstStyle>
            <a:lvl1pPr algn="l" eaLnBrk="1" latinLnBrk="0" hangingPunct="1">
              <a:defRPr kumimoji="0" sz="1300">
                <a:solidFill>
                  <a:schemeClr val="tx2"/>
                </a:solidFill>
              </a:defRPr>
            </a:lvl1pPr>
          </a:lstStyle>
          <a:p>
            <a:pPr defTabSz="912362"/>
            <a:fld id="{C29E3217-4BC9-4619-863D-479CD99B2C15}" type="slidenum">
              <a:rPr lang="en-US" smtClean="0">
                <a:solidFill>
                  <a:srgbClr val="212745"/>
                </a:solidFill>
              </a:rPr>
              <a:pPr defTabSz="912362"/>
              <a:t>‹#›</a:t>
            </a:fld>
            <a:endParaRPr lang="en-US" dirty="0">
              <a:solidFill>
                <a:srgbClr val="212745"/>
              </a:solidFill>
            </a:endParaRPr>
          </a:p>
        </p:txBody>
      </p:sp>
      <p:sp>
        <p:nvSpPr>
          <p:cNvPr id="3" name="Footer Placeholder 2"/>
          <p:cNvSpPr>
            <a:spLocks noGrp="1"/>
          </p:cNvSpPr>
          <p:nvPr>
            <p:ph type="ftr" sz="quarter" idx="3"/>
          </p:nvPr>
        </p:nvSpPr>
        <p:spPr>
          <a:xfrm>
            <a:off x="812592" y="6248224"/>
            <a:ext cx="7226230" cy="365125"/>
          </a:xfrm>
          <a:prstGeom prst="rect">
            <a:avLst/>
          </a:prstGeom>
        </p:spPr>
        <p:txBody>
          <a:bodyPr vert="horz" lIns="91235" tIns="45617" rIns="91235" bIns="45617" anchor="ctr"/>
          <a:lstStyle>
            <a:lvl1pPr algn="r" eaLnBrk="1" latinLnBrk="0" hangingPunct="1">
              <a:defRPr kumimoji="0" sz="1300">
                <a:solidFill>
                  <a:schemeClr val="tx2"/>
                </a:solidFill>
              </a:defRPr>
            </a:lvl1pPr>
          </a:lstStyle>
          <a:p>
            <a:pPr defTabSz="912362"/>
            <a:endParaRPr lang="en-US" dirty="0">
              <a:solidFill>
                <a:srgbClr val="212745"/>
              </a:solidFill>
            </a:endParaRPr>
          </a:p>
        </p:txBody>
      </p:sp>
      <p:sp>
        <p:nvSpPr>
          <p:cNvPr id="7" name="Rectangle 6"/>
          <p:cNvSpPr/>
          <p:nvPr/>
        </p:nvSpPr>
        <p:spPr bwMode="white">
          <a:xfrm>
            <a:off x="0" y="1234440"/>
            <a:ext cx="12188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8" name="Rectangle 7"/>
          <p:cNvSpPr/>
          <p:nvPr/>
        </p:nvSpPr>
        <p:spPr>
          <a:xfrm>
            <a:off x="30" y="1280160"/>
            <a:ext cx="711016"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9" name="Rectangle 8"/>
          <p:cNvSpPr/>
          <p:nvPr/>
        </p:nvSpPr>
        <p:spPr>
          <a:xfrm>
            <a:off x="787202" y="1280160"/>
            <a:ext cx="11401629"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35" tIns="45617" rIns="91235" bIns="45617" anchor="ctr"/>
          <a:lstStyle/>
          <a:p>
            <a:pPr algn="ctr" defTabSz="912362"/>
            <a:endParaRPr lang="en-US" sz="1900" dirty="0">
              <a:solidFill>
                <a:prstClr val="white"/>
              </a:solidFill>
            </a:endParaRPr>
          </a:p>
        </p:txBody>
      </p:sp>
      <p:sp>
        <p:nvSpPr>
          <p:cNvPr id="23" name="Slide Number Placeholder 22"/>
          <p:cNvSpPr>
            <a:spLocks noGrp="1"/>
          </p:cNvSpPr>
          <p:nvPr>
            <p:ph type="sldNum" sz="quarter" idx="4"/>
          </p:nvPr>
        </p:nvSpPr>
        <p:spPr>
          <a:xfrm>
            <a:off x="30" y="1272224"/>
            <a:ext cx="711016" cy="244475"/>
          </a:xfrm>
          <a:prstGeom prst="rect">
            <a:avLst/>
          </a:prstGeom>
        </p:spPr>
        <p:txBody>
          <a:bodyPr vert="horz" lIns="91235" tIns="45617" rIns="91235" bIns="45617" anchor="ctr" anchorCtr="0">
            <a:normAutofit/>
          </a:bodyPr>
          <a:lstStyle>
            <a:lvl1pPr algn="ctr" eaLnBrk="1" latinLnBrk="0" hangingPunct="1">
              <a:defRPr kumimoji="0" sz="1300" b="1">
                <a:solidFill>
                  <a:srgbClr val="FFFFFF"/>
                </a:solidFill>
              </a:defRPr>
            </a:lvl1pPr>
          </a:lstStyle>
          <a:p>
            <a:pPr defTabSz="912362"/>
            <a:fld id="{847EE5AD-6398-4F6E-A80A-26B9AFB4242B}" type="slidenum">
              <a:rPr lang="en-US" smtClean="0"/>
              <a:pPr defTabSz="912362"/>
              <a:t>‹#›</a:t>
            </a:fld>
            <a:endParaRPr lang="en-US" dirty="0"/>
          </a:p>
        </p:txBody>
      </p:sp>
    </p:spTree>
    <p:extLst>
      <p:ext uri="{BB962C8B-B14F-4D97-AF65-F5344CB8AC3E}">
        <p14:creationId xmlns:p14="http://schemas.microsoft.com/office/powerpoint/2010/main" val="16674611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rtl="0" eaLnBrk="1" latinLnBrk="0" hangingPunct="1">
        <a:spcBef>
          <a:spcPct val="0"/>
        </a:spcBef>
        <a:buNone/>
        <a:defRPr kumimoji="0" sz="4500" kern="1200">
          <a:solidFill>
            <a:schemeClr val="tx2"/>
          </a:solidFill>
          <a:latin typeface="+mj-lt"/>
          <a:ea typeface="+mj-ea"/>
          <a:cs typeface="+mj-cs"/>
        </a:defRPr>
      </a:lvl1pPr>
    </p:titleStyle>
    <p:bodyStyle>
      <a:lvl1pPr marL="319329" indent="-31932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654" indent="-273708" algn="l" rtl="0" eaLnBrk="1" latinLnBrk="0" hangingPunct="1">
        <a:spcBef>
          <a:spcPts val="550"/>
        </a:spcBef>
        <a:buClr>
          <a:schemeClr val="accent1"/>
        </a:buClr>
        <a:buSzPct val="70000"/>
        <a:buFont typeface="Wingdings 2"/>
        <a:buChar char=""/>
        <a:defRPr kumimoji="0" sz="2500" kern="1200">
          <a:solidFill>
            <a:schemeClr val="tx1"/>
          </a:solidFill>
          <a:latin typeface="+mn-lt"/>
          <a:ea typeface="+mn-ea"/>
          <a:cs typeface="+mn-cs"/>
        </a:defRPr>
      </a:lvl2pPr>
      <a:lvl3pPr marL="912362" indent="-228091" algn="l" rtl="0" eaLnBrk="1" latinLnBrk="0" hangingPunct="1">
        <a:spcBef>
          <a:spcPts val="500"/>
        </a:spcBef>
        <a:buClr>
          <a:schemeClr val="accent2"/>
        </a:buClr>
        <a:buSzPct val="75000"/>
        <a:buFont typeface="Wingdings"/>
        <a:buChar char=""/>
        <a:defRPr kumimoji="0" sz="2200" kern="1200">
          <a:solidFill>
            <a:schemeClr val="tx1"/>
          </a:solidFill>
          <a:latin typeface="+mn-lt"/>
          <a:ea typeface="+mn-ea"/>
          <a:cs typeface="+mn-cs"/>
        </a:defRPr>
      </a:lvl3pPr>
      <a:lvl4pPr marL="1368546" indent="-228091" algn="l" rtl="0" eaLnBrk="1" latinLnBrk="0" hangingPunct="1">
        <a:spcBef>
          <a:spcPts val="401"/>
        </a:spcBef>
        <a:buClr>
          <a:schemeClr val="accent3"/>
        </a:buClr>
        <a:buSzPct val="75000"/>
        <a:buFont typeface="Wingdings"/>
        <a:buChar char=""/>
        <a:defRPr kumimoji="0" sz="1900" kern="1200">
          <a:solidFill>
            <a:schemeClr val="tx1"/>
          </a:solidFill>
          <a:latin typeface="+mn-lt"/>
          <a:ea typeface="+mn-ea"/>
          <a:cs typeface="+mn-cs"/>
        </a:defRPr>
      </a:lvl4pPr>
      <a:lvl5pPr marL="1824727" indent="-228091" algn="l" rtl="0" eaLnBrk="1" latinLnBrk="0" hangingPunct="1">
        <a:spcBef>
          <a:spcPts val="401"/>
        </a:spcBef>
        <a:buClr>
          <a:schemeClr val="accent4"/>
        </a:buClr>
        <a:buSzPct val="65000"/>
        <a:buFont typeface="Wingdings"/>
        <a:buChar char=""/>
        <a:defRPr kumimoji="0" sz="1900" kern="1200">
          <a:solidFill>
            <a:schemeClr val="tx1"/>
          </a:solidFill>
          <a:latin typeface="+mn-lt"/>
          <a:ea typeface="+mn-ea"/>
          <a:cs typeface="+mn-cs"/>
        </a:defRPr>
      </a:lvl5pPr>
      <a:lvl6pPr marL="2098435" indent="-228091" algn="l" rtl="0" eaLnBrk="1" latinLnBrk="0" hangingPunct="1">
        <a:spcBef>
          <a:spcPct val="20000"/>
        </a:spcBef>
        <a:buClr>
          <a:schemeClr val="accent1"/>
        </a:buClr>
        <a:buFont typeface="Wingdings"/>
        <a:buChar char="§"/>
        <a:defRPr kumimoji="0" sz="1900" kern="1200" baseline="0">
          <a:solidFill>
            <a:schemeClr val="tx1"/>
          </a:solidFill>
          <a:latin typeface="+mn-lt"/>
          <a:ea typeface="+mn-ea"/>
          <a:cs typeface="+mn-cs"/>
        </a:defRPr>
      </a:lvl6pPr>
      <a:lvl7pPr marL="2372146" indent="-228091" algn="l" rtl="0" eaLnBrk="1" latinLnBrk="0" hangingPunct="1">
        <a:spcBef>
          <a:spcPct val="20000"/>
        </a:spcBef>
        <a:buClr>
          <a:schemeClr val="accent2"/>
        </a:buClr>
        <a:buFont typeface="Wingdings"/>
        <a:buChar char="§"/>
        <a:defRPr kumimoji="0" sz="1900" kern="1200" baseline="0">
          <a:solidFill>
            <a:schemeClr val="tx1"/>
          </a:solidFill>
          <a:latin typeface="+mn-lt"/>
          <a:ea typeface="+mn-ea"/>
          <a:cs typeface="+mn-cs"/>
        </a:defRPr>
      </a:lvl7pPr>
      <a:lvl8pPr marL="2645858" indent="-228091" algn="l" rtl="0" eaLnBrk="1" latinLnBrk="0" hangingPunct="1">
        <a:spcBef>
          <a:spcPct val="20000"/>
        </a:spcBef>
        <a:buClr>
          <a:schemeClr val="accent3"/>
        </a:buClr>
        <a:buFont typeface="Wingdings"/>
        <a:buChar char="§"/>
        <a:defRPr kumimoji="0" sz="1900" kern="1200" baseline="0">
          <a:solidFill>
            <a:schemeClr val="tx1"/>
          </a:solidFill>
          <a:latin typeface="+mn-lt"/>
          <a:ea typeface="+mn-ea"/>
          <a:cs typeface="+mn-cs"/>
        </a:defRPr>
      </a:lvl8pPr>
      <a:lvl9pPr marL="2919562" indent="-228091" algn="l" rtl="0" eaLnBrk="1" latinLnBrk="0" hangingPunct="1">
        <a:spcBef>
          <a:spcPct val="20000"/>
        </a:spcBef>
        <a:buClr>
          <a:schemeClr val="accent4"/>
        </a:buClr>
        <a:buFont typeface="Wingdings"/>
        <a:buChar char="§"/>
        <a:defRPr kumimoji="0" sz="1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181" algn="l" rtl="0" eaLnBrk="1" latinLnBrk="0" hangingPunct="1">
        <a:defRPr kumimoji="0" kern="1200">
          <a:solidFill>
            <a:schemeClr val="tx1"/>
          </a:solidFill>
          <a:latin typeface="+mn-lt"/>
          <a:ea typeface="+mn-ea"/>
          <a:cs typeface="+mn-cs"/>
        </a:defRPr>
      </a:lvl2pPr>
      <a:lvl3pPr marL="912362" algn="l" rtl="0" eaLnBrk="1" latinLnBrk="0" hangingPunct="1">
        <a:defRPr kumimoji="0" kern="1200">
          <a:solidFill>
            <a:schemeClr val="tx1"/>
          </a:solidFill>
          <a:latin typeface="+mn-lt"/>
          <a:ea typeface="+mn-ea"/>
          <a:cs typeface="+mn-cs"/>
        </a:defRPr>
      </a:lvl3pPr>
      <a:lvl4pPr marL="1368546" algn="l" rtl="0" eaLnBrk="1" latinLnBrk="0" hangingPunct="1">
        <a:defRPr kumimoji="0" kern="1200">
          <a:solidFill>
            <a:schemeClr val="tx1"/>
          </a:solidFill>
          <a:latin typeface="+mn-lt"/>
          <a:ea typeface="+mn-ea"/>
          <a:cs typeface="+mn-cs"/>
        </a:defRPr>
      </a:lvl4pPr>
      <a:lvl5pPr marL="1824727" algn="l" rtl="0" eaLnBrk="1" latinLnBrk="0" hangingPunct="1">
        <a:defRPr kumimoji="0" kern="1200">
          <a:solidFill>
            <a:schemeClr val="tx1"/>
          </a:solidFill>
          <a:latin typeface="+mn-lt"/>
          <a:ea typeface="+mn-ea"/>
          <a:cs typeface="+mn-cs"/>
        </a:defRPr>
      </a:lvl5pPr>
      <a:lvl6pPr marL="2280908" algn="l" rtl="0" eaLnBrk="1" latinLnBrk="0" hangingPunct="1">
        <a:defRPr kumimoji="0" kern="1200">
          <a:solidFill>
            <a:schemeClr val="tx1"/>
          </a:solidFill>
          <a:latin typeface="+mn-lt"/>
          <a:ea typeface="+mn-ea"/>
          <a:cs typeface="+mn-cs"/>
        </a:defRPr>
      </a:lvl6pPr>
      <a:lvl7pPr marL="2737089" algn="l" rtl="0" eaLnBrk="1" latinLnBrk="0" hangingPunct="1">
        <a:defRPr kumimoji="0" kern="1200">
          <a:solidFill>
            <a:schemeClr val="tx1"/>
          </a:solidFill>
          <a:latin typeface="+mn-lt"/>
          <a:ea typeface="+mn-ea"/>
          <a:cs typeface="+mn-cs"/>
        </a:defRPr>
      </a:lvl7pPr>
      <a:lvl8pPr marL="3193274" algn="l" rtl="0" eaLnBrk="1" latinLnBrk="0" hangingPunct="1">
        <a:defRPr kumimoji="0" kern="1200">
          <a:solidFill>
            <a:schemeClr val="tx1"/>
          </a:solidFill>
          <a:latin typeface="+mn-lt"/>
          <a:ea typeface="+mn-ea"/>
          <a:cs typeface="+mn-cs"/>
        </a:defRPr>
      </a:lvl8pPr>
      <a:lvl9pPr marL="364945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flylax.com/sta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flylax.com/sta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flylax.com/Sta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1" y="-24848"/>
            <a:ext cx="5295901"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04212" y="6096000"/>
            <a:ext cx="2077813" cy="646331"/>
          </a:xfrm>
          <a:prstGeom prst="rect">
            <a:avLst/>
          </a:prstGeom>
        </p:spPr>
        <p:txBody>
          <a:bodyPr wrap="none">
            <a:spAutoFit/>
          </a:bodyPr>
          <a:lstStyle/>
          <a:p>
            <a:r>
              <a:rPr lang="en-US" dirty="0" smtClean="0">
                <a:solidFill>
                  <a:srgbClr val="0070C0"/>
                </a:solidFill>
                <a:hlinkClick r:id="rId4"/>
              </a:rPr>
              <a:t>FlyLAX.com/Stars</a:t>
            </a:r>
            <a:endParaRPr lang="en-US" dirty="0" smtClean="0">
              <a:solidFill>
                <a:srgbClr val="0070C0"/>
              </a:solidFill>
            </a:endParaRPr>
          </a:p>
          <a:p>
            <a:endParaRPr lang="en-US" dirty="0"/>
          </a:p>
        </p:txBody>
      </p:sp>
    </p:spTree>
    <p:extLst>
      <p:ext uri="{BB962C8B-B14F-4D97-AF65-F5344CB8AC3E}">
        <p14:creationId xmlns:p14="http://schemas.microsoft.com/office/powerpoint/2010/main" val="349841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68bxy\AppData\Local\Microsoft\Windows\Temporary Internet Files\Content.Outlook\A72J1GIN\Business Car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2" y="304802"/>
            <a:ext cx="7476978" cy="628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3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68bxy\AppData\Local\Microsoft\Windows\Temporary Internet Files\Content.Outlook\A72J1GIN\Certif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2" y="36576"/>
            <a:ext cx="9338160" cy="682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8" y="4072"/>
            <a:ext cx="12233593" cy="612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3212" y="6287193"/>
            <a:ext cx="7696201" cy="424732"/>
          </a:xfrm>
          <a:prstGeom prst="rect">
            <a:avLst/>
          </a:prstGeom>
        </p:spPr>
        <p:txBody>
          <a:bodyPr wrap="square">
            <a:spAutoFit/>
          </a:bodyPr>
          <a:lstStyle/>
          <a:p>
            <a:pPr marL="45720" lvl="0">
              <a:lnSpc>
                <a:spcPct val="90000"/>
              </a:lnSpc>
              <a:spcBef>
                <a:spcPts val="1800"/>
              </a:spcBef>
              <a:buClr>
                <a:srgbClr val="545454"/>
              </a:buClr>
              <a:buSzPct val="80000"/>
            </a:pPr>
            <a:r>
              <a:rPr lang="en-US" sz="2400" dirty="0">
                <a:solidFill>
                  <a:srgbClr val="005A9E"/>
                </a:solidFill>
                <a:latin typeface="Franklin Gothic Medium" panose="020B0603020102020204" pitchFamily="34" charset="0"/>
              </a:rPr>
              <a:t>What happens after recognition is sent in?</a:t>
            </a:r>
          </a:p>
        </p:txBody>
      </p:sp>
      <p:sp>
        <p:nvSpPr>
          <p:cNvPr id="4" name="Rectangle 3"/>
          <p:cNvSpPr/>
          <p:nvPr/>
        </p:nvSpPr>
        <p:spPr>
          <a:xfrm>
            <a:off x="7770812" y="1219200"/>
            <a:ext cx="4038600" cy="3416320"/>
          </a:xfrm>
          <a:prstGeom prst="rect">
            <a:avLst/>
          </a:prstGeom>
        </p:spPr>
        <p:txBody>
          <a:bodyPr wrap="square">
            <a:spAutoFit/>
          </a:bodyPr>
          <a:lstStyle/>
          <a:p>
            <a:pPr marL="45720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5A9E"/>
                </a:solidFill>
                <a:effectLst/>
                <a:uLnTx/>
                <a:uFillTx/>
                <a:latin typeface="+mj-lt"/>
                <a:ea typeface="Calibri"/>
                <a:cs typeface="Times New Roman"/>
              </a:rPr>
              <a:t>Monthly:</a:t>
            </a: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
            </a:r>
            <a:b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b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Certificates</a:t>
            </a:r>
            <a:b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b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
            </a:r>
            <a:b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br>
            <a:r>
              <a:rPr kumimoji="0" lang="en-US" sz="2400" b="1" i="1" u="none" strike="noStrike" kern="0" cap="none" spc="0" normalizeH="0" baseline="0" noProof="0" dirty="0" smtClean="0">
                <a:ln>
                  <a:noFill/>
                </a:ln>
                <a:solidFill>
                  <a:srgbClr val="005A9E"/>
                </a:solidFill>
                <a:effectLst/>
                <a:uLnTx/>
                <a:uFillTx/>
                <a:latin typeface="+mj-lt"/>
                <a:ea typeface="Calibri"/>
                <a:cs typeface="Times New Roman"/>
              </a:rPr>
              <a:t>Quarterly:</a:t>
            </a: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
            </a:r>
            <a:b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b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Random Drawing</a:t>
            </a:r>
            <a:b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b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   3 from each terminal</a:t>
            </a:r>
          </a:p>
          <a:p>
            <a:pPr marL="45720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5A9E"/>
                </a:solidFill>
                <a:effectLst/>
                <a:uLnTx/>
                <a:uFillTx/>
                <a:latin typeface="+mj-lt"/>
                <a:ea typeface="Calibri"/>
                <a:cs typeface="Times New Roman"/>
              </a:rPr>
              <a:t>   10 airport-wide</a:t>
            </a:r>
          </a:p>
          <a:p>
            <a:pPr marL="457200" marR="0" lvl="0" indent="0" defTabSz="914400" eaLnBrk="1" fontAlgn="auto" latinLnBrk="0" hangingPunct="1">
              <a:lnSpc>
                <a:spcPct val="100000"/>
              </a:lnSpc>
              <a:spcBef>
                <a:spcPts val="0"/>
              </a:spcBef>
              <a:spcAft>
                <a:spcPts val="0"/>
              </a:spcAft>
              <a:buClrTx/>
              <a:buSzTx/>
              <a:buFontTx/>
              <a:buNone/>
              <a:tabLst/>
              <a:defRPr/>
            </a:pPr>
            <a:r>
              <a:rPr lang="en-US" sz="2400" kern="0" dirty="0" smtClean="0">
                <a:solidFill>
                  <a:srgbClr val="005A9E"/>
                </a:solidFill>
                <a:latin typeface="+mj-lt"/>
                <a:cs typeface="Times New Roman"/>
              </a:rPr>
              <a:t>“Wall of Fame”</a:t>
            </a:r>
          </a:p>
          <a:p>
            <a:pPr marL="45720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A9E"/>
              </a:solidFill>
              <a:effectLst/>
              <a:uLnTx/>
              <a:uFillTx/>
              <a:latin typeface="+mj-lt"/>
              <a:cs typeface="Times New Roman"/>
            </a:endParaRPr>
          </a:p>
        </p:txBody>
      </p:sp>
      <p:sp>
        <p:nvSpPr>
          <p:cNvPr id="3" name="TextBox 2"/>
          <p:cNvSpPr txBox="1"/>
          <p:nvPr/>
        </p:nvSpPr>
        <p:spPr>
          <a:xfrm>
            <a:off x="8456612" y="6287193"/>
            <a:ext cx="3581400" cy="369332"/>
          </a:xfrm>
          <a:prstGeom prst="rect">
            <a:avLst/>
          </a:prstGeom>
          <a:noFill/>
        </p:spPr>
        <p:txBody>
          <a:bodyPr wrap="square" rtlCol="0">
            <a:spAutoFit/>
          </a:bodyPr>
          <a:lstStyle/>
          <a:p>
            <a:pPr lvl="0"/>
            <a:r>
              <a:rPr lang="en-US" dirty="0" smtClean="0">
                <a:solidFill>
                  <a:srgbClr val="005A9E"/>
                </a:solidFill>
                <a:hlinkClick r:id="rId4"/>
              </a:rPr>
              <a:t>FlyLAX.com/Stars</a:t>
            </a:r>
            <a:endParaRPr lang="en-US" dirty="0">
              <a:solidFill>
                <a:srgbClr val="005A9E"/>
              </a:solidFill>
            </a:endParaRPr>
          </a:p>
        </p:txBody>
      </p:sp>
    </p:spTree>
    <p:extLst>
      <p:ext uri="{BB962C8B-B14F-4D97-AF65-F5344CB8AC3E}">
        <p14:creationId xmlns:p14="http://schemas.microsoft.com/office/powerpoint/2010/main" val="21015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2" y="129145"/>
            <a:ext cx="8677558" cy="672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80012" y="5370704"/>
            <a:ext cx="2743200" cy="341632"/>
          </a:xfrm>
          <a:prstGeom prst="rect">
            <a:avLst/>
          </a:prstGeom>
          <a:noFill/>
        </p:spPr>
        <p:txBody>
          <a:bodyPr wrap="square" rtlCol="0">
            <a:spAutoFit/>
          </a:bodyPr>
          <a:lstStyle/>
          <a:p>
            <a:pPr>
              <a:lnSpc>
                <a:spcPct val="90000"/>
              </a:lnSpc>
            </a:pPr>
            <a:r>
              <a:rPr lang="en-US" dirty="0" smtClean="0">
                <a:hlinkClick r:id="rId4"/>
              </a:rPr>
              <a:t>FlyLAX.com/Stars</a:t>
            </a:r>
            <a:endParaRPr lang="en-US" dirty="0"/>
          </a:p>
        </p:txBody>
      </p:sp>
    </p:spTree>
    <p:extLst>
      <p:ext uri="{BB962C8B-B14F-4D97-AF65-F5344CB8AC3E}">
        <p14:creationId xmlns:p14="http://schemas.microsoft.com/office/powerpoint/2010/main" val="185200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399"/>
            <a:ext cx="5586464" cy="1066800"/>
          </a:xfrm>
        </p:spPr>
        <p:txBody>
          <a:bodyPr>
            <a:normAutofit/>
          </a:bodyPr>
          <a:lstStyle/>
          <a:p>
            <a:pPr algn="ctr"/>
            <a:r>
              <a:rPr lang="en-US" sz="4800" dirty="0" smtClean="0">
                <a:solidFill>
                  <a:srgbClr val="0070C0"/>
                </a:solidFill>
              </a:rPr>
              <a:t>Quarterly Awards</a:t>
            </a:r>
            <a:endParaRPr lang="en-US" sz="4800" dirty="0">
              <a:solidFill>
                <a:srgbClr val="0070C0"/>
              </a:solidFill>
            </a:endParaRPr>
          </a:p>
        </p:txBody>
      </p:sp>
      <p:sp>
        <p:nvSpPr>
          <p:cNvPr id="6" name="Content Placeholder 2"/>
          <p:cNvSpPr>
            <a:spLocks noGrp="1"/>
          </p:cNvSpPr>
          <p:nvPr>
            <p:ph sz="quarter" idx="1"/>
          </p:nvPr>
        </p:nvSpPr>
        <p:spPr>
          <a:xfrm>
            <a:off x="1065212" y="2057400"/>
            <a:ext cx="11579384" cy="5486400"/>
          </a:xfrm>
        </p:spPr>
        <p:txBody>
          <a:bodyPr>
            <a:normAutofit fontScale="92500" lnSpcReduction="10000"/>
          </a:bodyPr>
          <a:lstStyle/>
          <a:p>
            <a:pPr marL="0" indent="0">
              <a:buNone/>
            </a:pPr>
            <a:r>
              <a:rPr lang="en-US" sz="1600" b="1" i="1" dirty="0" smtClean="0">
                <a:solidFill>
                  <a:prstClr val="black"/>
                </a:solidFill>
                <a:latin typeface="Century Gothic" panose="020B0502020202020204" pitchFamily="34" charset="0"/>
                <a:ea typeface="Calibri"/>
                <a:cs typeface="Times New Roman"/>
              </a:rPr>
              <a:t>Mystery </a:t>
            </a:r>
            <a:r>
              <a:rPr lang="en-US" sz="1600" b="1" i="1" dirty="0">
                <a:solidFill>
                  <a:prstClr val="black"/>
                </a:solidFill>
                <a:latin typeface="Century Gothic" panose="020B0502020202020204" pitchFamily="34" charset="0"/>
                <a:ea typeface="Calibri"/>
                <a:cs typeface="Times New Roman"/>
              </a:rPr>
              <a:t>Shop Scores </a:t>
            </a:r>
            <a:endParaRPr lang="en-US" sz="1600" b="1" i="1" dirty="0" smtClean="0">
              <a:solidFill>
                <a:prstClr val="black"/>
              </a:solidFill>
              <a:latin typeface="Century Gothic" panose="020B0502020202020204" pitchFamily="34" charset="0"/>
              <a:ea typeface="Calibri"/>
              <a:cs typeface="Times New Roman"/>
            </a:endParaRPr>
          </a:p>
          <a:p>
            <a:r>
              <a:rPr lang="en-US" sz="1600" dirty="0" smtClean="0">
                <a:solidFill>
                  <a:prstClr val="black"/>
                </a:solidFill>
                <a:latin typeface="Century Gothic" panose="020B0502020202020204" pitchFamily="34" charset="0"/>
                <a:ea typeface="Calibri"/>
                <a:cs typeface="Times New Roman"/>
              </a:rPr>
              <a:t>Best </a:t>
            </a:r>
            <a:r>
              <a:rPr lang="en-US" sz="1600" dirty="0">
                <a:solidFill>
                  <a:prstClr val="black"/>
                </a:solidFill>
                <a:latin typeface="Century Gothic" panose="020B0502020202020204" pitchFamily="34" charset="0"/>
                <a:ea typeface="Calibri"/>
                <a:cs typeface="Times New Roman"/>
              </a:rPr>
              <a:t>Overall </a:t>
            </a:r>
            <a:r>
              <a:rPr lang="en-US" sz="1600" dirty="0" smtClean="0">
                <a:solidFill>
                  <a:prstClr val="black"/>
                </a:solidFill>
                <a:latin typeface="Century Gothic" panose="020B0502020202020204" pitchFamily="34" charset="0"/>
                <a:ea typeface="Calibri"/>
                <a:cs typeface="Times New Roman"/>
              </a:rPr>
              <a:t>Terminal</a:t>
            </a:r>
          </a:p>
          <a:p>
            <a:r>
              <a:rPr lang="en-US" sz="1600" dirty="0" smtClean="0">
                <a:solidFill>
                  <a:prstClr val="black"/>
                </a:solidFill>
                <a:latin typeface="Century Gothic" panose="020B0502020202020204" pitchFamily="34" charset="0"/>
                <a:ea typeface="Calibri"/>
                <a:cs typeface="Times New Roman"/>
              </a:rPr>
              <a:t>Most </a:t>
            </a:r>
            <a:r>
              <a:rPr lang="en-US" sz="1600" dirty="0">
                <a:solidFill>
                  <a:prstClr val="black"/>
                </a:solidFill>
                <a:latin typeface="Century Gothic" panose="020B0502020202020204" pitchFamily="34" charset="0"/>
                <a:ea typeface="Calibri"/>
                <a:cs typeface="Times New Roman"/>
              </a:rPr>
              <a:t>Improved Terminal </a:t>
            </a:r>
            <a:endParaRPr lang="en-US" sz="1600" dirty="0" smtClean="0">
              <a:solidFill>
                <a:prstClr val="black"/>
              </a:solidFill>
              <a:latin typeface="Century Gothic" panose="020B0502020202020204" pitchFamily="34" charset="0"/>
              <a:ea typeface="Calibri"/>
              <a:cs typeface="Times New Roman"/>
            </a:endParaRPr>
          </a:p>
          <a:p>
            <a:r>
              <a:rPr lang="en-US" sz="1600" dirty="0" smtClean="0">
                <a:solidFill>
                  <a:prstClr val="black"/>
                </a:solidFill>
                <a:latin typeface="Century Gothic" panose="020B0502020202020204" pitchFamily="34" charset="0"/>
                <a:ea typeface="Calibri"/>
                <a:cs typeface="Times New Roman"/>
              </a:rPr>
              <a:t>Best Performers</a:t>
            </a:r>
          </a:p>
          <a:p>
            <a:pPr marL="0" lvl="0" indent="0">
              <a:buClr>
                <a:srgbClr val="5ECCF3"/>
              </a:buClr>
              <a:buNone/>
            </a:pPr>
            <a:r>
              <a:rPr lang="en-US" sz="1600" b="1" i="1" dirty="0" smtClean="0">
                <a:solidFill>
                  <a:prstClr val="black"/>
                </a:solidFill>
                <a:latin typeface="Century Gothic" panose="020B0502020202020204" pitchFamily="34" charset="0"/>
                <a:ea typeface="Calibri"/>
                <a:cs typeface="Times New Roman"/>
              </a:rPr>
              <a:t>		</a:t>
            </a:r>
          </a:p>
          <a:p>
            <a:pPr marL="0" lvl="0" indent="0">
              <a:buClr>
                <a:srgbClr val="5ECCF3"/>
              </a:buClr>
              <a:buNone/>
            </a:pPr>
            <a:r>
              <a:rPr lang="en-US" sz="1600" b="1" i="1" dirty="0" smtClean="0">
                <a:solidFill>
                  <a:prstClr val="black"/>
                </a:solidFill>
                <a:latin typeface="Century Gothic" panose="020B0502020202020204" pitchFamily="34" charset="0"/>
                <a:ea typeface="Calibri"/>
                <a:cs typeface="Times New Roman"/>
              </a:rPr>
              <a:t>ASQ</a:t>
            </a:r>
          </a:p>
          <a:p>
            <a:pPr lvl="0">
              <a:buClr>
                <a:srgbClr val="5ECCF3"/>
              </a:buClr>
            </a:pPr>
            <a:r>
              <a:rPr lang="en-US" sz="1600" dirty="0" smtClean="0">
                <a:solidFill>
                  <a:prstClr val="black"/>
                </a:solidFill>
                <a:latin typeface="Century Gothic" panose="020B0502020202020204" pitchFamily="34" charset="0"/>
                <a:ea typeface="Calibri"/>
                <a:cs typeface="Times New Roman"/>
              </a:rPr>
              <a:t>Best Overall Terminal</a:t>
            </a:r>
          </a:p>
          <a:p>
            <a:pPr lvl="0">
              <a:buClr>
                <a:srgbClr val="5ECCF3"/>
              </a:buClr>
            </a:pPr>
            <a:r>
              <a:rPr lang="en-US" sz="1600" dirty="0" smtClean="0">
                <a:solidFill>
                  <a:prstClr val="black"/>
                </a:solidFill>
                <a:latin typeface="Century Gothic" panose="020B0502020202020204" pitchFamily="34" charset="0"/>
                <a:ea typeface="Calibri"/>
                <a:cs typeface="Times New Roman"/>
              </a:rPr>
              <a:t>Most Improved Terminal </a:t>
            </a:r>
          </a:p>
          <a:p>
            <a:pPr lvl="0">
              <a:buClr>
                <a:srgbClr val="5ECCF3"/>
              </a:buClr>
            </a:pPr>
            <a:r>
              <a:rPr lang="en-US" sz="1600" dirty="0" smtClean="0">
                <a:solidFill>
                  <a:prstClr val="black"/>
                </a:solidFill>
                <a:latin typeface="Century Gothic" panose="020B0502020202020204" pitchFamily="34" charset="0"/>
                <a:ea typeface="Calibri"/>
                <a:cs typeface="Times New Roman"/>
              </a:rPr>
              <a:t>Friendliest Terminal (courtesy scores)</a:t>
            </a:r>
          </a:p>
          <a:p>
            <a:pPr lvl="0">
              <a:buClr>
                <a:srgbClr val="5ECCF3"/>
              </a:buClr>
            </a:pPr>
            <a:r>
              <a:rPr lang="en-US" sz="1600" dirty="0" smtClean="0">
                <a:solidFill>
                  <a:prstClr val="black"/>
                </a:solidFill>
                <a:latin typeface="Century Gothic" panose="020B0502020202020204" pitchFamily="34" charset="0"/>
                <a:ea typeface="Calibri"/>
                <a:cs typeface="Times New Roman"/>
              </a:rPr>
              <a:t>Highest Satisfaction </a:t>
            </a:r>
            <a:r>
              <a:rPr lang="en-US" sz="1600" dirty="0">
                <a:solidFill>
                  <a:prstClr val="black"/>
                </a:solidFill>
                <a:latin typeface="Century Gothic" panose="020B0502020202020204" pitchFamily="34" charset="0"/>
                <a:ea typeface="Calibri"/>
                <a:cs typeface="Times New Roman"/>
              </a:rPr>
              <a:t>– </a:t>
            </a:r>
            <a:r>
              <a:rPr lang="en-US" sz="1600" dirty="0" smtClean="0">
                <a:solidFill>
                  <a:prstClr val="black"/>
                </a:solidFill>
                <a:latin typeface="Century Gothic" panose="020B0502020202020204" pitchFamily="34" charset="0"/>
                <a:ea typeface="Calibri"/>
                <a:cs typeface="Times New Roman"/>
              </a:rPr>
              <a:t>Check-in, Security Process, Restrooms</a:t>
            </a:r>
          </a:p>
          <a:p>
            <a:pPr lvl="0">
              <a:buClr>
                <a:srgbClr val="5ECCF3"/>
              </a:buClr>
            </a:pPr>
            <a:r>
              <a:rPr lang="en-US" sz="1600" dirty="0" smtClean="0">
                <a:solidFill>
                  <a:prstClr val="black"/>
                </a:solidFill>
                <a:latin typeface="Century Gothic" panose="020B0502020202020204" pitchFamily="34" charset="0"/>
                <a:ea typeface="Calibri"/>
                <a:cs typeface="Times New Roman"/>
              </a:rPr>
              <a:t>Best </a:t>
            </a:r>
            <a:r>
              <a:rPr lang="en-US" sz="1600" dirty="0">
                <a:solidFill>
                  <a:prstClr val="black"/>
                </a:solidFill>
                <a:latin typeface="Century Gothic" panose="020B0502020202020204" pitchFamily="34" charset="0"/>
                <a:ea typeface="Calibri"/>
                <a:cs typeface="Times New Roman"/>
              </a:rPr>
              <a:t>Rated </a:t>
            </a:r>
            <a:r>
              <a:rPr lang="en-US" sz="1600" dirty="0" smtClean="0">
                <a:solidFill>
                  <a:prstClr val="black"/>
                </a:solidFill>
                <a:latin typeface="Century Gothic" panose="020B0502020202020204" pitchFamily="34" charset="0"/>
                <a:ea typeface="Calibri"/>
                <a:cs typeface="Times New Roman"/>
              </a:rPr>
              <a:t>Airline</a:t>
            </a:r>
          </a:p>
          <a:p>
            <a:pPr lvl="0">
              <a:buClr>
                <a:srgbClr val="5ECCF3"/>
              </a:buClr>
            </a:pPr>
            <a:r>
              <a:rPr lang="en-US" sz="1600" dirty="0" smtClean="0">
                <a:solidFill>
                  <a:prstClr val="black"/>
                </a:solidFill>
                <a:latin typeface="Century Gothic" panose="020B0502020202020204" pitchFamily="34" charset="0"/>
                <a:ea typeface="Calibri"/>
                <a:cs typeface="Times New Roman"/>
              </a:rPr>
              <a:t>Most </a:t>
            </a:r>
            <a:r>
              <a:rPr lang="en-US" sz="1600" dirty="0">
                <a:solidFill>
                  <a:prstClr val="black"/>
                </a:solidFill>
                <a:latin typeface="Century Gothic" panose="020B0502020202020204" pitchFamily="34" charset="0"/>
                <a:ea typeface="Calibri"/>
                <a:cs typeface="Times New Roman"/>
              </a:rPr>
              <a:t>Improved Airline </a:t>
            </a:r>
            <a:endParaRPr lang="en-US" sz="1600" dirty="0" smtClean="0">
              <a:solidFill>
                <a:prstClr val="black"/>
              </a:solidFill>
              <a:latin typeface="Century Gothic" panose="020B0502020202020204" pitchFamily="34" charset="0"/>
              <a:ea typeface="Calibri"/>
              <a:cs typeface="Times New Roman"/>
            </a:endParaRPr>
          </a:p>
          <a:p>
            <a:pPr marL="0" lvl="0" indent="0">
              <a:buClr>
                <a:srgbClr val="5ECCF3"/>
              </a:buClr>
              <a:buNone/>
            </a:pPr>
            <a:endParaRPr lang="en-US" sz="1600" dirty="0" smtClean="0">
              <a:solidFill>
                <a:prstClr val="black"/>
              </a:solidFill>
              <a:latin typeface="Century Gothic" panose="020B0502020202020204" pitchFamily="34" charset="0"/>
              <a:ea typeface="Calibri"/>
              <a:cs typeface="Times New Roman"/>
            </a:endParaRPr>
          </a:p>
          <a:p>
            <a:pPr marL="0" lvl="0" indent="0">
              <a:buClr>
                <a:srgbClr val="5ECCF3"/>
              </a:buClr>
              <a:buNone/>
            </a:pPr>
            <a:r>
              <a:rPr lang="en-US" sz="1600" b="1" i="1" dirty="0" smtClean="0">
                <a:solidFill>
                  <a:prstClr val="black"/>
                </a:solidFill>
                <a:latin typeface="Century Gothic" panose="020B0502020202020204" pitchFamily="34" charset="0"/>
                <a:ea typeface="Calibri"/>
                <a:cs typeface="Times New Roman"/>
              </a:rPr>
              <a:t>LAXtra Mile</a:t>
            </a:r>
          </a:p>
          <a:p>
            <a:pPr lvl="0">
              <a:buClr>
                <a:srgbClr val="5ECCF3"/>
              </a:buClr>
            </a:pPr>
            <a:r>
              <a:rPr lang="en-US" sz="1600" dirty="0" smtClean="0">
                <a:solidFill>
                  <a:prstClr val="black"/>
                </a:solidFill>
                <a:latin typeface="Century Gothic" panose="020B0502020202020204" pitchFamily="34" charset="0"/>
                <a:ea typeface="Calibri"/>
                <a:cs typeface="Times New Roman"/>
              </a:rPr>
              <a:t>Employees who go the extra mile, above and beyond their normal course of duties</a:t>
            </a:r>
          </a:p>
          <a:p>
            <a:pPr marL="0" lvl="0" indent="0">
              <a:buClr>
                <a:srgbClr val="5ECCF3"/>
              </a:buClr>
              <a:buNone/>
            </a:pPr>
            <a:endParaRPr lang="en-US" sz="1600" dirty="0">
              <a:solidFill>
                <a:prstClr val="black"/>
              </a:solidFill>
              <a:latin typeface="Century Gothic" panose="020B0502020202020204" pitchFamily="34" charset="0"/>
              <a:ea typeface="Calibri"/>
              <a:cs typeface="Times New Roman"/>
            </a:endParaRPr>
          </a:p>
          <a:p>
            <a:pPr marL="0" lvl="0" indent="0">
              <a:buClr>
                <a:srgbClr val="5ECCF3"/>
              </a:buClr>
              <a:buNone/>
            </a:pPr>
            <a:r>
              <a:rPr lang="en-US" sz="2000" b="1" dirty="0" smtClean="0">
                <a:solidFill>
                  <a:prstClr val="black"/>
                </a:solidFill>
                <a:latin typeface="Century Gothic" panose="020B0502020202020204" pitchFamily="34" charset="0"/>
                <a:ea typeface="Calibri"/>
                <a:cs typeface="Times New Roman"/>
              </a:rPr>
              <a:t/>
            </a:r>
            <a:br>
              <a:rPr lang="en-US" sz="2000" b="1" dirty="0" smtClean="0">
                <a:solidFill>
                  <a:prstClr val="black"/>
                </a:solidFill>
                <a:latin typeface="Century Gothic" panose="020B0502020202020204" pitchFamily="34" charset="0"/>
                <a:ea typeface="Calibri"/>
                <a:cs typeface="Times New Roman"/>
              </a:rPr>
            </a:br>
            <a:endParaRPr lang="en-US" sz="2000" b="1" dirty="0">
              <a:solidFill>
                <a:prstClr val="black"/>
              </a:solidFill>
              <a:latin typeface="Century Gothic" panose="020B0502020202020204" pitchFamily="34" charset="0"/>
              <a:ea typeface="Calibri"/>
              <a:cs typeface="Times New Roman"/>
            </a:endParaRPr>
          </a:p>
          <a:p>
            <a:pPr marL="0" indent="0">
              <a:buNone/>
            </a:pPr>
            <a:endParaRPr lang="en-US" sz="1600" dirty="0"/>
          </a:p>
          <a:p>
            <a:pPr lvl="0"/>
            <a:endParaRPr lang="en-US" sz="2500" dirty="0"/>
          </a:p>
        </p:txBody>
      </p:sp>
      <p:pic>
        <p:nvPicPr>
          <p:cNvPr id="3081" name="Picture 9" descr="J:\Rewards and Recognition\FINAL PRINT READY ARTWORK\Gold Star with Surf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152399"/>
            <a:ext cx="7364606" cy="474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7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LAXtra Mile</a:t>
            </a:r>
            <a:endParaRPr lang="en-US" dirty="0">
              <a:solidFill>
                <a:srgbClr val="0070C0"/>
              </a:solidFill>
            </a:endParaRPr>
          </a:p>
        </p:txBody>
      </p:sp>
      <p:sp>
        <p:nvSpPr>
          <p:cNvPr id="4" name="Content Placeholder 3"/>
          <p:cNvSpPr>
            <a:spLocks noGrp="1"/>
          </p:cNvSpPr>
          <p:nvPr>
            <p:ph sz="quarter" idx="1"/>
          </p:nvPr>
        </p:nvSpPr>
        <p:spPr>
          <a:xfrm>
            <a:off x="836612" y="1752600"/>
            <a:ext cx="10868370" cy="4495800"/>
          </a:xfrm>
        </p:spPr>
        <p:txBody>
          <a:bodyPr/>
          <a:lstStyle/>
          <a:p>
            <a:r>
              <a:rPr lang="en-US" dirty="0" smtClean="0"/>
              <a:t>Quarterly – Selection committee of LAWA and Partners Council </a:t>
            </a:r>
          </a:p>
          <a:p>
            <a:pPr marL="0" indent="0">
              <a:buNone/>
            </a:pPr>
            <a:endParaRPr lang="en-US" dirty="0" smtClean="0"/>
          </a:p>
          <a:p>
            <a:r>
              <a:rPr lang="en-US" dirty="0" smtClean="0"/>
              <a:t>Cross section of airlines, concessionaires, TSA, CBP, ground transportation and LAWA</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735645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084"/>
            <a:ext cx="5486400" cy="952500"/>
          </a:xfrm>
        </p:spPr>
        <p:txBody>
          <a:bodyPr>
            <a:normAutofit/>
          </a:bodyPr>
          <a:lstStyle/>
          <a:p>
            <a:r>
              <a:rPr lang="en-US" sz="4000" dirty="0">
                <a:solidFill>
                  <a:srgbClr val="005A9E"/>
                </a:solidFill>
              </a:rPr>
              <a:t>Communications Tools</a:t>
            </a:r>
          </a:p>
        </p:txBody>
      </p:sp>
      <p:sp>
        <p:nvSpPr>
          <p:cNvPr id="4" name="Content Placeholder 3"/>
          <p:cNvSpPr>
            <a:spLocks noGrp="1"/>
          </p:cNvSpPr>
          <p:nvPr>
            <p:ph sz="quarter" idx="1"/>
          </p:nvPr>
        </p:nvSpPr>
        <p:spPr>
          <a:xfrm>
            <a:off x="760412" y="1828800"/>
            <a:ext cx="10868370" cy="4495800"/>
          </a:xfrm>
        </p:spPr>
        <p:txBody>
          <a:bodyPr>
            <a:normAutofit fontScale="70000" lnSpcReduction="20000"/>
          </a:bodyPr>
          <a:lstStyle/>
          <a:p>
            <a:pPr lvl="0" defTabSz="897301">
              <a:lnSpc>
                <a:spcPct val="115000"/>
              </a:lnSpc>
            </a:pPr>
            <a:r>
              <a:rPr lang="en-US" sz="3200" kern="0" dirty="0">
                <a:solidFill>
                  <a:srgbClr val="545454">
                    <a:lumMod val="50000"/>
                  </a:srgbClr>
                </a:solidFill>
                <a:ea typeface="Calibri"/>
                <a:cs typeface="Times New Roman"/>
              </a:rPr>
              <a:t>Posters for employee lunch and break </a:t>
            </a:r>
            <a:r>
              <a:rPr lang="en-US" sz="3200" kern="0" dirty="0" smtClean="0">
                <a:solidFill>
                  <a:srgbClr val="545454">
                    <a:lumMod val="50000"/>
                  </a:srgbClr>
                </a:solidFill>
                <a:ea typeface="Calibri"/>
                <a:cs typeface="Times New Roman"/>
              </a:rPr>
              <a:t>rooms</a:t>
            </a:r>
          </a:p>
          <a:p>
            <a:pPr lvl="0" defTabSz="897301">
              <a:lnSpc>
                <a:spcPct val="115000"/>
              </a:lnSpc>
            </a:pPr>
            <a:r>
              <a:rPr lang="en-US" sz="3200" kern="0" dirty="0" smtClean="0">
                <a:solidFill>
                  <a:srgbClr val="545454">
                    <a:lumMod val="50000"/>
                  </a:srgbClr>
                </a:solidFill>
                <a:ea typeface="Calibri"/>
                <a:cs typeface="Times New Roman"/>
              </a:rPr>
              <a:t>Tabletop </a:t>
            </a:r>
            <a:r>
              <a:rPr lang="en-US" sz="3200" kern="0" dirty="0">
                <a:solidFill>
                  <a:srgbClr val="545454">
                    <a:lumMod val="50000"/>
                  </a:srgbClr>
                </a:solidFill>
                <a:ea typeface="Calibri"/>
                <a:cs typeface="Times New Roman"/>
              </a:rPr>
              <a:t>posters for public counters (Badging, HR, Permits, ABM Parking Office, etc</a:t>
            </a:r>
            <a:r>
              <a:rPr lang="en-US" sz="3200" kern="0" dirty="0" smtClean="0">
                <a:solidFill>
                  <a:srgbClr val="545454">
                    <a:lumMod val="50000"/>
                  </a:srgbClr>
                </a:solidFill>
                <a:ea typeface="Calibri"/>
                <a:cs typeface="Times New Roman"/>
              </a:rPr>
              <a:t>.)</a:t>
            </a:r>
          </a:p>
          <a:p>
            <a:pPr lvl="0" defTabSz="897301">
              <a:lnSpc>
                <a:spcPct val="115000"/>
              </a:lnSpc>
            </a:pPr>
            <a:r>
              <a:rPr lang="en-US" sz="3200" kern="0" dirty="0" smtClean="0">
                <a:solidFill>
                  <a:srgbClr val="545454">
                    <a:lumMod val="50000"/>
                  </a:srgbClr>
                </a:solidFill>
                <a:ea typeface="Calibri"/>
                <a:cs typeface="Times New Roman"/>
              </a:rPr>
              <a:t>Tent </a:t>
            </a:r>
            <a:r>
              <a:rPr lang="en-US" sz="3200" kern="0" dirty="0">
                <a:solidFill>
                  <a:srgbClr val="545454">
                    <a:lumMod val="50000"/>
                  </a:srgbClr>
                </a:solidFill>
                <a:ea typeface="Calibri"/>
                <a:cs typeface="Times New Roman"/>
              </a:rPr>
              <a:t>cards for concessions, airline check-in desks and other </a:t>
            </a:r>
            <a:r>
              <a:rPr lang="en-US" sz="3200" kern="0" dirty="0" smtClean="0">
                <a:solidFill>
                  <a:srgbClr val="545454">
                    <a:lumMod val="50000"/>
                  </a:srgbClr>
                </a:solidFill>
                <a:ea typeface="Calibri"/>
                <a:cs typeface="Times New Roman"/>
              </a:rPr>
              <a:t>areas </a:t>
            </a:r>
            <a:endParaRPr lang="en-US" sz="3200" kern="0" dirty="0">
              <a:solidFill>
                <a:srgbClr val="545454">
                  <a:lumMod val="50000"/>
                </a:srgbClr>
              </a:solidFill>
              <a:ea typeface="Calibri"/>
              <a:cs typeface="Times New Roman"/>
            </a:endParaRPr>
          </a:p>
          <a:p>
            <a:pPr lvl="0" defTabSz="897301">
              <a:lnSpc>
                <a:spcPct val="115000"/>
              </a:lnSpc>
            </a:pPr>
            <a:r>
              <a:rPr lang="en-US" sz="3200" kern="0" dirty="0">
                <a:solidFill>
                  <a:srgbClr val="545454">
                    <a:lumMod val="50000"/>
                  </a:srgbClr>
                </a:solidFill>
                <a:ea typeface="Calibri"/>
                <a:cs typeface="Times New Roman"/>
              </a:rPr>
              <a:t>Freestanding signage at info booths </a:t>
            </a:r>
          </a:p>
          <a:p>
            <a:pPr lvl="0" defTabSz="897301">
              <a:lnSpc>
                <a:spcPct val="115000"/>
              </a:lnSpc>
            </a:pPr>
            <a:r>
              <a:rPr lang="en-US" sz="3200" kern="0" dirty="0">
                <a:solidFill>
                  <a:srgbClr val="545454">
                    <a:lumMod val="50000"/>
                  </a:srgbClr>
                </a:solidFill>
                <a:ea typeface="Calibri"/>
                <a:cs typeface="Times New Roman"/>
              </a:rPr>
              <a:t>Digital Display Boards – (JC Decaux available space in concourse and other areas)</a:t>
            </a:r>
          </a:p>
          <a:p>
            <a:pPr lvl="0" defTabSz="897301">
              <a:lnSpc>
                <a:spcPct val="115000"/>
              </a:lnSpc>
            </a:pPr>
            <a:r>
              <a:rPr lang="en-US" sz="3200" kern="0" dirty="0">
                <a:solidFill>
                  <a:srgbClr val="545454">
                    <a:lumMod val="50000"/>
                  </a:srgbClr>
                </a:solidFill>
                <a:ea typeface="Calibri"/>
                <a:cs typeface="Times New Roman"/>
              </a:rPr>
              <a:t>Flight Information Displays – Available panels used as </a:t>
            </a:r>
            <a:endParaRPr lang="en-US" sz="3200" kern="0" dirty="0" smtClean="0">
              <a:solidFill>
                <a:srgbClr val="545454">
                  <a:lumMod val="50000"/>
                </a:srgbClr>
              </a:solidFill>
              <a:ea typeface="Calibri"/>
              <a:cs typeface="Times New Roman"/>
            </a:endParaRPr>
          </a:p>
          <a:p>
            <a:pPr marL="0" lvl="0" indent="0" defTabSz="897301">
              <a:lnSpc>
                <a:spcPct val="115000"/>
              </a:lnSpc>
              <a:buNone/>
            </a:pPr>
            <a:r>
              <a:rPr lang="en-US" sz="3200" kern="0" dirty="0" smtClean="0">
                <a:solidFill>
                  <a:srgbClr val="545454">
                    <a:lumMod val="50000"/>
                  </a:srgbClr>
                </a:solidFill>
                <a:ea typeface="Calibri"/>
                <a:cs typeface="Times New Roman"/>
              </a:rPr>
              <a:t>     placeholders </a:t>
            </a:r>
            <a:r>
              <a:rPr lang="en-US" sz="3200" kern="0" dirty="0">
                <a:solidFill>
                  <a:srgbClr val="545454">
                    <a:lumMod val="50000"/>
                  </a:srgbClr>
                </a:solidFill>
                <a:ea typeface="Calibri"/>
                <a:cs typeface="Times New Roman"/>
              </a:rPr>
              <a:t>for emergency messaging</a:t>
            </a:r>
          </a:p>
          <a:p>
            <a:pPr lvl="0" defTabSz="897301">
              <a:lnSpc>
                <a:spcPct val="115000"/>
              </a:lnSpc>
            </a:pPr>
            <a:r>
              <a:rPr lang="en-US" sz="3200" kern="0" dirty="0">
                <a:solidFill>
                  <a:srgbClr val="545454">
                    <a:lumMod val="50000"/>
                  </a:srgbClr>
                </a:solidFill>
                <a:ea typeface="Calibri"/>
                <a:cs typeface="Times New Roman"/>
              </a:rPr>
              <a:t>Placards in shuttle buses </a:t>
            </a:r>
          </a:p>
          <a:p>
            <a:pPr lvl="0" defTabSz="897301">
              <a:lnSpc>
                <a:spcPct val="115000"/>
              </a:lnSpc>
            </a:pPr>
            <a:r>
              <a:rPr lang="en-US" sz="3200" kern="0" dirty="0">
                <a:solidFill>
                  <a:srgbClr val="545454">
                    <a:lumMod val="50000"/>
                  </a:srgbClr>
                </a:solidFill>
                <a:ea typeface="Calibri"/>
                <a:cs typeface="Times New Roman"/>
              </a:rPr>
              <a:t>Business cards</a:t>
            </a:r>
          </a:p>
          <a:p>
            <a:pPr lvl="0" defTabSz="897301">
              <a:lnSpc>
                <a:spcPct val="115000"/>
              </a:lnSpc>
            </a:pPr>
            <a:r>
              <a:rPr lang="en-US" sz="3200" kern="0" dirty="0">
                <a:solidFill>
                  <a:srgbClr val="545454">
                    <a:lumMod val="50000"/>
                  </a:srgbClr>
                </a:solidFill>
                <a:ea typeface="Calibri"/>
                <a:cs typeface="Times New Roman"/>
              </a:rPr>
              <a:t>Buttons for employees to wear to increase </a:t>
            </a:r>
            <a:r>
              <a:rPr lang="en-US" sz="3200" kern="0" dirty="0" smtClean="0">
                <a:solidFill>
                  <a:srgbClr val="545454">
                    <a:lumMod val="50000"/>
                  </a:srgbClr>
                </a:solidFill>
                <a:ea typeface="Calibri"/>
                <a:cs typeface="Times New Roman"/>
              </a:rPr>
              <a:t>awareness</a:t>
            </a:r>
          </a:p>
          <a:p>
            <a:pPr lvl="0" defTabSz="897301">
              <a:lnSpc>
                <a:spcPct val="115000"/>
              </a:lnSpc>
            </a:pPr>
            <a:r>
              <a:rPr lang="en-US" sz="3200" kern="0" dirty="0" smtClean="0">
                <a:solidFill>
                  <a:srgbClr val="545454">
                    <a:lumMod val="50000"/>
                  </a:srgbClr>
                </a:solidFill>
                <a:cs typeface="Times New Roman"/>
              </a:rPr>
              <a:t>LAX maps</a:t>
            </a:r>
            <a:endParaRPr lang="en-US" dirty="0"/>
          </a:p>
        </p:txBody>
      </p:sp>
      <p:pic>
        <p:nvPicPr>
          <p:cNvPr id="6146" name="Picture 2" descr="C:\Users\a68bxy\AppData\Local\Microsoft\Windows\Temporary Internet Files\Content.Outlook\A72J1GIN\LAX_RR_Round Button_2in FINAL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5212" y="3760247"/>
            <a:ext cx="3048000" cy="2938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Rewards and Recognition\FINAL PRINT READY ARTWORK\Gold B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212" y="609600"/>
            <a:ext cx="705547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7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03912" y="1447800"/>
            <a:ext cx="4896733" cy="990600"/>
          </a:xfrm>
        </p:spPr>
        <p:txBody>
          <a:bodyPr/>
          <a:lstStyle/>
          <a:p>
            <a:r>
              <a:rPr lang="en-US" dirty="0" smtClean="0">
                <a:solidFill>
                  <a:srgbClr val="005A9E"/>
                </a:solidFill>
              </a:rPr>
              <a:t>How you can help!</a:t>
            </a:r>
            <a:endParaRPr lang="en-US" dirty="0">
              <a:solidFill>
                <a:srgbClr val="005A9E"/>
              </a:solidFill>
            </a:endParaRPr>
          </a:p>
        </p:txBody>
      </p:sp>
      <p:sp>
        <p:nvSpPr>
          <p:cNvPr id="4" name="Content Placeholder 3"/>
          <p:cNvSpPr>
            <a:spLocks noGrp="1"/>
          </p:cNvSpPr>
          <p:nvPr>
            <p:ph sz="quarter" idx="1"/>
          </p:nvPr>
        </p:nvSpPr>
        <p:spPr>
          <a:xfrm>
            <a:off x="1955336" y="2505201"/>
            <a:ext cx="7733528" cy="4229100"/>
          </a:xfrm>
        </p:spPr>
        <p:txBody>
          <a:bodyPr>
            <a:normAutofit/>
          </a:bodyPr>
          <a:lstStyle/>
          <a:p>
            <a:r>
              <a:rPr lang="en-US" sz="1800" dirty="0" smtClean="0"/>
              <a:t>Help us identify your employees (monthly, beginning in April)</a:t>
            </a:r>
          </a:p>
          <a:p>
            <a:r>
              <a:rPr lang="en-US" sz="1800" dirty="0" smtClean="0"/>
              <a:t>Present certificates to your Gold Stars</a:t>
            </a:r>
          </a:p>
          <a:p>
            <a:pPr lvl="0">
              <a:buClr>
                <a:srgbClr val="5ECCF3"/>
              </a:buClr>
            </a:pPr>
            <a:r>
              <a:rPr lang="en-US" sz="1800" dirty="0" smtClean="0">
                <a:solidFill>
                  <a:prstClr val="black"/>
                </a:solidFill>
              </a:rPr>
              <a:t>Spread </a:t>
            </a:r>
            <a:r>
              <a:rPr lang="en-US" sz="1800" dirty="0">
                <a:solidFill>
                  <a:prstClr val="black"/>
                </a:solidFill>
              </a:rPr>
              <a:t>the word to your team</a:t>
            </a:r>
            <a:r>
              <a:rPr lang="en-US" sz="1800" dirty="0" smtClean="0">
                <a:solidFill>
                  <a:prstClr val="black"/>
                </a:solidFill>
              </a:rPr>
              <a:t>!</a:t>
            </a:r>
          </a:p>
          <a:p>
            <a:pPr lvl="0">
              <a:buClr>
                <a:srgbClr val="5ECCF3"/>
              </a:buClr>
            </a:pPr>
            <a:r>
              <a:rPr lang="en-US" sz="1800" dirty="0" smtClean="0">
                <a:solidFill>
                  <a:prstClr val="black"/>
                </a:solidFill>
              </a:rPr>
              <a:t>Provide us with a contact person to coordinate promotional materials/activities</a:t>
            </a:r>
          </a:p>
          <a:p>
            <a:pPr lvl="0">
              <a:buClr>
                <a:srgbClr val="5ECCF3"/>
              </a:buClr>
            </a:pPr>
            <a:r>
              <a:rPr lang="en-US" sz="1800" dirty="0">
                <a:solidFill>
                  <a:prstClr val="black"/>
                </a:solidFill>
              </a:rPr>
              <a:t>Invite us to your staff </a:t>
            </a:r>
            <a:r>
              <a:rPr lang="en-US" sz="1800" dirty="0" smtClean="0">
                <a:solidFill>
                  <a:prstClr val="black"/>
                </a:solidFill>
              </a:rPr>
              <a:t>meeting/employee </a:t>
            </a:r>
            <a:r>
              <a:rPr lang="en-US" sz="1800" dirty="0">
                <a:solidFill>
                  <a:prstClr val="black"/>
                </a:solidFill>
              </a:rPr>
              <a:t>forum</a:t>
            </a:r>
          </a:p>
          <a:p>
            <a:r>
              <a:rPr lang="en-US" sz="1800" dirty="0" smtClean="0"/>
              <a:t>Take the iCARE training by June 2018</a:t>
            </a:r>
          </a:p>
          <a:p>
            <a:pPr marL="0" indent="0">
              <a:buNone/>
            </a:pPr>
            <a:r>
              <a:rPr lang="en-US" sz="1800" dirty="0"/>
              <a:t>	</a:t>
            </a:r>
            <a:r>
              <a:rPr lang="en-US" sz="1800" dirty="0" smtClean="0"/>
              <a:t>Open classroom sessions</a:t>
            </a:r>
            <a:br>
              <a:rPr lang="en-US" sz="1800" dirty="0" smtClean="0"/>
            </a:br>
            <a:r>
              <a:rPr lang="en-US" sz="1800" dirty="0" smtClean="0"/>
              <a:t>	Targeted group sessions</a:t>
            </a:r>
            <a:br>
              <a:rPr lang="en-US" sz="1800" dirty="0" smtClean="0"/>
            </a:br>
            <a:r>
              <a:rPr lang="en-US" sz="1800" dirty="0" smtClean="0"/>
              <a:t>	Train-the-Trainer workshops</a:t>
            </a:r>
            <a:br>
              <a:rPr lang="en-US" sz="1800" dirty="0" smtClean="0"/>
            </a:br>
            <a:r>
              <a:rPr lang="en-US" sz="1800" dirty="0" smtClean="0"/>
              <a:t>	Training Modules (10-minute “chunked” learning)</a:t>
            </a:r>
            <a:br>
              <a:rPr lang="en-US" sz="1800" dirty="0" smtClean="0"/>
            </a:br>
            <a:r>
              <a:rPr lang="en-US" sz="1800" dirty="0"/>
              <a:t>	</a:t>
            </a:r>
            <a:r>
              <a:rPr lang="en-US" sz="1800" dirty="0" smtClean="0"/>
              <a:t>Computer Based Training (Coming Soon!)</a:t>
            </a:r>
            <a:endParaRPr lang="en-US" dirty="0"/>
          </a:p>
        </p:txBody>
      </p:sp>
      <p:pic>
        <p:nvPicPr>
          <p:cNvPr id="1026" name="Picture 2" descr="J:\Rewards and Recognition\FINAL PRINT READY ARTWORK\Purple St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012" y="174518"/>
            <a:ext cx="2209800" cy="20980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Rewards and Recognition\FINAL PRINT READY ARTWORK\Gold 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87941"/>
            <a:ext cx="11353800" cy="2084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Rewards and Recognition\FINAL PRINT READY ARTWORK\Small Gold St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2825" y="21336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Rewards and Recognition\FINAL PRINT READY ARTWORK\Small Gold St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262" y="1456657"/>
            <a:ext cx="3579813" cy="35798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32577">
            <a:off x="-464230" y="22860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212" y="4447032"/>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J:\Rewards and Recognition\FINAL PRINT READY ARTWORK\Purple St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80612" y="3657600"/>
            <a:ext cx="1245798" cy="1182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Rewards and Recognition\FINAL PRINT READY ARTWORK\Purple St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38669">
            <a:off x="515385" y="3409228"/>
            <a:ext cx="1469211" cy="139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6071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3_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4_Medi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569</Words>
  <Application>Microsoft Office PowerPoint</Application>
  <PresentationFormat>Custom</PresentationFormat>
  <Paragraphs>110</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1_Continental World 16x9</vt:lpstr>
      <vt:lpstr>3_Continental World 16x9</vt:lpstr>
      <vt:lpstr>4_Median</vt:lpstr>
      <vt:lpstr>PowerPoint Presentation</vt:lpstr>
      <vt:lpstr>PowerPoint Presentation</vt:lpstr>
      <vt:lpstr>PowerPoint Presentation</vt:lpstr>
      <vt:lpstr>PowerPoint Presentation</vt:lpstr>
      <vt:lpstr>PowerPoint Presentation</vt:lpstr>
      <vt:lpstr>Quarterly Awards</vt:lpstr>
      <vt:lpstr>LAXtra Mile</vt:lpstr>
      <vt:lpstr>Communications Tools</vt:lpstr>
      <vt:lpstr>How you can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2017-07-28T21:31:16Z</dcterms:created>
  <dcterms:modified xsi:type="dcterms:W3CDTF">2018-02-15T00:17:10Z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