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8" r:id="rId4"/>
    <p:sldId id="257" r:id="rId5"/>
    <p:sldId id="261" r:id="rId6"/>
    <p:sldId id="259" r:id="rId7"/>
    <p:sldId id="260" r:id="rId8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74" autoAdjust="0"/>
  </p:normalViewPr>
  <p:slideViewPr>
    <p:cSldViewPr>
      <p:cViewPr varScale="1">
        <p:scale>
          <a:sx n="97" d="100"/>
          <a:sy n="97" d="100"/>
        </p:scale>
        <p:origin x="-101" y="-163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9/28/2017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9/28/2017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9/28/2017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9/28/2017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2133601"/>
          </a:xfrm>
        </p:spPr>
        <p:txBody>
          <a:bodyPr>
            <a:normAutofit/>
          </a:bodyPr>
          <a:lstStyle/>
          <a:p>
            <a:r>
              <a:rPr lang="en-US" sz="4000" b="1" dirty="0"/>
              <a:t>Los Angeles international airport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2" y="4191000"/>
            <a:ext cx="9067800" cy="381000"/>
          </a:xfrm>
        </p:spPr>
        <p:txBody>
          <a:bodyPr>
            <a:noAutofit/>
          </a:bodyPr>
          <a:lstStyle/>
          <a:p>
            <a:r>
              <a:rPr lang="en-US" sz="2800" b="1" dirty="0"/>
              <a:t>September 2017 </a:t>
            </a:r>
            <a:r>
              <a:rPr lang="en-US" sz="2800" b="1" dirty="0" smtClean="0"/>
              <a:t>Partner</a:t>
            </a:r>
            <a:r>
              <a:rPr lang="en-US" sz="2800" b="1" dirty="0"/>
              <a:t>s</a:t>
            </a:r>
            <a:r>
              <a:rPr lang="en-US" sz="2800" b="1" dirty="0" smtClean="0"/>
              <a:t> </a:t>
            </a:r>
            <a:r>
              <a:rPr lang="en-US" sz="2800" b="1" dirty="0"/>
              <a:t>Council Survey Results</a:t>
            </a:r>
          </a:p>
          <a:p>
            <a:endParaRPr lang="en-US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82EC99E-682D-4AE5-BAFF-BD5351F9A7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612" y="5181600"/>
            <a:ext cx="5256213" cy="160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9C83C2-BF45-4D52-905A-267F4A50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CA201E-8A68-42AC-86B8-ED2AEAC68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2" y="990600"/>
            <a:ext cx="10058398" cy="5867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b="1" dirty="0"/>
              <a:t>Overall Rating = 4.0 on a 5 point </a:t>
            </a:r>
            <a:r>
              <a:rPr lang="en-US" sz="2000" b="1" dirty="0" smtClean="0"/>
              <a:t>scale</a:t>
            </a:r>
          </a:p>
          <a:p>
            <a:pPr marL="45720" indent="0">
              <a:buNone/>
            </a:pPr>
            <a:endParaRPr lang="en-US" sz="1600" dirty="0"/>
          </a:p>
          <a:p>
            <a:pPr marL="274320" lvl="1" indent="0">
              <a:buNone/>
            </a:pPr>
            <a:r>
              <a:rPr lang="en-US" sz="1600" b="1" dirty="0"/>
              <a:t>4.3</a:t>
            </a:r>
            <a:r>
              <a:rPr lang="en-US" sz="1600" dirty="0"/>
              <a:t>:  The Partners Council is a valuable forum to facilitate collaboration and communications to enhance the LAX guest experience.</a:t>
            </a:r>
          </a:p>
          <a:p>
            <a:pPr marL="274320" lvl="1" indent="0">
              <a:buNone/>
            </a:pPr>
            <a:r>
              <a:rPr lang="en-US" sz="800" dirty="0"/>
              <a:t>	</a:t>
            </a:r>
          </a:p>
          <a:p>
            <a:pPr marL="274320" lvl="1" indent="0">
              <a:buNone/>
            </a:pPr>
            <a:r>
              <a:rPr lang="en-US" sz="1600" b="1" dirty="0"/>
              <a:t>3.9</a:t>
            </a:r>
            <a:r>
              <a:rPr lang="en-US" sz="1600" dirty="0"/>
              <a:t>:  The Council has produced tangible results that have improved the guest experience.</a:t>
            </a:r>
          </a:p>
          <a:p>
            <a:pPr marL="274320" lvl="1" indent="0">
              <a:buNone/>
            </a:pPr>
            <a:r>
              <a:rPr lang="en-US" sz="800" dirty="0"/>
              <a:t>	</a:t>
            </a:r>
          </a:p>
          <a:p>
            <a:pPr marL="274320" lvl="1" indent="0">
              <a:buNone/>
            </a:pPr>
            <a:r>
              <a:rPr lang="en-US" sz="1600" b="1" dirty="0"/>
              <a:t>4.2</a:t>
            </a:r>
            <a:r>
              <a:rPr lang="en-US" sz="1600" dirty="0"/>
              <a:t>:  The Council meetings are effectively conducted.	</a:t>
            </a:r>
          </a:p>
          <a:p>
            <a:pPr lvl="1"/>
            <a:endParaRPr lang="en-US" sz="800" dirty="0"/>
          </a:p>
          <a:p>
            <a:pPr marL="274320" lvl="1" indent="0">
              <a:buNone/>
            </a:pPr>
            <a:r>
              <a:rPr lang="en-US" sz="1600" b="1" dirty="0"/>
              <a:t>3.9</a:t>
            </a:r>
            <a:r>
              <a:rPr lang="en-US" sz="1600" dirty="0"/>
              <a:t>:  The agenda and discussions at Council meetings have been informative and valuable.</a:t>
            </a:r>
            <a:r>
              <a:rPr lang="en-US" sz="800" dirty="0"/>
              <a:t>	</a:t>
            </a:r>
          </a:p>
          <a:p>
            <a:pPr marL="274320" lvl="1" indent="0">
              <a:buNone/>
            </a:pPr>
            <a:r>
              <a:rPr lang="en-US" sz="1600" b="1" dirty="0"/>
              <a:t>4.1</a:t>
            </a:r>
            <a:r>
              <a:rPr lang="en-US" sz="1600" dirty="0"/>
              <a:t>:  The Council agenda facilitates and encourages two-way dialogue.	</a:t>
            </a:r>
          </a:p>
          <a:p>
            <a:pPr lvl="1"/>
            <a:endParaRPr lang="en-US" sz="800" dirty="0"/>
          </a:p>
          <a:p>
            <a:pPr marL="274320" lvl="1" indent="0">
              <a:buNone/>
            </a:pPr>
            <a:r>
              <a:rPr lang="en-US" sz="1600" b="1" dirty="0"/>
              <a:t>3.9</a:t>
            </a:r>
            <a:r>
              <a:rPr lang="en-US" sz="1600" dirty="0"/>
              <a:t>:  The Council formalizes its commitments to take specific action to enhance guest experiences.	</a:t>
            </a:r>
          </a:p>
        </p:txBody>
      </p:sp>
    </p:spTree>
    <p:extLst>
      <p:ext uri="{BB962C8B-B14F-4D97-AF65-F5344CB8AC3E}">
        <p14:creationId xmlns:p14="http://schemas.microsoft.com/office/powerpoint/2010/main" val="1762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D190AB2F-D24D-46F9-8C91-20F01C90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/>
          <a:p>
            <a:r>
              <a:rPr lang="en-US" b="1" dirty="0"/>
              <a:t>General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900E30-EE8B-4CBC-9755-9E50BAC2A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600200"/>
            <a:ext cx="9753600" cy="51054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44% suggested </a:t>
            </a:r>
            <a:r>
              <a:rPr lang="en-US" dirty="0"/>
              <a:t>Council meeting </a:t>
            </a:r>
            <a:r>
              <a:rPr lang="en-US" dirty="0" smtClean="0"/>
              <a:t>should be bi-monthly; 38% said to continue with monthly meetings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Majority of members (</a:t>
            </a:r>
            <a:r>
              <a:rPr lang="en-US" dirty="0" smtClean="0"/>
              <a:t>77%) </a:t>
            </a:r>
            <a:r>
              <a:rPr lang="en-US" dirty="0"/>
              <a:t>believe the size and composition of the council is appropriate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Most Valuable Agenda Items</a:t>
            </a:r>
          </a:p>
          <a:p>
            <a:pPr lvl="2"/>
            <a:r>
              <a:rPr lang="en-US" dirty="0"/>
              <a:t>Guest Satisfaction Scores</a:t>
            </a:r>
          </a:p>
          <a:p>
            <a:pPr lvl="2"/>
            <a:r>
              <a:rPr lang="en-US" dirty="0"/>
              <a:t>Guest Experience Initiatives</a:t>
            </a:r>
          </a:p>
          <a:p>
            <a:pPr lvl="3"/>
            <a:r>
              <a:rPr lang="en-US" dirty="0"/>
              <a:t>This will be expanded with the introduction of the </a:t>
            </a:r>
            <a:r>
              <a:rPr lang="en-US" dirty="0" smtClean="0"/>
              <a:t>Terminal Guest Enhancements </a:t>
            </a:r>
            <a:r>
              <a:rPr lang="en-US" dirty="0" smtClean="0"/>
              <a:t>process</a:t>
            </a:r>
            <a:endParaRPr lang="en-US" dirty="0"/>
          </a:p>
          <a:p>
            <a:pPr lvl="2"/>
            <a:r>
              <a:rPr lang="en-US" dirty="0"/>
              <a:t>Wayfinding Improvements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Least Valuable Agenda items</a:t>
            </a:r>
          </a:p>
          <a:p>
            <a:pPr lvl="2"/>
            <a:r>
              <a:rPr lang="en-US" dirty="0"/>
              <a:t>Concessions Value for Money</a:t>
            </a:r>
          </a:p>
          <a:p>
            <a:pPr lvl="2"/>
            <a:r>
              <a:rPr lang="en-US" dirty="0"/>
              <a:t>Irregular Operations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1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rgbClr val="545454"/>
              </a:buClr>
            </a:pPr>
            <a:r>
              <a:rPr lang="en-US" sz="1600" dirty="0" smtClean="0">
                <a:solidFill>
                  <a:srgbClr val="545454"/>
                </a:solidFill>
              </a:rPr>
              <a:t>Opportunity </a:t>
            </a:r>
            <a:r>
              <a:rPr lang="en-US" sz="1600" dirty="0">
                <a:solidFill>
                  <a:srgbClr val="545454"/>
                </a:solidFill>
              </a:rPr>
              <a:t>for LAX organizations to collaborate in support of an improved Guest </a:t>
            </a:r>
            <a:r>
              <a:rPr lang="en-US" sz="1600" dirty="0" smtClean="0">
                <a:solidFill>
                  <a:srgbClr val="545454"/>
                </a:solidFill>
              </a:rPr>
              <a:t>Experience</a:t>
            </a:r>
          </a:p>
          <a:p>
            <a:pPr marL="274320" lvl="1" indent="0">
              <a:buClr>
                <a:srgbClr val="545454"/>
              </a:buClr>
              <a:buNone/>
            </a:pPr>
            <a:endParaRPr lang="en-US" sz="1600" dirty="0">
              <a:solidFill>
                <a:srgbClr val="545454"/>
              </a:solidFill>
            </a:endParaRPr>
          </a:p>
          <a:p>
            <a:pPr lvl="1">
              <a:buClr>
                <a:srgbClr val="545454"/>
              </a:buClr>
            </a:pPr>
            <a:r>
              <a:rPr lang="en-US" sz="1600" dirty="0">
                <a:solidFill>
                  <a:srgbClr val="545454"/>
                </a:solidFill>
              </a:rPr>
              <a:t>Overall energy and </a:t>
            </a:r>
            <a:r>
              <a:rPr lang="en-US" sz="1600" dirty="0" smtClean="0">
                <a:solidFill>
                  <a:srgbClr val="545454"/>
                </a:solidFill>
              </a:rPr>
              <a:t>courtesy </a:t>
            </a:r>
            <a:r>
              <a:rPr lang="en-US" sz="1600" dirty="0">
                <a:solidFill>
                  <a:srgbClr val="545454"/>
                </a:solidFill>
              </a:rPr>
              <a:t>has improved at the </a:t>
            </a:r>
            <a:r>
              <a:rPr lang="en-US" sz="1600" dirty="0" smtClean="0">
                <a:solidFill>
                  <a:srgbClr val="545454"/>
                </a:solidFill>
              </a:rPr>
              <a:t>airport</a:t>
            </a:r>
          </a:p>
          <a:p>
            <a:pPr marL="274320" lvl="1" indent="0">
              <a:buClr>
                <a:srgbClr val="545454"/>
              </a:buClr>
              <a:buNone/>
            </a:pPr>
            <a:endParaRPr lang="en-US" sz="1600" dirty="0">
              <a:solidFill>
                <a:srgbClr val="545454"/>
              </a:solidFill>
            </a:endParaRPr>
          </a:p>
          <a:p>
            <a:pPr lvl="1">
              <a:buClr>
                <a:srgbClr val="545454"/>
              </a:buClr>
            </a:pPr>
            <a:r>
              <a:rPr lang="en-US" sz="1600" dirty="0">
                <a:solidFill>
                  <a:srgbClr val="545454"/>
                </a:solidFill>
              </a:rPr>
              <a:t>Stakeholder input is </a:t>
            </a:r>
            <a:r>
              <a:rPr lang="en-US" sz="1600" dirty="0" smtClean="0">
                <a:solidFill>
                  <a:srgbClr val="545454"/>
                </a:solidFill>
              </a:rPr>
              <a:t>valued</a:t>
            </a:r>
          </a:p>
          <a:p>
            <a:pPr marL="274320" lvl="1" indent="0">
              <a:buClr>
                <a:srgbClr val="545454"/>
              </a:buClr>
              <a:buNone/>
            </a:pPr>
            <a:endParaRPr lang="en-US" sz="1600" dirty="0">
              <a:solidFill>
                <a:srgbClr val="545454"/>
              </a:solidFill>
            </a:endParaRPr>
          </a:p>
          <a:p>
            <a:pPr lvl="1">
              <a:buClr>
                <a:srgbClr val="545454"/>
              </a:buClr>
            </a:pPr>
            <a:r>
              <a:rPr lang="en-US" sz="1600" dirty="0">
                <a:solidFill>
                  <a:srgbClr val="545454"/>
                </a:solidFill>
              </a:rPr>
              <a:t>Stakeholders are kept current with what is happening that impacts the Guest </a:t>
            </a:r>
            <a:r>
              <a:rPr lang="en-US" sz="1600" dirty="0" smtClean="0">
                <a:solidFill>
                  <a:srgbClr val="545454"/>
                </a:solidFill>
              </a:rPr>
              <a:t>Experience</a:t>
            </a:r>
          </a:p>
          <a:p>
            <a:pPr marL="274320" lvl="1" indent="0">
              <a:buClr>
                <a:srgbClr val="545454"/>
              </a:buClr>
              <a:buNone/>
            </a:pPr>
            <a:endParaRPr lang="en-US" sz="1600" dirty="0">
              <a:solidFill>
                <a:srgbClr val="545454"/>
              </a:solidFill>
            </a:endParaRPr>
          </a:p>
          <a:p>
            <a:pPr lvl="1">
              <a:buClr>
                <a:srgbClr val="545454"/>
              </a:buClr>
            </a:pPr>
            <a:r>
              <a:rPr lang="en-US" sz="1600" dirty="0">
                <a:solidFill>
                  <a:srgbClr val="545454"/>
                </a:solidFill>
              </a:rPr>
              <a:t>Creates visibility of the Guest Experience Program to front-line </a:t>
            </a:r>
            <a:r>
              <a:rPr lang="en-US" sz="1600" dirty="0" smtClean="0">
                <a:solidFill>
                  <a:srgbClr val="545454"/>
                </a:solidFill>
              </a:rPr>
              <a:t>employees</a:t>
            </a:r>
          </a:p>
          <a:p>
            <a:pPr marL="274320" lvl="1" indent="0">
              <a:buClr>
                <a:srgbClr val="545454"/>
              </a:buClr>
              <a:buNone/>
            </a:pPr>
            <a:endParaRPr lang="en-US" sz="1600" dirty="0">
              <a:solidFill>
                <a:srgbClr val="545454"/>
              </a:solidFill>
            </a:endParaRPr>
          </a:p>
          <a:p>
            <a:pPr lvl="1">
              <a:buClr>
                <a:srgbClr val="545454"/>
              </a:buClr>
            </a:pPr>
            <a:r>
              <a:rPr lang="en-US" sz="1600" dirty="0">
                <a:solidFill>
                  <a:srgbClr val="545454"/>
                </a:solidFill>
              </a:rPr>
              <a:t>Knowing LAWA </a:t>
            </a:r>
            <a:r>
              <a:rPr lang="en-US" sz="1600" dirty="0" smtClean="0">
                <a:solidFill>
                  <a:srgbClr val="545454"/>
                </a:solidFill>
              </a:rPr>
              <a:t>senior leadership </a:t>
            </a:r>
            <a:r>
              <a:rPr lang="en-US" sz="1600" dirty="0">
                <a:solidFill>
                  <a:srgbClr val="545454"/>
                </a:solidFill>
              </a:rPr>
              <a:t>is committed to continuous improvement/customer </a:t>
            </a:r>
            <a:r>
              <a:rPr lang="en-US" sz="1600" dirty="0" smtClean="0">
                <a:solidFill>
                  <a:srgbClr val="545454"/>
                </a:solidFill>
              </a:rPr>
              <a:t>focus</a:t>
            </a:r>
          </a:p>
          <a:p>
            <a:pPr marL="274320" lvl="1" indent="0">
              <a:buClr>
                <a:srgbClr val="545454"/>
              </a:buClr>
              <a:buNone/>
            </a:pPr>
            <a:endParaRPr lang="en-US" sz="1600" dirty="0">
              <a:solidFill>
                <a:srgbClr val="545454"/>
              </a:solidFill>
            </a:endParaRPr>
          </a:p>
          <a:p>
            <a:pPr lvl="1">
              <a:buClr>
                <a:srgbClr val="545454"/>
              </a:buClr>
            </a:pPr>
            <a:r>
              <a:rPr lang="en-US" sz="1600" dirty="0">
                <a:solidFill>
                  <a:srgbClr val="545454"/>
                </a:solidFill>
              </a:rPr>
              <a:t>Meetings are held to one </a:t>
            </a:r>
            <a:r>
              <a:rPr lang="en-US" sz="1600" dirty="0" smtClean="0">
                <a:solidFill>
                  <a:srgbClr val="545454"/>
                </a:solidFill>
              </a:rPr>
              <a:t>hour</a:t>
            </a:r>
          </a:p>
          <a:p>
            <a:pPr marL="274320" lvl="1" indent="0">
              <a:buClr>
                <a:srgbClr val="545454"/>
              </a:buClr>
              <a:buNone/>
            </a:pPr>
            <a:endParaRPr lang="en-US" sz="1600" dirty="0" smtClean="0">
              <a:solidFill>
                <a:srgbClr val="54545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8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D190AB2F-D24D-46F9-8C91-20F01C90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228600"/>
            <a:ext cx="9753600" cy="792162"/>
          </a:xfrm>
        </p:spPr>
        <p:txBody>
          <a:bodyPr/>
          <a:lstStyle/>
          <a:p>
            <a:r>
              <a:rPr lang="en-US" b="1" dirty="0"/>
              <a:t>Respondent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900E30-EE8B-4CBC-9755-9E50BAC2A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12" y="1066800"/>
            <a:ext cx="11125200" cy="5791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b="1" dirty="0" smtClean="0"/>
              <a:t>Short-Term</a:t>
            </a:r>
          </a:p>
          <a:p>
            <a:pPr marL="274320" lvl="1" indent="0">
              <a:buNone/>
            </a:pPr>
            <a:endParaRPr lang="en-US" b="1" dirty="0"/>
          </a:p>
          <a:p>
            <a:pPr lvl="2"/>
            <a:r>
              <a:rPr lang="en-US" dirty="0" smtClean="0"/>
              <a:t>Increase </a:t>
            </a:r>
            <a:r>
              <a:rPr lang="en-US" dirty="0"/>
              <a:t>focus on taking action; understand secondary impacts before implementing</a:t>
            </a:r>
          </a:p>
          <a:p>
            <a:pPr lvl="3"/>
            <a:r>
              <a:rPr lang="en-US" dirty="0" smtClean="0"/>
              <a:t>Terminal Guest Enhancements meetings will </a:t>
            </a:r>
            <a:r>
              <a:rPr lang="en-US" dirty="0"/>
              <a:t>focus on data-based tangible actions that are flushed out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Implement Focus </a:t>
            </a:r>
            <a:r>
              <a:rPr lang="en-US" dirty="0" smtClean="0"/>
              <a:t>Groups and Terminal Walks</a:t>
            </a:r>
            <a:endParaRPr lang="en-US" dirty="0"/>
          </a:p>
          <a:p>
            <a:pPr lvl="3"/>
            <a:r>
              <a:rPr lang="en-US" dirty="0" smtClean="0"/>
              <a:t>Explore a “frequent flier” concept</a:t>
            </a:r>
          </a:p>
          <a:p>
            <a:pPr marL="731520" lvl="3" indent="0">
              <a:buNone/>
            </a:pPr>
            <a:endParaRPr lang="en-US" dirty="0" smtClean="0"/>
          </a:p>
          <a:p>
            <a:pPr lvl="2">
              <a:buClr>
                <a:srgbClr val="545454"/>
              </a:buClr>
            </a:pPr>
            <a:r>
              <a:rPr lang="en-US" dirty="0" smtClean="0">
                <a:solidFill>
                  <a:srgbClr val="545454"/>
                </a:solidFill>
              </a:rPr>
              <a:t>Avoid sensory overload with too much advertising, information, etc., especially during construction.</a:t>
            </a:r>
            <a:endParaRPr lang="en-US" dirty="0"/>
          </a:p>
          <a:p>
            <a:pPr marL="731520" lvl="3" indent="0">
              <a:buNone/>
            </a:pPr>
            <a:endParaRPr lang="en-US" dirty="0"/>
          </a:p>
          <a:p>
            <a:pPr lvl="2"/>
            <a:r>
              <a:rPr lang="en-US" dirty="0"/>
              <a:t>Provide clarification on what the scores reflect and do not reflect</a:t>
            </a:r>
          </a:p>
          <a:p>
            <a:pPr lvl="3"/>
            <a:r>
              <a:rPr lang="en-US" dirty="0"/>
              <a:t>Will be addressed in the </a:t>
            </a:r>
            <a:r>
              <a:rPr lang="en-US" dirty="0" smtClean="0"/>
              <a:t>Terminal Guest Enhancements </a:t>
            </a:r>
            <a:r>
              <a:rPr lang="en-US" dirty="0" smtClean="0"/>
              <a:t>process</a:t>
            </a:r>
          </a:p>
          <a:p>
            <a:pPr marL="731520" lvl="3" indent="0">
              <a:buNone/>
            </a:pPr>
            <a:endParaRPr lang="en-US" dirty="0"/>
          </a:p>
          <a:p>
            <a:pPr lvl="2">
              <a:buClr>
                <a:srgbClr val="545454"/>
              </a:buClr>
            </a:pPr>
            <a:r>
              <a:rPr lang="en-US" dirty="0">
                <a:solidFill>
                  <a:srgbClr val="545454"/>
                </a:solidFill>
              </a:rPr>
              <a:t>Cultivate enthusiasm and excitement during the Partner Council meetings – celebrate successes!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7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D190AB2F-D24D-46F9-8C91-20F01C90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92162"/>
          </a:xfrm>
        </p:spPr>
        <p:txBody>
          <a:bodyPr/>
          <a:lstStyle/>
          <a:p>
            <a:r>
              <a:rPr lang="en-US" b="1" dirty="0"/>
              <a:t>Respondent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900E30-EE8B-4CBC-9755-9E50BAC2A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1219200"/>
            <a:ext cx="9753600" cy="54864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b="1" dirty="0" smtClean="0"/>
              <a:t>Longer-Term</a:t>
            </a:r>
          </a:p>
          <a:p>
            <a:pPr marL="274320" lvl="1" indent="0">
              <a:buNone/>
            </a:pPr>
            <a:endParaRPr lang="en-US" b="1" dirty="0"/>
          </a:p>
          <a:p>
            <a:pPr lvl="2"/>
            <a:r>
              <a:rPr lang="en-US" dirty="0"/>
              <a:t>Improve challenges with the badging process which delays the hiring process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Expand the Guest Experience Program to other areas</a:t>
            </a:r>
          </a:p>
          <a:p>
            <a:pPr lvl="3"/>
            <a:r>
              <a:rPr lang="en-US" dirty="0"/>
              <a:t>Ramp operations</a:t>
            </a:r>
          </a:p>
          <a:p>
            <a:pPr lvl="3"/>
            <a:r>
              <a:rPr lang="en-US" dirty="0"/>
              <a:t>Aircraft cabin service</a:t>
            </a:r>
          </a:p>
          <a:p>
            <a:pPr lvl="3"/>
            <a:r>
              <a:rPr lang="en-US" dirty="0"/>
              <a:t>Parking</a:t>
            </a:r>
          </a:p>
          <a:p>
            <a:pPr lvl="3"/>
            <a:r>
              <a:rPr lang="en-US" dirty="0"/>
              <a:t>Shuttles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5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297</Words>
  <Application>Microsoft Office PowerPoint</Application>
  <PresentationFormat>Custom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Continental World 16x9</vt:lpstr>
      <vt:lpstr>Los Angeles international airport</vt:lpstr>
      <vt:lpstr>Survey Results</vt:lpstr>
      <vt:lpstr>General feedback</vt:lpstr>
      <vt:lpstr>Comments</vt:lpstr>
      <vt:lpstr>Respondent suggestions</vt:lpstr>
      <vt:lpstr>Respondent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2017-07-28T21:31:16Z</dcterms:created>
  <dcterms:modified xsi:type="dcterms:W3CDTF">2017-09-28T20:13:03Z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